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  <p:sldMasterId id="2147483829" r:id="rId2"/>
    <p:sldMasterId id="2147483938" r:id="rId3"/>
  </p:sldMasterIdLst>
  <p:sldIdLst>
    <p:sldId id="256" r:id="rId4"/>
    <p:sldId id="257" r:id="rId5"/>
    <p:sldId id="260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9" r:id="rId14"/>
    <p:sldId id="268" r:id="rId15"/>
    <p:sldId id="270" r:id="rId16"/>
    <p:sldId id="274" r:id="rId17"/>
    <p:sldId id="275" r:id="rId18"/>
    <p:sldId id="277" r:id="rId19"/>
    <p:sldId id="266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7051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C1B4A-2BBA-4156-8BCF-01153415FF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CF491C-B3C3-4006-965A-A87A1AAF260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/>
            <a:t>оздоровительной направленности</a:t>
          </a:r>
          <a:endParaRPr lang="ru-RU" dirty="0"/>
        </a:p>
      </dgm:t>
    </dgm:pt>
    <dgm:pt modelId="{8D336258-B5CD-493E-AF59-B02C1461E47A}" type="parTrans" cxnId="{10C71C31-9349-40B5-A78E-D43D6A90B550}">
      <dgm:prSet/>
      <dgm:spPr/>
      <dgm:t>
        <a:bodyPr/>
        <a:lstStyle/>
        <a:p>
          <a:endParaRPr lang="ru-RU"/>
        </a:p>
      </dgm:t>
    </dgm:pt>
    <dgm:pt modelId="{2BB8F027-BE69-4712-92EB-7E9C968D738F}" type="sibTrans" cxnId="{10C71C31-9349-40B5-A78E-D43D6A90B550}">
      <dgm:prSet/>
      <dgm:spPr/>
      <dgm:t>
        <a:bodyPr/>
        <a:lstStyle/>
        <a:p>
          <a:endParaRPr lang="ru-RU"/>
        </a:p>
      </dgm:t>
    </dgm:pt>
    <dgm:pt modelId="{8EE431C1-846B-4678-8B45-B7D43A6ABC2F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/>
            <a:t>образовательной направленности</a:t>
          </a:r>
          <a:endParaRPr lang="ru-RU" dirty="0"/>
        </a:p>
      </dgm:t>
    </dgm:pt>
    <dgm:pt modelId="{BFB32E25-7679-4108-BD36-FCEFAF190765}" type="parTrans" cxnId="{C164BE2A-94C0-44D9-89AE-B36C74C72093}">
      <dgm:prSet/>
      <dgm:spPr/>
      <dgm:t>
        <a:bodyPr/>
        <a:lstStyle/>
        <a:p>
          <a:endParaRPr lang="ru-RU"/>
        </a:p>
      </dgm:t>
    </dgm:pt>
    <dgm:pt modelId="{8B1C6D94-089C-4FFC-93BD-4117944C23E6}" type="sibTrans" cxnId="{C164BE2A-94C0-44D9-89AE-B36C74C72093}">
      <dgm:prSet/>
      <dgm:spPr/>
      <dgm:t>
        <a:bodyPr/>
        <a:lstStyle/>
        <a:p>
          <a:endParaRPr lang="ru-RU"/>
        </a:p>
      </dgm:t>
    </dgm:pt>
    <dgm:pt modelId="{6C7731F6-B21F-4A74-A4B1-E4E4A8D4D10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/>
            <a:t>воспитательной направленности</a:t>
          </a:r>
          <a:endParaRPr lang="ru-RU" dirty="0"/>
        </a:p>
      </dgm:t>
    </dgm:pt>
    <dgm:pt modelId="{ACDEE3CB-F014-4BE9-BB1A-105F5AB51147}" type="parTrans" cxnId="{8CD6D339-2F37-44BE-A46E-EE035A05EF0B}">
      <dgm:prSet/>
      <dgm:spPr/>
      <dgm:t>
        <a:bodyPr/>
        <a:lstStyle/>
        <a:p>
          <a:endParaRPr lang="ru-RU"/>
        </a:p>
      </dgm:t>
    </dgm:pt>
    <dgm:pt modelId="{1BDCCDB4-82C2-442C-AF8C-A2392CE92FE9}" type="sibTrans" cxnId="{8CD6D339-2F37-44BE-A46E-EE035A05EF0B}">
      <dgm:prSet/>
      <dgm:spPr/>
      <dgm:t>
        <a:bodyPr/>
        <a:lstStyle/>
        <a:p>
          <a:endParaRPr lang="ru-RU"/>
        </a:p>
      </dgm:t>
    </dgm:pt>
    <dgm:pt modelId="{70AAB76A-F275-461C-8143-8DB95C6915E6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/>
            <a:t>по развитию трудовых умений и навыков</a:t>
          </a:r>
          <a:endParaRPr lang="ru-RU" dirty="0"/>
        </a:p>
      </dgm:t>
    </dgm:pt>
    <dgm:pt modelId="{A43D31EB-F2B4-4278-9634-5A2190E1210F}" type="parTrans" cxnId="{2AD55DD3-36D2-4F95-BBEE-E895DC27F7AD}">
      <dgm:prSet/>
      <dgm:spPr/>
      <dgm:t>
        <a:bodyPr/>
        <a:lstStyle/>
        <a:p>
          <a:endParaRPr lang="ru-RU"/>
        </a:p>
      </dgm:t>
    </dgm:pt>
    <dgm:pt modelId="{3C994C63-A50B-4448-8658-16A983BC2531}" type="sibTrans" cxnId="{2AD55DD3-36D2-4F95-BBEE-E895DC27F7AD}">
      <dgm:prSet/>
      <dgm:spPr/>
      <dgm:t>
        <a:bodyPr/>
        <a:lstStyle/>
        <a:p>
          <a:endParaRPr lang="ru-RU"/>
        </a:p>
      </dgm:t>
    </dgm:pt>
    <dgm:pt modelId="{9D4130CE-D6A4-4461-9EA0-62B65104FB0A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/>
            <a:t>по формированию эстетических суждений о природе</a:t>
          </a:r>
          <a:endParaRPr lang="ru-RU" dirty="0"/>
        </a:p>
      </dgm:t>
    </dgm:pt>
    <dgm:pt modelId="{6DFB4B8B-7133-4F2E-9F2A-FDBDC03BB17F}" type="parTrans" cxnId="{390C9574-A711-414F-818D-2764F714F1E7}">
      <dgm:prSet/>
      <dgm:spPr/>
      <dgm:t>
        <a:bodyPr/>
        <a:lstStyle/>
        <a:p>
          <a:endParaRPr lang="ru-RU"/>
        </a:p>
      </dgm:t>
    </dgm:pt>
    <dgm:pt modelId="{B7374C42-AC9E-4941-AB02-173932663FC6}" type="sibTrans" cxnId="{390C9574-A711-414F-818D-2764F714F1E7}">
      <dgm:prSet/>
      <dgm:spPr/>
      <dgm:t>
        <a:bodyPr/>
        <a:lstStyle/>
        <a:p>
          <a:endParaRPr lang="ru-RU"/>
        </a:p>
      </dgm:t>
    </dgm:pt>
    <dgm:pt modelId="{238F3D8C-720B-42AA-A051-FD2CF479721C}" type="pres">
      <dgm:prSet presAssocID="{F05C1B4A-2BBA-4156-8BCF-01153415FF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65F111-813D-4714-B1BF-DC126B5821C8}" type="pres">
      <dgm:prSet presAssocID="{46CF491C-B3C3-4006-965A-A87A1AAF26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EDA3F-9608-45EE-9F78-994D7E8DB760}" type="pres">
      <dgm:prSet presAssocID="{2BB8F027-BE69-4712-92EB-7E9C968D738F}" presName="sibTrans" presStyleCnt="0"/>
      <dgm:spPr/>
    </dgm:pt>
    <dgm:pt modelId="{D0451BB0-F75D-4B7A-A2A8-0435AB4EEA50}" type="pres">
      <dgm:prSet presAssocID="{8EE431C1-846B-4678-8B45-B7D43A6ABC2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B39A9-8226-4838-A34C-A545109F9B70}" type="pres">
      <dgm:prSet presAssocID="{8B1C6D94-089C-4FFC-93BD-4117944C23E6}" presName="sibTrans" presStyleCnt="0"/>
      <dgm:spPr/>
    </dgm:pt>
    <dgm:pt modelId="{B7777C90-8275-42B7-A2C8-412EFC674E31}" type="pres">
      <dgm:prSet presAssocID="{6C7731F6-B21F-4A74-A4B1-E4E4A8D4D10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0B2A0-FB84-4C8A-83FD-6D96771A096E}" type="pres">
      <dgm:prSet presAssocID="{1BDCCDB4-82C2-442C-AF8C-A2392CE92FE9}" presName="sibTrans" presStyleCnt="0"/>
      <dgm:spPr/>
    </dgm:pt>
    <dgm:pt modelId="{81B3041E-7279-4743-BC5B-319834CA6FF0}" type="pres">
      <dgm:prSet presAssocID="{70AAB76A-F275-461C-8143-8DB95C6915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31C94-2C11-47EE-A60D-BCAEE378B31E}" type="pres">
      <dgm:prSet presAssocID="{3C994C63-A50B-4448-8658-16A983BC2531}" presName="sibTrans" presStyleCnt="0"/>
      <dgm:spPr/>
    </dgm:pt>
    <dgm:pt modelId="{8AE08D93-EB5C-4B9F-BD61-5A13E59C0B47}" type="pres">
      <dgm:prSet presAssocID="{9D4130CE-D6A4-4461-9EA0-62B65104FB0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0C9574-A711-414F-818D-2764F714F1E7}" srcId="{F05C1B4A-2BBA-4156-8BCF-01153415FF41}" destId="{9D4130CE-D6A4-4461-9EA0-62B65104FB0A}" srcOrd="4" destOrd="0" parTransId="{6DFB4B8B-7133-4F2E-9F2A-FDBDC03BB17F}" sibTransId="{B7374C42-AC9E-4941-AB02-173932663FC6}"/>
    <dgm:cxn modelId="{8CD6D339-2F37-44BE-A46E-EE035A05EF0B}" srcId="{F05C1B4A-2BBA-4156-8BCF-01153415FF41}" destId="{6C7731F6-B21F-4A74-A4B1-E4E4A8D4D107}" srcOrd="2" destOrd="0" parTransId="{ACDEE3CB-F014-4BE9-BB1A-105F5AB51147}" sibTransId="{1BDCCDB4-82C2-442C-AF8C-A2392CE92FE9}"/>
    <dgm:cxn modelId="{15244874-7030-4710-BA5D-6B4600A74BFD}" type="presOf" srcId="{70AAB76A-F275-461C-8143-8DB95C6915E6}" destId="{81B3041E-7279-4743-BC5B-319834CA6FF0}" srcOrd="0" destOrd="0" presId="urn:microsoft.com/office/officeart/2005/8/layout/default"/>
    <dgm:cxn modelId="{6B82C86B-21CF-4F61-848E-596383193D6E}" type="presOf" srcId="{6C7731F6-B21F-4A74-A4B1-E4E4A8D4D107}" destId="{B7777C90-8275-42B7-A2C8-412EFC674E31}" srcOrd="0" destOrd="0" presId="urn:microsoft.com/office/officeart/2005/8/layout/default"/>
    <dgm:cxn modelId="{4AB81A5D-3DFB-4DFF-B0AC-610EEFA8EF9B}" type="presOf" srcId="{F05C1B4A-2BBA-4156-8BCF-01153415FF41}" destId="{238F3D8C-720B-42AA-A051-FD2CF479721C}" srcOrd="0" destOrd="0" presId="urn:microsoft.com/office/officeart/2005/8/layout/default"/>
    <dgm:cxn modelId="{C164BE2A-94C0-44D9-89AE-B36C74C72093}" srcId="{F05C1B4A-2BBA-4156-8BCF-01153415FF41}" destId="{8EE431C1-846B-4678-8B45-B7D43A6ABC2F}" srcOrd="1" destOrd="0" parTransId="{BFB32E25-7679-4108-BD36-FCEFAF190765}" sibTransId="{8B1C6D94-089C-4FFC-93BD-4117944C23E6}"/>
    <dgm:cxn modelId="{7B015CDD-F10B-44DA-86AB-326CA36FACD8}" type="presOf" srcId="{46CF491C-B3C3-4006-965A-A87A1AAF2609}" destId="{E065F111-813D-4714-B1BF-DC126B5821C8}" srcOrd="0" destOrd="0" presId="urn:microsoft.com/office/officeart/2005/8/layout/default"/>
    <dgm:cxn modelId="{10C71C31-9349-40B5-A78E-D43D6A90B550}" srcId="{F05C1B4A-2BBA-4156-8BCF-01153415FF41}" destId="{46CF491C-B3C3-4006-965A-A87A1AAF2609}" srcOrd="0" destOrd="0" parTransId="{8D336258-B5CD-493E-AF59-B02C1461E47A}" sibTransId="{2BB8F027-BE69-4712-92EB-7E9C968D738F}"/>
    <dgm:cxn modelId="{8F74F831-4C50-463E-A440-491056E2ACB9}" type="presOf" srcId="{8EE431C1-846B-4678-8B45-B7D43A6ABC2F}" destId="{D0451BB0-F75D-4B7A-A2A8-0435AB4EEA50}" srcOrd="0" destOrd="0" presId="urn:microsoft.com/office/officeart/2005/8/layout/default"/>
    <dgm:cxn modelId="{037767A6-871A-4079-8218-8AA5F465A1AE}" type="presOf" srcId="{9D4130CE-D6A4-4461-9EA0-62B65104FB0A}" destId="{8AE08D93-EB5C-4B9F-BD61-5A13E59C0B47}" srcOrd="0" destOrd="0" presId="urn:microsoft.com/office/officeart/2005/8/layout/default"/>
    <dgm:cxn modelId="{2AD55DD3-36D2-4F95-BBEE-E895DC27F7AD}" srcId="{F05C1B4A-2BBA-4156-8BCF-01153415FF41}" destId="{70AAB76A-F275-461C-8143-8DB95C6915E6}" srcOrd="3" destOrd="0" parTransId="{A43D31EB-F2B4-4278-9634-5A2190E1210F}" sibTransId="{3C994C63-A50B-4448-8658-16A983BC2531}"/>
    <dgm:cxn modelId="{1072CFB1-2DD7-4145-8147-E3E8C52A443B}" type="presParOf" srcId="{238F3D8C-720B-42AA-A051-FD2CF479721C}" destId="{E065F111-813D-4714-B1BF-DC126B5821C8}" srcOrd="0" destOrd="0" presId="urn:microsoft.com/office/officeart/2005/8/layout/default"/>
    <dgm:cxn modelId="{57169E8A-A602-4C99-80B7-7E712A8D81BE}" type="presParOf" srcId="{238F3D8C-720B-42AA-A051-FD2CF479721C}" destId="{34CEDA3F-9608-45EE-9F78-994D7E8DB760}" srcOrd="1" destOrd="0" presId="urn:microsoft.com/office/officeart/2005/8/layout/default"/>
    <dgm:cxn modelId="{0CF49B5A-439A-46C1-8319-540F9587A5E2}" type="presParOf" srcId="{238F3D8C-720B-42AA-A051-FD2CF479721C}" destId="{D0451BB0-F75D-4B7A-A2A8-0435AB4EEA50}" srcOrd="2" destOrd="0" presId="urn:microsoft.com/office/officeart/2005/8/layout/default"/>
    <dgm:cxn modelId="{2883EFB7-B60C-48BB-ADAC-38985D38D0F8}" type="presParOf" srcId="{238F3D8C-720B-42AA-A051-FD2CF479721C}" destId="{549B39A9-8226-4838-A34C-A545109F9B70}" srcOrd="3" destOrd="0" presId="urn:microsoft.com/office/officeart/2005/8/layout/default"/>
    <dgm:cxn modelId="{6BB5A002-F519-47A0-8F42-2EBC0861EBC5}" type="presParOf" srcId="{238F3D8C-720B-42AA-A051-FD2CF479721C}" destId="{B7777C90-8275-42B7-A2C8-412EFC674E31}" srcOrd="4" destOrd="0" presId="urn:microsoft.com/office/officeart/2005/8/layout/default"/>
    <dgm:cxn modelId="{2D9446C5-A686-48A5-91B1-A98AAC934218}" type="presParOf" srcId="{238F3D8C-720B-42AA-A051-FD2CF479721C}" destId="{1670B2A0-FB84-4C8A-83FD-6D96771A096E}" srcOrd="5" destOrd="0" presId="urn:microsoft.com/office/officeart/2005/8/layout/default"/>
    <dgm:cxn modelId="{3924FF75-A207-49A6-986B-0444BBE4F26E}" type="presParOf" srcId="{238F3D8C-720B-42AA-A051-FD2CF479721C}" destId="{81B3041E-7279-4743-BC5B-319834CA6FF0}" srcOrd="6" destOrd="0" presId="urn:microsoft.com/office/officeart/2005/8/layout/default"/>
    <dgm:cxn modelId="{601F45FD-4353-4587-BE9E-3B50A74D410D}" type="presParOf" srcId="{238F3D8C-720B-42AA-A051-FD2CF479721C}" destId="{96631C94-2C11-47EE-A60D-BCAEE378B31E}" srcOrd="7" destOrd="0" presId="urn:microsoft.com/office/officeart/2005/8/layout/default"/>
    <dgm:cxn modelId="{2E0B14EC-CDCC-4185-985D-0EA4E380080F}" type="presParOf" srcId="{238F3D8C-720B-42AA-A051-FD2CF479721C}" destId="{8AE08D93-EB5C-4B9F-BD61-5A13E59C0B47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649B9-ED45-433F-B03F-EC986838E9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D735C-9BAE-4280-B8CA-C9C748D090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D92ED-95BD-41CF-B547-CFD53702C4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77EE5-B4E7-43A5-A778-5804F73533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32631-D9F1-4EDD-A901-891FAFFC2C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04F78-368C-4188-AA9B-0FEEBB9D97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20959-6F7C-4220-AB51-FDBC6BDB34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8801E-800A-4C86-95EB-C8D446498B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4E8BF-0B8B-425D-B4DD-EBE3BA5B0D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CBA76-D5A5-4439-A8EE-0E8277384F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2B095-A9A3-47AE-972D-63C3D8256E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80000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32F13A-8B53-456D-AFD1-213CFCCA1A9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D13437D3-5BBF-42D5-B24B-070D95E911A9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8C72327-5286-459C-AC5B-A23680629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ysBaskerville BT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ysBaskerville BT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ysBaskerville BT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ysBaskerville BT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ysBaskerville BT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ysBaskerville BT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ysBaskerville BT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ysBaskerville BT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wm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95740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Формирование основ экологической культуры в дошкольном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детстве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714884"/>
            <a:ext cx="6400800" cy="1752600"/>
          </a:xfrm>
        </p:spPr>
        <p:txBody>
          <a:bodyPr/>
          <a:lstStyle/>
          <a:p>
            <a:pPr algn="r"/>
            <a:r>
              <a:rPr lang="ru-RU" sz="2000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Подготовила:</a:t>
            </a:r>
          </a:p>
          <a:p>
            <a:pPr algn="r"/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Шашерина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Людмила Ивановна</a:t>
            </a:r>
          </a:p>
          <a:p>
            <a:pPr algn="r"/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оспитатель 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МДОУ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город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Мурманска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110 комбинированного вида</a:t>
            </a: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858180" cy="1428760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Ведущим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методом в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экологическом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воспитании является 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наблюдение</a:t>
            </a:r>
            <a:r>
              <a:rPr lang="ru-RU" sz="3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endParaRPr lang="ru-RU" sz="3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857364"/>
            <a:ext cx="7672414" cy="4519634"/>
          </a:xfrm>
        </p:spPr>
        <p:txBody>
          <a:bodyPr/>
          <a:lstStyle/>
          <a:p>
            <a:pPr algn="ctr">
              <a:buNone/>
            </a:pPr>
            <a:r>
              <a:rPr lang="ru-RU" sz="24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Наблюдение позволяет </a:t>
            </a:r>
            <a:r>
              <a:rPr lang="ru-RU" sz="24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педагогу </a:t>
            </a:r>
            <a:r>
              <a:rPr lang="ru-RU" sz="24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показать: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красоту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своеобразие, неповторимость данного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организма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явления, предмета или целого пейзажа; </a:t>
            </a:r>
          </a:p>
          <a:p>
            <a:pPr algn="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особенность </a:t>
            </a: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строения;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циклические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изменения,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происходящие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природе(семя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растение -семя: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детеныш—взрослое животное–детеныш)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endParaRPr lang="ru-RU" sz="1800" b="1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связь </a:t>
            </a: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данного </a:t>
            </a: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предмета</a:t>
            </a: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объекта с окружающим </a:t>
            </a: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миром (растение </a:t>
            </a: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почка; растение - вода; растение </a:t>
            </a: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солнце)</a:t>
            </a:r>
          </a:p>
          <a:p>
            <a:pPr algn="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endParaRPr lang="ru-RU" sz="1800" b="1" i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 человека, как положительный, так и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отрицательный(красиво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обрезанные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деревья 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изуродованные во время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обрезки</a:t>
            </a: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мусор и растения и т.д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 </a:t>
            </a:r>
            <a:endParaRPr lang="ru-RU" sz="1800" b="1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j0232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57628"/>
            <a:ext cx="1052513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Юные экологи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B081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2382" y="1981200"/>
            <a:ext cx="6339236" cy="41148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Юные экологи</a:t>
            </a:r>
            <a:endParaRPr lang="ru-RU" dirty="0"/>
          </a:p>
        </p:txBody>
      </p:sp>
      <p:pic>
        <p:nvPicPr>
          <p:cNvPr id="4" name="Содержимое 3" descr="PB081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5588" y="1981200"/>
            <a:ext cx="6472824" cy="41148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Юные экологи</a:t>
            </a:r>
            <a:endParaRPr lang="ru-RU" dirty="0"/>
          </a:p>
        </p:txBody>
      </p:sp>
      <p:pic>
        <p:nvPicPr>
          <p:cNvPr id="4" name="Содержимое 3" descr="PB0813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2687" y="1981200"/>
            <a:ext cx="5738625" cy="41148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Юные экологи</a:t>
            </a:r>
            <a:endParaRPr lang="ru-RU" dirty="0"/>
          </a:p>
        </p:txBody>
      </p:sp>
      <p:pic>
        <p:nvPicPr>
          <p:cNvPr id="6" name="Содержимое 5" descr="PB081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5068" y="1981200"/>
            <a:ext cx="6393863" cy="41148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Юные экологи</a:t>
            </a:r>
            <a:endParaRPr lang="ru-RU" dirty="0"/>
          </a:p>
        </p:txBody>
      </p:sp>
      <p:pic>
        <p:nvPicPr>
          <p:cNvPr id="6" name="Содержимое 5" descr="PB0813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7494" y="1981200"/>
            <a:ext cx="6169011" cy="41148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Юные экологи</a:t>
            </a:r>
            <a:endParaRPr lang="ru-RU" dirty="0"/>
          </a:p>
        </p:txBody>
      </p:sp>
      <p:pic>
        <p:nvPicPr>
          <p:cNvPr id="5" name="Содержимое 4" descr="PB0813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1412" y="1981200"/>
            <a:ext cx="6181176" cy="41148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14282" y="6643710"/>
            <a:ext cx="45719" cy="45719"/>
          </a:xfr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14356"/>
            <a:ext cx="7772400" cy="5214974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Необходимо формировать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детей понятие бережного отношения ко всему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окружающему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охранять природу не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потому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что это приносит пользу человеку, а потому, что природа, в которой все взаимосвязано, в которой нет ничего ненужного или лишнего, живет по сво­им законам. </a:t>
            </a:r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Надо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подвести детей к пониманию того, что для людей окру­жающая природа имеет огромное зна­чение. Нам, как и всем живым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существам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нужны воздух, вода и пища. Их дает нам природа. Она восхищает нас своей красотой, постоянно дарит нам радость открытий. </a:t>
            </a:r>
            <a:endParaRPr lang="ru-RU" sz="2000" b="1" i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только тот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человек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живет интересно, кто каждый день узнает что-то новое, удивительное. </a:t>
            </a:r>
          </a:p>
        </p:txBody>
      </p:sp>
      <p:pic>
        <p:nvPicPr>
          <p:cNvPr id="9218" name="Picture 2" descr="j02191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03732">
            <a:off x="8027959" y="5674248"/>
            <a:ext cx="9017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j0234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02030">
            <a:off x="420621" y="261387"/>
            <a:ext cx="939474" cy="10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358246" cy="2671780"/>
          </a:xfrm>
        </p:spPr>
        <p:txBody>
          <a:bodyPr/>
          <a:lstStyle/>
          <a:p>
            <a:pPr algn="r"/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«Все прекрасное на земле - от солнца, и все хорошее от человека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М. </a:t>
            </a:r>
            <a:r>
              <a:rPr lang="ru-RU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Пришвин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643578"/>
            <a:ext cx="6400800" cy="757246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j0233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96011">
            <a:off x="1705433" y="3185365"/>
            <a:ext cx="1527243" cy="15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Экологическое мышление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00240"/>
            <a:ext cx="7858180" cy="4357718"/>
          </a:xfrm>
        </p:spPr>
        <p:txBody>
          <a:bodyPr/>
          <a:lstStyle/>
          <a:p>
            <a:pPr algn="ctr">
              <a:buClr>
                <a:schemeClr val="accent3">
                  <a:lumMod val="75000"/>
                </a:schemeClr>
              </a:buClr>
              <a:buNone/>
            </a:pP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Началом формирования экологического мышления личности по праву можно считать дошкольное детство, так как в этот период закладывается фундамент осознанного отношения к окружающей действительности, накапливаются яркие, эмоциональные впечатления, которые надолго, а порой и на всю жизнь остаются в памяти человека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Показателем зрелости экологического мышления человека любого возраста (от дошкольника до взрослого) можно считать действия и поступки человека, направленные на сохранение природы, на защиту ее от разрушения.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MCj019354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591809">
            <a:off x="500034" y="2357430"/>
            <a:ext cx="7953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Cj019354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43791">
            <a:off x="8051534" y="3928579"/>
            <a:ext cx="7953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MCj019354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07378">
            <a:off x="2305355" y="5988632"/>
            <a:ext cx="7953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экологического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развития: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endParaRPr lang="ru-RU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элементарных экологических знаний, здорового образа жизни, мышления и поведения.</a:t>
            </a:r>
          </a:p>
        </p:txBody>
      </p:sp>
      <p:pic>
        <p:nvPicPr>
          <p:cNvPr id="4" name="Picture 2" descr="j02325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500570"/>
            <a:ext cx="1785950" cy="152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Задачи: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MCj0193548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997115">
            <a:off x="7777774" y="5461291"/>
            <a:ext cx="7953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Cj0193548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297093">
            <a:off x="473001" y="1491624"/>
            <a:ext cx="7953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MCj0193548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264401">
            <a:off x="8043610" y="1989339"/>
            <a:ext cx="7953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 оздоровительной направленности: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охранять и укреплять здоровье детей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учить их правильно взаимодействовать с природой;</a:t>
            </a:r>
          </a:p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формировать умение рационально использовать природные ресурсы для гармоничного развития личности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учить согласовывать свое поведение с факторами природной среды.</a:t>
            </a:r>
          </a:p>
          <a:p>
            <a:endParaRPr lang="ru-RU" sz="2000" b="1" dirty="0"/>
          </a:p>
        </p:txBody>
      </p:sp>
      <p:pic>
        <p:nvPicPr>
          <p:cNvPr id="4098" name="Picture 2" descr="j02326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28634">
            <a:off x="7466902" y="3802614"/>
            <a:ext cx="1085189" cy="129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 образовательной направленности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928802"/>
            <a:ext cx="7772400" cy="4500594"/>
          </a:xfrm>
        </p:spPr>
        <p:txBody>
          <a:bodyPr/>
          <a:lstStyle/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формировать элементарные экологические знания и представления;</a:t>
            </a:r>
          </a:p>
          <a:p>
            <a:pPr lvl="0" algn="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уточнять, систематизировать и углублять </a:t>
            </a:r>
            <a:endParaRPr lang="ru-RU" sz="1800" b="1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buClr>
                <a:schemeClr val="accent3">
                  <a:lumMod val="75000"/>
                </a:schemeClr>
              </a:buClr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знания </a:t>
            </a: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живой и неживой природе;</a:t>
            </a:r>
          </a:p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формировать умение самостоятельно решать различные экологические задачи;</a:t>
            </a:r>
          </a:p>
          <a:p>
            <a:pPr lvl="0" algn="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развивать воображение, фантазию </a:t>
            </a:r>
            <a:endParaRPr lang="ru-RU" sz="1800" b="1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buClr>
                <a:schemeClr val="accent3">
                  <a:lumMod val="75000"/>
                </a:schemeClr>
              </a:buClr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логическое мышление;</a:t>
            </a:r>
          </a:p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учить понимать причинно-следственные связи внутри природного комплекса, знакомить с особенностями жизни животных;</a:t>
            </a:r>
          </a:p>
          <a:p>
            <a:pPr lvl="0" algn="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показывать взаимосвязь растений и </a:t>
            </a: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животных</a:t>
            </a:r>
          </a:p>
          <a:p>
            <a:pPr lvl="0" algn="r">
              <a:buClr>
                <a:schemeClr val="accent3">
                  <a:lumMod val="75000"/>
                </a:schemeClr>
              </a:buClr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друг с другом и со средой обитания; </a:t>
            </a:r>
          </a:p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познакомить </a:t>
            </a: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красной книгой.</a:t>
            </a:r>
          </a:p>
        </p:txBody>
      </p:sp>
      <p:pic>
        <p:nvPicPr>
          <p:cNvPr id="5123" name="Picture 3" descr="j02462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1643050"/>
            <a:ext cx="8001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j02462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860599">
            <a:off x="7908812" y="5939773"/>
            <a:ext cx="8001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j02462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356220">
            <a:off x="248279" y="3608870"/>
            <a:ext cx="8001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 воспитательной направленности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85926"/>
            <a:ext cx="7772400" cy="5072074"/>
          </a:xfrm>
        </p:spPr>
        <p:txBody>
          <a:bodyPr/>
          <a:lstStyle/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формировать бережное и ответственное отношение к миру природы, доброжелательное отношение к живым существам;</a:t>
            </a:r>
          </a:p>
          <a:p>
            <a:pPr lvl="0" algn="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воспитывать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отзывчивость и коммуникабельность, </a:t>
            </a: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buClr>
                <a:schemeClr val="accent3">
                  <a:lumMod val="75000"/>
                </a:schemeClr>
              </a:buClr>
              <a:buNone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стремление сочувствовать другим людям, </a:t>
            </a:r>
          </a:p>
          <a:p>
            <a:pPr lvl="0" algn="r">
              <a:buClr>
                <a:schemeClr val="accent3">
                  <a:lumMod val="75000"/>
                </a:schemeClr>
              </a:buClr>
              <a:buNone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поддерживать их в трудную минуту;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сохранять уважительное отношение к традициям своего народа;</a:t>
            </a:r>
          </a:p>
          <a:p>
            <a:pPr lvl="0" algn="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развивать интерес и любовь к родному краю;</a:t>
            </a:r>
          </a:p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формировать представление об экологических проблемах своего города;</a:t>
            </a:r>
          </a:p>
          <a:p>
            <a:pPr lvl="0" algn="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формировать умение создавать и </a:t>
            </a: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buClr>
                <a:schemeClr val="accent3">
                  <a:lumMod val="75000"/>
                </a:schemeClr>
              </a:buClr>
              <a:buNone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поддерживать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необходимые условия </a:t>
            </a: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buClr>
                <a:schemeClr val="accent3">
                  <a:lumMod val="75000"/>
                </a:schemeClr>
              </a:buClr>
              <a:buNone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роста растений, жизни животных в неволе;</a:t>
            </a:r>
          </a:p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развивать </a:t>
            </a: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ответственное и бережное отношение к домашним </a:t>
            </a:r>
            <a:r>
              <a:rPr lang="ru-RU" sz="16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животным</a:t>
            </a: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животным живого уголка в ДОУ, к лесным </a:t>
            </a:r>
            <a:r>
              <a:rPr lang="ru-RU" sz="16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	богатствам</a:t>
            </a: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формировать понятие о себе как о жителе </a:t>
            </a: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buClr>
                <a:schemeClr val="accent3">
                  <a:lumMod val="75000"/>
                </a:schemeClr>
              </a:buClr>
              <a:buNone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планеты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Земля, от которого зависит жизнь всего живого.</a:t>
            </a:r>
          </a:p>
        </p:txBody>
      </p:sp>
      <p:pic>
        <p:nvPicPr>
          <p:cNvPr id="6146" name="Picture 2" descr="учитель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85917" y="4262244"/>
            <a:ext cx="1281113" cy="8558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00042"/>
            <a:ext cx="7772400" cy="1252558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 по развитию трудовых умений и навыков при ознакомлении с природными явлениями: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формировать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трудовые навыки и умения по уходу за комнатными растениями, домашними животными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учить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заботиться о чистоте двора, участка ДОУ, группы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формировать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представления об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	экологических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проблемах своего города.</a:t>
            </a:r>
          </a:p>
          <a:p>
            <a:endParaRPr lang="ru-RU" dirty="0"/>
          </a:p>
        </p:txBody>
      </p:sp>
      <p:pic>
        <p:nvPicPr>
          <p:cNvPr id="4" name="Picture 2" descr="j0232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02480"/>
            <a:ext cx="1214446" cy="119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72400" cy="1285876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 по формированию эстетических суждений о природе в процессе участия в продуктивных видах деятельности: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7772400" cy="4519634"/>
          </a:xfrm>
        </p:spPr>
        <p:txBody>
          <a:bodyPr/>
          <a:lstStyle/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развивать интерес и любовь к родному краю и умение отражать это в рисунке, лепке, аппликации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формировать эстетическое отношение к окружающей действительности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учить отражать в продуктивных видах деятельности свое отношение к миру природы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показать, как мастера народного декоративно-прикладного искусства используют природные ресурсы (дерево, глина, камни) и отражают красоту окружающей природы в своих изделиях.</a:t>
            </a:r>
          </a:p>
          <a:p>
            <a:endParaRPr lang="ru-RU" sz="1800" dirty="0"/>
          </a:p>
        </p:txBody>
      </p:sp>
      <p:pic>
        <p:nvPicPr>
          <p:cNvPr id="7170" name="Picture 2" descr="j0232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3643314"/>
            <a:ext cx="1423330" cy="127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blue_flower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Default Design">
      <a:majorFont>
        <a:latin typeface="FrysBaskerville BT"/>
        <a:ea typeface=""/>
        <a:cs typeface=""/>
      </a:majorFont>
      <a:minorFont>
        <a:latin typeface="FrysBaskerville B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8_Light-blue_flow</Template>
  <TotalTime>95</TotalTime>
  <Words>677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Light-blue_flower</vt:lpstr>
      <vt:lpstr>Специальное оформление</vt:lpstr>
      <vt:lpstr>Default Design</vt:lpstr>
      <vt:lpstr>Формирование основ экологической культуры в дошкольном детстве</vt:lpstr>
      <vt:lpstr>Экологическое мышление</vt:lpstr>
      <vt:lpstr>Цель экологического развития:</vt:lpstr>
      <vt:lpstr>Задачи:</vt:lpstr>
      <vt:lpstr>Задачи оздоровительной направленности:</vt:lpstr>
      <vt:lpstr>Задачи образовательной направленности:</vt:lpstr>
      <vt:lpstr>Задачи воспитательной направленности:</vt:lpstr>
      <vt:lpstr>Задачи по развитию трудовых умений и навыков при ознакомлении с природными явлениями:</vt:lpstr>
      <vt:lpstr>Задачи по формированию эстетических суждений о природе в процессе участия в продуктивных видах деятельности:</vt:lpstr>
      <vt:lpstr>Ведущим методом в экологическом воспитании является наблюдение </vt:lpstr>
      <vt:lpstr>Юные экологи</vt:lpstr>
      <vt:lpstr>Юные экологи</vt:lpstr>
      <vt:lpstr>Юные экологи</vt:lpstr>
      <vt:lpstr>Юные экологи</vt:lpstr>
      <vt:lpstr>Юные экологи</vt:lpstr>
      <vt:lpstr>Юные экологи</vt:lpstr>
      <vt:lpstr> </vt:lpstr>
      <vt:lpstr>«Все прекрасное на земле - от солнца, и все хорошее от человека»  М. Пришвин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Шашерина Л.И.</dc:creator>
  <cp:lastModifiedBy>ЕВГЕН</cp:lastModifiedBy>
  <cp:revision>13</cp:revision>
  <dcterms:created xsi:type="dcterms:W3CDTF">2011-11-08T17:04:47Z</dcterms:created>
  <dcterms:modified xsi:type="dcterms:W3CDTF">2011-11-09T17:53:33Z</dcterms:modified>
</cp:coreProperties>
</file>