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A33B2D3-2C34-42BC-9434-2613890F96D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356947-319E-41C0-B588-5357400A5B6A}" type="slidenum">
              <a:rPr lang="ru-RU"/>
              <a:pPr/>
              <a:t>11</a:t>
            </a:fld>
            <a:endParaRPr lang="ru-RU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586882-9672-4210-8E7F-B3BEB9E8F6D4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06F56-09CC-4D21-A086-DB05519399C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CDC11B-DAD1-49F0-82E0-78BB04ACEEB8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CB5B7-D219-4D17-BD77-2799FDF633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0F592E-BD89-4283-9895-EB36D18C6D4B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DAD25-EB08-4CCF-93CA-479DEF50D7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E677B8-46AC-46B8-AE87-EAB352614A1F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9FF94-C6FE-4A88-AD10-F67D20D821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66312E-2F0D-48F1-87CD-7554E879B4C2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9AFB9B-DE7D-43DD-8A1E-F74FB6CF18B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65A886-4270-455E-87B0-B0DD8378A4E1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5C2A2-7B56-4C48-B962-2742FDD8E2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43220D-0053-47F3-BD47-FBCC8B0A0057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A57169-F53E-4126-A6D4-21627E5C5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4109E-CBA1-4048-BD3A-16B646AA7B84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D00C20-29EC-4E96-AF98-9E15141CD46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1D8232-1998-40C0-963D-8948FB0CD613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334F92-2C82-4DB2-B56B-4AF35524C1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8A01BC-862D-40D4-9655-3EE93C93700A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796647-56EB-4579-8A77-3A3B7E2860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3B5DFB-A999-4B5E-8620-6344A9157138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8EADF8-E8DC-442C-A9E7-4B27434C489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6918140-C11F-4352-89F2-EEE94539CFF5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9236C27-7125-454A-AB82-20B46BB1057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CA74-3BE8-4FE3-8529-D76FA39D850F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428604"/>
            <a:ext cx="8715436" cy="2166959"/>
          </a:xfrm>
        </p:spPr>
        <p:txBody>
          <a:bodyPr/>
          <a:lstStyle/>
          <a:p>
            <a:r>
              <a:rPr lang="ru-RU" sz="3200" b="1" dirty="0" smtClean="0">
                <a:solidFill>
                  <a:srgbClr val="003366"/>
                </a:solidFill>
              </a:rPr>
              <a:t>ОРГАНИЗАЦИОННО-МЕТОДИЧЕСКИЕ ОСНОВЫ ПЛАНИРОВАНИЯ ОБРАЗОВАТЕЛЬНОЙ  ДЕЯТЕЛЬНОСТИ </a:t>
            </a:r>
            <a:br>
              <a:rPr lang="ru-RU" sz="3200" b="1" dirty="0" smtClean="0">
                <a:solidFill>
                  <a:srgbClr val="003366"/>
                </a:solidFill>
              </a:rPr>
            </a:br>
            <a:r>
              <a:rPr lang="ru-RU" sz="3200" b="1" dirty="0" smtClean="0">
                <a:solidFill>
                  <a:srgbClr val="003366"/>
                </a:solidFill>
              </a:rPr>
              <a:t>В СООТВЕТСТВИИ С ФГТ</a:t>
            </a:r>
            <a:endParaRPr lang="ru-RU" sz="3200" b="1" dirty="0">
              <a:solidFill>
                <a:srgbClr val="003366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87450" y="4929198"/>
            <a:ext cx="6400800" cy="1285884"/>
          </a:xfrm>
        </p:spPr>
        <p:txBody>
          <a:bodyPr/>
          <a:lstStyle/>
          <a:p>
            <a:r>
              <a:rPr lang="ru-RU" b="1" i="1" dirty="0" smtClean="0">
                <a:solidFill>
                  <a:srgbClr val="003366"/>
                </a:solidFill>
              </a:rPr>
              <a:t>СЕМИНАР </a:t>
            </a:r>
          </a:p>
          <a:p>
            <a:r>
              <a:rPr lang="ru-RU" b="1" i="1" dirty="0" smtClean="0">
                <a:solidFill>
                  <a:srgbClr val="003366"/>
                </a:solidFill>
              </a:rPr>
              <a:t>ДЛЯ ВОСПИТАТЕЛЕЙ</a:t>
            </a:r>
            <a:endParaRPr lang="ru-RU" b="1" i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ЦЕЛЬ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214282" y="1357298"/>
            <a:ext cx="4281518" cy="5000660"/>
          </a:xfrm>
        </p:spPr>
        <p:txBody>
          <a:bodyPr/>
          <a:lstStyle/>
          <a:p>
            <a:pPr>
              <a:buNone/>
            </a:pP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осознанный</a:t>
            </a:r>
          </a:p>
          <a:p>
            <a:pPr>
              <a:buNone/>
            </a:pPr>
            <a:r>
              <a:rPr lang="ru-RU" b="1" dirty="0"/>
              <a:t>о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браз</a:t>
            </a:r>
          </a:p>
          <a:p>
            <a:pPr>
              <a:buNone/>
            </a:pPr>
            <a:r>
              <a:rPr lang="ru-RU" b="1" dirty="0"/>
              <a:t>п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редвосхищаемого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результата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достижение которого</a:t>
            </a:r>
          </a:p>
          <a:p>
            <a:pPr>
              <a:buNone/>
            </a:pPr>
            <a:r>
              <a:rPr lang="ru-RU" b="1" dirty="0"/>
              <a:t>н</a:t>
            </a: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аправлено</a:t>
            </a:r>
          </a:p>
          <a:p>
            <a:pPr>
              <a:buNone/>
            </a:pPr>
            <a:r>
              <a:rPr lang="ru-RU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действие </a:t>
            </a:r>
            <a:r>
              <a:rPr lang="ru-RU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человека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(«Краткий психологический словарь». М., 1985)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352956" cy="5715016"/>
          </a:xfrm>
        </p:spPr>
        <p:txBody>
          <a:bodyPr/>
          <a:lstStyle/>
          <a:p>
            <a:pPr>
              <a:buNone/>
            </a:pP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это </a:t>
            </a: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предельно</a:t>
            </a: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конкретный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endParaRPr lang="ru-RU" sz="2600" b="1" dirty="0"/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охарактеризованный </a:t>
            </a: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качественно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а где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можно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и корректно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количественно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образ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желаемого (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ожидаемого)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результата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которого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можно </a:t>
            </a:r>
            <a:r>
              <a:rPr lang="ru-RU" sz="2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достичь к строго </a:t>
            </a:r>
            <a:endParaRPr lang="ru-RU" sz="2600" b="1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определённому моменту</a:t>
            </a: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времени</a:t>
            </a:r>
          </a:p>
          <a:p>
            <a:pPr>
              <a:buNone/>
            </a:pPr>
            <a:r>
              <a:rPr lang="ru-RU" sz="2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(М.М. </a:t>
            </a:r>
            <a:r>
              <a:rPr lang="ru-RU" sz="26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Поташник</a:t>
            </a:r>
            <a:r>
              <a:rPr lang="ru-RU" sz="26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70C6F-0554-43DD-8205-4D677D9CA46C}" type="datetime1">
              <a:rPr lang="ru-RU"/>
              <a:pPr/>
              <a:t>07.03.2013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4D61-38C9-4A5D-88EB-9F9A24198A5B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142844" y="1071546"/>
            <a:ext cx="885831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подп</a:t>
            </a:r>
            <a:r>
              <a:rPr lang="ru-RU" sz="32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ункте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п.2.4 ФГТ прописано: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«Программа должна обеспечивать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единство воспитательных, развивающих и обучающих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целей и задач процесса образования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 дошкольного возраста,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процессе реализации которых формируются такие знания, умения и навыки, которые имеют непосредственное отношение </a:t>
            </a:r>
          </a:p>
          <a:p>
            <a:pPr marL="0" marR="0" lvl="0" indent="4572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 развитию детей дошкольного возраста».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ЦЕЛИ ДОЛЖНЫ БЫТЬ: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четкими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конкретными, понятными;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реальными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достижимыми;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измеримыми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приемлемыми 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сотрудниками, родителями;</a:t>
            </a:r>
          </a:p>
          <a:p>
            <a:r>
              <a:rPr lang="ru-RU" sz="4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гибкими</a:t>
            </a:r>
            <a:r>
              <a:rPr lang="ru-RU" sz="4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8232-1998-40C0-963D-8948FB0CD613}" type="datetime1">
              <a:rPr lang="ru-RU" smtClean="0"/>
              <a:pPr/>
              <a:t>07.03.2013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85794"/>
            <a:ext cx="8643966" cy="571496"/>
          </a:xfrm>
        </p:spPr>
        <p:txBody>
          <a:bodyPr/>
          <a:lstStyle/>
          <a:p>
            <a:r>
              <a:rPr lang="ru-RU" sz="3400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ДЛЯ ГРАМОТНОГО ПЛАНИРОВАНИЯ:</a:t>
            </a:r>
            <a:r>
              <a:rPr lang="ru-RU" sz="3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sz="3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sz="34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829196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задачи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основной общеобразовательной программы дошкольного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образования,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учитывать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интеграцию образовательных областей,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возрастные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индивидуальные особенности детей, </a:t>
            </a:r>
            <a:endParaRPr lang="ru-RU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этапы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освоения технологии, внедряемой в образовательный процесс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77B8-46AC-46B8-AE87-EAB352614A1F}" type="datetime1">
              <a:rPr lang="ru-RU" smtClean="0"/>
              <a:pPr/>
              <a:t>07.03.2013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00042"/>
            <a:ext cx="8858312" cy="714380"/>
          </a:xfrm>
        </p:spPr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КОМПЛЕКСНО-ТЕМАТИЧЕСКОЕ ПЛАНИРОВАНИЕ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0200"/>
            <a:ext cx="8858312" cy="5257800"/>
          </a:xfrm>
        </p:spPr>
        <p:txBody>
          <a:bodyPr/>
          <a:lstStyle/>
          <a:p>
            <a:pPr lvl="0" algn="just"/>
            <a:r>
              <a:rPr lang="ru-RU" sz="2400" dirty="0" smtClean="0"/>
              <a:t>позволяет</a:t>
            </a:r>
            <a:r>
              <a:rPr lang="ru-RU" sz="2400" u="sng" dirty="0" smtClean="0"/>
              <a:t> систематизировать</a:t>
            </a:r>
            <a:r>
              <a:rPr lang="ru-RU" sz="2400" dirty="0" smtClean="0"/>
              <a:t> образовательный процесс в ДОУ и </a:t>
            </a:r>
            <a:r>
              <a:rPr lang="ru-RU" sz="2400" u="sng" dirty="0" smtClean="0"/>
              <a:t>объединить усилия всех педагогов и специалистов, не упустив в течение года ни одной</a:t>
            </a:r>
            <a:r>
              <a:rPr lang="ru-RU" sz="2400" dirty="0" smtClean="0"/>
              <a:t> </a:t>
            </a:r>
            <a:r>
              <a:rPr lang="ru-RU" sz="2400" u="sng" dirty="0" smtClean="0"/>
              <a:t>педагогической задачи;</a:t>
            </a:r>
            <a:r>
              <a:rPr lang="ru-RU" sz="2400" dirty="0" smtClean="0"/>
              <a:t> </a:t>
            </a:r>
          </a:p>
          <a:p>
            <a:pPr lvl="0" algn="just"/>
            <a:r>
              <a:rPr lang="ru-RU" sz="2400" dirty="0" smtClean="0"/>
              <a:t>придает </a:t>
            </a:r>
            <a:r>
              <a:rPr lang="ru-RU" sz="2400" u="sng" dirty="0" smtClean="0"/>
              <a:t>системность и </a:t>
            </a:r>
            <a:r>
              <a:rPr lang="ru-RU" sz="2400" i="1" u="sng" dirty="0" smtClean="0"/>
              <a:t> </a:t>
            </a:r>
            <a:r>
              <a:rPr lang="ru-RU" sz="2400" u="sng" dirty="0" smtClean="0"/>
              <a:t>последовательность</a:t>
            </a:r>
            <a:r>
              <a:rPr lang="ru-RU" sz="2400" dirty="0" smtClean="0"/>
              <a:t> в реализации программных задач по разным образовательным областям знаний;</a:t>
            </a:r>
          </a:p>
          <a:p>
            <a:pPr lvl="0" algn="just"/>
            <a:r>
              <a:rPr lang="ru-RU" sz="2400" dirty="0" smtClean="0"/>
              <a:t>создается ситуация, когда у ребенка </a:t>
            </a:r>
            <a:r>
              <a:rPr lang="ru-RU" sz="2400" u="sng" dirty="0" smtClean="0"/>
              <a:t>задействованы все органы чувств</a:t>
            </a:r>
            <a:r>
              <a:rPr lang="ru-RU" sz="2400" dirty="0" smtClean="0"/>
              <a:t>, а, следовательно, </a:t>
            </a:r>
            <a:r>
              <a:rPr lang="ru-RU" sz="2400" u="sng" dirty="0" smtClean="0"/>
              <a:t>лучше усваивается материал; </a:t>
            </a:r>
            <a:endParaRPr lang="ru-RU" sz="2400" dirty="0" smtClean="0"/>
          </a:p>
          <a:p>
            <a:pPr algn="just"/>
            <a:r>
              <a:rPr lang="ru-RU" sz="2400" u="sng" dirty="0" smtClean="0"/>
              <a:t>ребенок не перенапрягается</a:t>
            </a:r>
            <a:r>
              <a:rPr lang="ru-RU" sz="2400" dirty="0" smtClean="0"/>
              <a:t>, т. к. обеспечивается постоянная смена действий и впечатлений.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77B8-46AC-46B8-AE87-EAB352614A1F}" type="datetime1">
              <a:rPr lang="ru-RU" smtClean="0"/>
              <a:pPr/>
              <a:t>07.03.2013</a:t>
            </a:fld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РЕАЛИЗАЦИЯ  ПРИНЦИПА ИНТЕГРАЦИИ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285860"/>
            <a:ext cx="8786874" cy="5214974"/>
          </a:xfrm>
        </p:spPr>
        <p:txBody>
          <a:bodyPr/>
          <a:lstStyle/>
          <a:p>
            <a:pPr lvl="0" algn="just"/>
            <a:r>
              <a:rPr lang="ru-RU" sz="2400" dirty="0" smtClean="0"/>
              <a:t>интеграция содержания и задач психолого-педагогической работы;</a:t>
            </a:r>
          </a:p>
          <a:p>
            <a:pPr lvl="0" algn="just"/>
            <a:r>
              <a:rPr lang="ru-RU" sz="2400" dirty="0" smtClean="0"/>
              <a:t>интеграция детских деятельностей;</a:t>
            </a:r>
          </a:p>
          <a:p>
            <a:pPr lvl="0" algn="just"/>
            <a:r>
              <a:rPr lang="ru-RU" sz="2400" dirty="0" smtClean="0"/>
              <a:t>использование адекватных форм работы для решения психолого-педагогических задач двух и более образовательных областей. Такими интегративными формами могут выступать </a:t>
            </a:r>
            <a:r>
              <a:rPr lang="ru-RU" sz="2400" i="1" dirty="0" smtClean="0"/>
              <a:t>совместные творческие проекты и исследования, праздники, эксперименты, экскурсии, сюжетно-ролевые игры</a:t>
            </a:r>
            <a:r>
              <a:rPr lang="ru-RU" sz="2400" dirty="0" smtClean="0"/>
              <a:t>;</a:t>
            </a:r>
          </a:p>
          <a:p>
            <a:pPr lvl="0" algn="just"/>
            <a:r>
              <a:rPr lang="ru-RU" sz="2400" dirty="0" smtClean="0"/>
              <a:t>использование средств одной образовательной области для организации и оптимизации образовательного процесса в ходе реализации другой образовательной области или основной общеобразовательной программы в целом.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14446"/>
          </a:xfrm>
        </p:spPr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ПЛАНИРОВАНИЕ</a:t>
            </a:r>
            <a:r>
              <a:rPr lang="ru-RU" sz="2800" b="1" dirty="0" smtClean="0"/>
              <a:t> </a:t>
            </a:r>
            <a:br>
              <a:rPr lang="ru-RU" sz="2800" b="1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/>
              <a:t>заблаговременное определение порядка, последовательности осуществления программы воспитательно-образовательной работы с указанием необходимых условий, используемых средств, форм и методов работы</a:t>
            </a:r>
            <a:r>
              <a:rPr lang="ru-RU" sz="3600" dirty="0" smtClean="0"/>
              <a:t>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677B8-46AC-46B8-AE87-EAB352614A1F}" type="datetime1">
              <a:rPr lang="ru-RU" smtClean="0"/>
              <a:pPr/>
              <a:t>07.03.2013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b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ПЛАН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214282" y="1285860"/>
            <a:ext cx="4281518" cy="5357850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документ, в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котором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дается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перечень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дел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(система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мероприятий),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порядок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сроки и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место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их проведения,</a:t>
            </a:r>
          </a:p>
          <a:p>
            <a:pPr>
              <a:buNone/>
            </a:pPr>
            <a:r>
              <a:rPr lang="ru-RU" dirty="0"/>
              <a:t>о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беспечивающая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оптимальное</a:t>
            </a:r>
          </a:p>
          <a:p>
            <a:pPr>
              <a:buNone/>
            </a:pPr>
            <a:r>
              <a:rPr lang="ru-RU" dirty="0"/>
              <a:t>ф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ункционирование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учреждения</a:t>
            </a:r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648200" y="1285860"/>
            <a:ext cx="4281518" cy="5357850"/>
          </a:xfrm>
        </p:spPr>
        <p:txBody>
          <a:bodyPr/>
          <a:lstStyle/>
          <a:p>
            <a:pPr>
              <a:buNone/>
            </a:pP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модель,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заранее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намеченная система,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последовательность и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сроки выполнения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различных видов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деятельности,</a:t>
            </a:r>
          </a:p>
          <a:p>
            <a:pPr>
              <a:buNone/>
            </a:pPr>
            <a:r>
              <a:rPr lang="ru-RU" dirty="0"/>
              <a:t>о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беспечивающих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эффективную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работу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</a:t>
            </a:r>
          </a:p>
          <a:p>
            <a:pPr>
              <a:buNone/>
            </a:pPr>
            <a:r>
              <a:rPr lang="ru-RU" dirty="0"/>
              <a:t>д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остижению</a:t>
            </a:r>
          </a:p>
          <a:p>
            <a:pPr>
              <a:buNone/>
            </a:pP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поставленных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целей.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58" y="1142985"/>
            <a:ext cx="85011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b="1" dirty="0" smtClean="0"/>
          </a:p>
          <a:p>
            <a:pPr algn="ctr"/>
            <a:r>
              <a:rPr lang="ru-RU" sz="3600" b="1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  <p:bldP spid="1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C8711-E001-4BDC-A5AB-3FDAF09DDBD6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Составить план</a:t>
            </a:r>
            <a:r>
              <a:rPr lang="ru-RU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— 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algn="ctr">
              <a:buNone/>
            </a:pPr>
            <a:r>
              <a:rPr lang="ru-RU" sz="4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значит </a:t>
            </a:r>
            <a:endParaRPr lang="ru-RU" sz="48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ctr">
              <a:buNone/>
            </a:pPr>
            <a:r>
              <a:rPr lang="ru-RU" sz="66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создать </a:t>
            </a:r>
            <a:r>
              <a:rPr lang="ru-RU" sz="66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модель действий</a:t>
            </a:r>
            <a:endParaRPr lang="ru-RU" sz="6600" b="1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B5353-030D-4EAD-929F-654D305EAC02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bg1"/>
                </a:solidFill>
              </a:rPr>
              <a:t>НЕГАТИВНЫЕ  ФАКТОРЫ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285860"/>
            <a:ext cx="8715436" cy="5311790"/>
          </a:xfrm>
        </p:spPr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недостаточное знание реализуемых программ педагогами; </a:t>
            </a:r>
          </a:p>
          <a:p>
            <a:pPr lvl="0">
              <a:buFont typeface="Wingdings" pitchFamily="2" charset="2"/>
              <a:buChar char="Ø"/>
            </a:pP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несерьезное отношение педагогов к процессу планирования (план зачастую существует формально);</a:t>
            </a:r>
          </a:p>
          <a:p>
            <a:pPr lvl="0">
              <a:buFont typeface="Wingdings" pitchFamily="2" charset="2"/>
              <a:buChar char="Ø"/>
            </a:pP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отсутствие ответственности за полноту выполнения запланированных мероприятий; </a:t>
            </a:r>
          </a:p>
          <a:p>
            <a:pPr lvl="0">
              <a:buFont typeface="Wingdings" pitchFamily="2" charset="2"/>
              <a:buChar char="Ø"/>
            </a:pP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громоздкость, перенасыщенность плана мероприятиями, что вызывает негативное к ним отношение и нежелание их </a:t>
            </a: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выполнять</a:t>
            </a:r>
            <a:r>
              <a:rPr lang="ru-RU" sz="3000" dirty="0"/>
              <a:t>.</a:t>
            </a:r>
            <a:endParaRPr lang="ru-RU" sz="3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BA14A-24E5-43D3-9202-AA7011B4D6B2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solidFill>
                  <a:schemeClr val="bg1"/>
                </a:solidFill>
              </a:rPr>
              <a:t>НЕДОСТАТКИ   ПЛАНИРОВАНИЯ</a:t>
            </a:r>
            <a:endParaRPr lang="ru-RU" sz="3600" b="1" dirty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600200"/>
            <a:ext cx="8715436" cy="4997450"/>
          </a:xfrm>
        </p:spPr>
        <p:txBody>
          <a:bodyPr/>
          <a:lstStyle/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все задачи образовательной программы проходят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через планирование.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Планирование </a:t>
            </a:r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часто осуществляется по предметному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принципу.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Цели и задачи часто ставятся нечетко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без учета специфики группы. </a:t>
            </a:r>
          </a:p>
          <a:p>
            <a:r>
              <a:rPr lang="ru-RU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Педагоги, как правило, планируют однообразные формы и </a:t>
            </a:r>
            <a:r>
              <a:rPr lang="ru-RU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методы.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5B004-731B-4416-9219-229D8B1E7120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СИСТЕМА ПЛАНИРОВАНИЯ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500174"/>
            <a:ext cx="8715436" cy="5097476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основная общеобразовательная программа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дошкольного 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образования </a:t>
            </a: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(+ рабочая);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учебный план (недельная нагрузка); </a:t>
            </a:r>
            <a:endParaRPr lang="ru-RU" sz="3000" dirty="0" smtClean="0"/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циклограммы 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совместной и </a:t>
            </a: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самостоятельной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деятельности 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детей и педагогов; 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циклограммы 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деятельности </a:t>
            </a: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специалистов</a:t>
            </a:r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сопровождения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  <a:endParaRPr lang="ru-RU" sz="3000" dirty="0" smtClean="0"/>
          </a:p>
          <a:p>
            <a:pPr>
              <a:buFont typeface="Wingdings" pitchFamily="2" charset="2"/>
              <a:buChar char="ü"/>
            </a:pPr>
            <a:r>
              <a:rPr lang="ru-RU" sz="3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перспективное </a:t>
            </a:r>
            <a:r>
              <a:rPr lang="ru-RU" sz="3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 календарное планирование. </a:t>
            </a:r>
          </a:p>
          <a:p>
            <a:endParaRPr lang="ru-RU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EB5AD-A188-4296-9228-F67DC4C6625A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УСЛОВИЯ  ПЛАНИРОВАНИЯ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2844" y="1285860"/>
            <a:ext cx="8858312" cy="5311790"/>
          </a:xfrm>
        </p:spPr>
        <p:txBody>
          <a:bodyPr/>
          <a:lstStyle/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объективная оценка уровня своей работы в момент планирования; 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выделение целей и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задач; </a:t>
            </a:r>
            <a:endParaRPr lang="ru-RU" sz="24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четкое представление результатов работы, которые должны быть достигнуты к концу планируемого периода; </a:t>
            </a:r>
          </a:p>
          <a:p>
            <a:pPr lvl="0"/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выбор оптимальных путей, средств, методов, помогающих добиться поставленных целей, а значит получить планируемый результат.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учет </a:t>
            </a:r>
            <a:r>
              <a:rPr lang="ru-RU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специфических особенностей возрастной группы, реальной обстановки и условий, в которых осуществляется образовательная деятельность, а также профессиональной компетентности педагогов.</a:t>
            </a:r>
          </a:p>
          <a:p>
            <a:pPr>
              <a:buNone/>
            </a:pPr>
            <a:endParaRPr lang="ru-RU" sz="2400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7983A-0D7A-4770-B194-F34A147125D4}" type="datetime1">
              <a:rPr lang="ru-RU"/>
              <a:pPr/>
              <a:t>07.03.2013</a:t>
            </a:fld>
            <a:endParaRPr lang="ru-RU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chemeClr val="bg1"/>
                </a:solidFill>
              </a:rPr>
              <a:t>ПРИНЦИПЫ ПЛАНИРОВАНИЯ</a:t>
            </a:r>
            <a:endParaRPr lang="ru-RU" sz="4000" b="1" dirty="0">
              <a:solidFill>
                <a:schemeClr val="bg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142984"/>
            <a:ext cx="8715436" cy="5715016"/>
          </a:xfrm>
        </p:spPr>
        <p:txBody>
          <a:bodyPr/>
          <a:lstStyle/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коллегиальность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систематичность, последовательность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принцип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развивающего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образования</a:t>
            </a:r>
            <a:r>
              <a:rPr lang="ru-RU" sz="2800" b="1" dirty="0" smtClean="0"/>
              <a:t>;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комплексно-тематический принципе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принцип интеграции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</a:t>
            </a:r>
            <a:endParaRPr lang="ru-RU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единство </a:t>
            </a:r>
            <a:r>
              <a:rPr lang="ru-RU" sz="2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воспитательных, развивающих и образовательных целей и </a:t>
            </a:r>
            <a:r>
              <a:rPr lang="ru-RU" sz="28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</a:t>
            </a:r>
            <a:r>
              <a:rPr lang="ru-RU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pPr lvl="0"/>
            <a:r>
              <a:rPr lang="ru-RU" sz="2800" b="1" dirty="0"/>
              <a:t>р</a:t>
            </a:r>
            <a:r>
              <a:rPr lang="ru-RU" sz="2800" b="1" dirty="0" smtClean="0"/>
              <a:t>ациональность;</a:t>
            </a:r>
            <a:endParaRPr lang="ru-RU" sz="28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ru-RU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планируемое содержание и формы организации детей должны соответствовать возрастным и психолого-педагогическим основам дошкольной педагогики. </a:t>
            </a:r>
          </a:p>
          <a:p>
            <a:pPr>
              <a:buNone/>
            </a:pPr>
            <a:endParaRPr lang="ru-RU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ниверсал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Универсал</Template>
  <TotalTime>263</TotalTime>
  <Words>644</Words>
  <Application>Microsoft Office PowerPoint</Application>
  <PresentationFormat>Экран (4:3)</PresentationFormat>
  <Paragraphs>127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Универсал</vt:lpstr>
      <vt:lpstr>ОРГАНИЗАЦИОННО-МЕТОДИЧЕСКИЕ ОСНОВЫ ПЛАНИРОВАНИЯ ОБРАЗОВАТЕЛЬНОЙ  ДЕЯТЕЛЬНОСТИ  В СООТВЕТСТВИИ С ФГТ</vt:lpstr>
      <vt:lpstr>ПЛАНИРОВАНИЕ  </vt:lpstr>
      <vt:lpstr> ПЛАН</vt:lpstr>
      <vt:lpstr>Составить план — </vt:lpstr>
      <vt:lpstr>НЕГАТИВНЫЕ  ФАКТОРЫ</vt:lpstr>
      <vt:lpstr>НЕДОСТАТКИ   ПЛАНИРОВАНИЯ</vt:lpstr>
      <vt:lpstr>СИСТЕМА ПЛАНИРОВАНИЯ</vt:lpstr>
      <vt:lpstr>УСЛОВИЯ  ПЛАНИРОВАНИЯ</vt:lpstr>
      <vt:lpstr>ПРИНЦИПЫ ПЛАНИРОВАНИЯ</vt:lpstr>
      <vt:lpstr>ЦЕЛЬ</vt:lpstr>
      <vt:lpstr>Слайд 11</vt:lpstr>
      <vt:lpstr>ЦЕЛИ ДОЛЖНЫ БЫТЬ:</vt:lpstr>
      <vt:lpstr>ДЛЯ ГРАМОТНОГО ПЛАНИРОВАНИЯ: </vt:lpstr>
      <vt:lpstr>КОМПЛЕКСНО-ТЕМАТИЧЕСКОЕ ПЛАНИРОВАНИЕ</vt:lpstr>
      <vt:lpstr>РЕАЛИЗАЦИЯ  ПРИНЦИПА ИНТЕГРАЦИИ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ОРГАНИЗАЦИОННО-МЕТОДИЧЕСКИЕ ОСНОВЫ ПЛАНИРОВАНИЯ ОБРАЗОВАТЕЛЬНОЙ  ДЕЯТЕЛЬНОСТИ  В СООТВЕТСТВИИ С ФГТ</dc:title>
  <dc:creator>пользователь</dc:creator>
  <cp:lastModifiedBy>User</cp:lastModifiedBy>
  <cp:revision>34</cp:revision>
  <dcterms:created xsi:type="dcterms:W3CDTF">2013-01-14T12:53:53Z</dcterms:created>
  <dcterms:modified xsi:type="dcterms:W3CDTF">2013-03-07T02:41:54Z</dcterms:modified>
</cp:coreProperties>
</file>