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72" r:id="rId2"/>
    <p:sldId id="257" r:id="rId3"/>
    <p:sldId id="258" r:id="rId4"/>
    <p:sldId id="259" r:id="rId5"/>
    <p:sldId id="276" r:id="rId6"/>
    <p:sldId id="277" r:id="rId7"/>
    <p:sldId id="278" r:id="rId8"/>
    <p:sldId id="274" r:id="rId9"/>
    <p:sldId id="280" r:id="rId10"/>
    <p:sldId id="262" r:id="rId11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E0CCA"/>
    <a:srgbClr val="1D227D"/>
    <a:srgbClr val="001642"/>
    <a:srgbClr val="2C235F"/>
    <a:srgbClr val="004C04"/>
    <a:srgbClr val="FF9900"/>
    <a:srgbClr val="1AFF2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2564" autoAdjust="0"/>
  </p:normalViewPr>
  <p:slideViewPr>
    <p:cSldViewPr>
      <p:cViewPr>
        <p:scale>
          <a:sx n="66" d="100"/>
          <a:sy n="66" d="100"/>
        </p:scale>
        <p:origin x="-990" y="17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22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E63769-DAD7-4B34-AE4F-D9870386052C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54D77-2A0A-4554-A2C7-A541F0429F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7617B-40B6-46CB-9158-2F8C6340BF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B64A-2581-424E-BCE2-E0DCC3ACB982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08E5-E7EF-4C90-9656-40EB8DBC4B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143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2DBF-F41F-47FA-A7AC-D6A7FE98CC6B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FBA9-ABB4-4DA0-87A8-921000E50F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F4BB-54C4-489F-8DFD-A17ED4DEE091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1D57-4F9A-4007-BCB5-A601401A39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850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5300" y="1935163"/>
            <a:ext cx="43815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" y="4205288"/>
            <a:ext cx="43815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029200" y="1935163"/>
            <a:ext cx="4381500" cy="4389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CB3463-4629-4F6F-9769-576EAFE7B222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889250" y="6356350"/>
            <a:ext cx="3632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85200" y="6356350"/>
            <a:ext cx="8255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58A206-8C1A-4B18-A4AC-B3CA89DF60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1950-38A9-410F-BDB5-B155108ADE1D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2386-E358-435C-AC65-145384B65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5FD6-15AB-4DF4-8B53-D4BE42561DF9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A15D-2117-4A4A-8496-FF9300C98A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143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CC33-23C7-42DA-A1A1-9B95572959C9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8738-8F68-4FD2-9ADD-CC519710AD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A67C-EC79-408B-98B0-1288BD068091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895A-8068-4FE2-B6D8-05D6492846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FF6C-468E-4754-9A9F-ACB589CAF073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3BF4-1AF8-472F-9F8D-C50FD742D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C3FB-1656-44D3-BD2F-5186E103F16F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4BF6-0958-4806-9ECC-921023F6CD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4443-8D13-48A0-B6DF-FF9D860E5FE1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0A02-5A32-4FE6-BA5D-525A32162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3E0F-7B66-4873-8506-1728A84C8E93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8D7DB-1627-498C-93AE-CFFC6D9B0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8143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5868D-1E73-4BF6-B58F-8ABEF65662FD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C05DD-C158-47A6-930E-B2F0986BF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4" r:id="rId2"/>
    <p:sldLayoutId id="2147483907" r:id="rId3"/>
    <p:sldLayoutId id="2147483903" r:id="rId4"/>
    <p:sldLayoutId id="2147483902" r:id="rId5"/>
    <p:sldLayoutId id="2147483901" r:id="rId6"/>
    <p:sldLayoutId id="2147483900" r:id="rId7"/>
    <p:sldLayoutId id="2147483899" r:id="rId8"/>
    <p:sldLayoutId id="2147483908" r:id="rId9"/>
    <p:sldLayoutId id="2147483898" r:id="rId10"/>
    <p:sldLayoutId id="2147483897" r:id="rId11"/>
    <p:sldLayoutId id="2147483905" r:id="rId12"/>
  </p:sldLayoutIdLst>
  <p:transition advTm="8143">
    <p:spli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14290"/>
            <a:ext cx="8915400" cy="8572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МДОУ детский сад № 1 комбинированного вида г.Валуйки</a:t>
            </a:r>
            <a:endParaRPr lang="ru-RU" sz="2800" b="1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95313" y="1428750"/>
            <a:ext cx="8915400" cy="1500184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809860" y="5072063"/>
            <a:ext cx="67866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defTabSz="623888" eaLnBrk="0" hangingPunct="0"/>
            <a:endParaRPr lang="ru-RU" sz="2400" dirty="0" smtClean="0">
              <a:ln w="18415" cmpd="sng">
                <a:solidFill>
                  <a:srgbClr val="1D227D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marL="363538" defTabSz="623888" eaLnBrk="0" hangingPunct="0"/>
            <a:endParaRPr lang="ru-RU" sz="2400" dirty="0" smtClean="0">
              <a:ln w="18415" cmpd="sng">
                <a:solidFill>
                  <a:srgbClr val="1D227D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marL="363538" defTabSz="623888" eaLnBrk="0" hangingPunct="0"/>
            <a:r>
              <a:rPr lang="ru-RU" sz="2400" dirty="0" smtClean="0">
                <a:ln w="18415" cmpd="sng">
                  <a:solidFill>
                    <a:srgbClr val="1D227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Воспитатель</a:t>
            </a:r>
            <a:r>
              <a:rPr lang="ru-RU" sz="2400" dirty="0" smtClean="0">
                <a:ln w="18415" cmpd="sng">
                  <a:solidFill>
                    <a:srgbClr val="1D227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ru-RU" sz="2400" dirty="0" err="1" smtClean="0">
                <a:ln w="18415" cmpd="sng">
                  <a:solidFill>
                    <a:srgbClr val="1D227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Браило</a:t>
            </a:r>
            <a:r>
              <a:rPr lang="ru-RU" sz="2400" dirty="0" smtClean="0">
                <a:ln w="18415" cmpd="sng">
                  <a:solidFill>
                    <a:srgbClr val="1D227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1D227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В.В.</a:t>
            </a:r>
            <a:endParaRPr lang="ru-RU" sz="2400" dirty="0" smtClean="0">
              <a:ln w="18415" cmpd="sng">
                <a:solidFill>
                  <a:srgbClr val="1D227D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pPr marL="363538" defTabSz="623888" eaLnBrk="0" hangingPunct="0"/>
            <a:r>
              <a:rPr lang="ru-RU" sz="2400" dirty="0" smtClean="0">
                <a:ln w="18415" cmpd="sng">
                  <a:solidFill>
                    <a:srgbClr val="1D227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                  </a:t>
            </a:r>
            <a:r>
              <a:rPr lang="ru-RU" sz="2400" dirty="0" smtClean="0">
                <a:ln w="18415" cmpd="sng">
                  <a:solidFill>
                    <a:srgbClr val="1D227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2400" dirty="0">
              <a:ln w="18415" cmpd="sng">
                <a:solidFill>
                  <a:srgbClr val="1D227D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290" y="1285860"/>
            <a:ext cx="714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Памятки для родителей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первой младшей группе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260420128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98" y="2500306"/>
            <a:ext cx="4714908" cy="3071834"/>
          </a:xfrm>
          <a:prstGeom prst="rect">
            <a:avLst/>
          </a:prstGeom>
        </p:spPr>
      </p:pic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387350" y="5214938"/>
            <a:ext cx="4333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/>
          </a:p>
          <a:p>
            <a:pPr eaLnBrk="0" hangingPunct="0"/>
            <a:endParaRPr lang="ru-RU" sz="280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465888" y="1214421"/>
            <a:ext cx="32400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539580" anchor="ctr">
            <a:spAutoFit/>
          </a:bodyPr>
          <a:lstStyle/>
          <a:p>
            <a:pPr eaLnBrk="0" hangingPunct="0"/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Когда </a:t>
            </a:r>
            <a:r>
              <a:rPr lang="ru-RU" sz="2000" b="1" i="1" dirty="0">
                <a:solidFill>
                  <a:srgbClr val="FF0000"/>
                </a:solidFill>
                <a:cs typeface="Times New Roman" pitchFamily="18" charset="0"/>
              </a:rPr>
              <a:t>Вы едете  на машине или на мотоцикле, как часто Вы…</a:t>
            </a:r>
            <a:endParaRPr lang="ru-RU" sz="1200" dirty="0"/>
          </a:p>
          <a:p>
            <a:pPr eaLnBrk="0" hangingPunct="0"/>
            <a:endParaRPr lang="ru-RU" dirty="0"/>
          </a:p>
        </p:txBody>
      </p:sp>
      <p:graphicFrame>
        <p:nvGraphicFramePr>
          <p:cNvPr id="10407" name="Group 167"/>
          <p:cNvGraphicFramePr>
            <a:graphicFrameLocks noGrp="1"/>
          </p:cNvGraphicFramePr>
          <p:nvPr/>
        </p:nvGraphicFramePr>
        <p:xfrm>
          <a:off x="309530" y="1214422"/>
          <a:ext cx="6076950" cy="5029200"/>
        </p:xfrm>
        <a:graphic>
          <a:graphicData uri="http://schemas.openxmlformats.org/drawingml/2006/table">
            <a:tbl>
              <a:tblPr/>
              <a:tblGrid>
                <a:gridCol w="3154363"/>
                <a:gridCol w="1028700"/>
                <a:gridCol w="914400"/>
                <a:gridCol w="979487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Никогда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Пристегиваете ремень безопасности или надеваете шлем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Садитесь  и выходите из машины (или слезаете с мотоцикла) со стороны тротуара и вдали от движения транспорта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8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Позволяете  водителю сконцентрироваться на вождении (т.е. не слишком много разговариваете, не слушаете громкую музыку)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Помогаете следить за дорожными знаками, если водитель об этом просит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Берете с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собой какие-нибудь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для того, чтобы развлечься в пути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04" name="Rectangle 164"/>
          <p:cNvSpPr>
            <a:spLocks noChangeArrowheads="1"/>
          </p:cNvSpPr>
          <p:nvPr/>
        </p:nvSpPr>
        <p:spPr bwMode="auto">
          <a:xfrm>
            <a:off x="6392863" y="2357431"/>
            <a:ext cx="351313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933450" algn="l"/>
              </a:tabLst>
            </a:pP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cs typeface="Times New Roman" pitchFamily="18" charset="0"/>
              </a:rPr>
              <a:t>Посчитай </a:t>
            </a:r>
            <a:r>
              <a:rPr lang="ru-RU" b="1" dirty="0">
                <a:solidFill>
                  <a:srgbClr val="0000FF"/>
                </a:solidFill>
                <a:cs typeface="Times New Roman" pitchFamily="18" charset="0"/>
              </a:rPr>
              <a:t>свои баллы:</a:t>
            </a:r>
            <a:endParaRPr lang="ru-RU" dirty="0"/>
          </a:p>
          <a:p>
            <a:pPr algn="ctr" eaLnBrk="0" hangingPunct="0">
              <a:tabLst>
                <a:tab pos="933450" algn="l"/>
              </a:tabLst>
            </a:pPr>
            <a:r>
              <a:rPr lang="ru-RU" dirty="0">
                <a:solidFill>
                  <a:srgbClr val="0000FF"/>
                </a:solidFill>
                <a:cs typeface="Times New Roman" pitchFamily="18" charset="0"/>
              </a:rPr>
              <a:t>Всегда -</a:t>
            </a:r>
            <a:r>
              <a:rPr lang="ru-RU" b="1" dirty="0">
                <a:solidFill>
                  <a:srgbClr val="0000FF"/>
                </a:solidFill>
                <a:cs typeface="Times New Roman" pitchFamily="18" charset="0"/>
              </a:rPr>
              <a:t>5</a:t>
            </a:r>
            <a:r>
              <a:rPr lang="ru-RU" dirty="0">
                <a:solidFill>
                  <a:srgbClr val="0000FF"/>
                </a:solidFill>
                <a:cs typeface="Times New Roman" pitchFamily="18" charset="0"/>
              </a:rPr>
              <a:t> баллов</a:t>
            </a:r>
            <a:endParaRPr lang="ru-RU" dirty="0"/>
          </a:p>
          <a:p>
            <a:pPr algn="ctr" eaLnBrk="0" hangingPunct="0">
              <a:tabLst>
                <a:tab pos="933450" algn="l"/>
              </a:tabLst>
            </a:pPr>
            <a:r>
              <a:rPr lang="ru-RU" dirty="0">
                <a:solidFill>
                  <a:srgbClr val="0000FF"/>
                </a:solidFill>
                <a:cs typeface="Times New Roman" pitchFamily="18" charset="0"/>
              </a:rPr>
              <a:t>Иногда </a:t>
            </a:r>
            <a:r>
              <a:rPr lang="ru-RU" b="1" dirty="0">
                <a:solidFill>
                  <a:srgbClr val="0000FF"/>
                </a:solidFill>
                <a:cs typeface="Times New Roman" pitchFamily="18" charset="0"/>
              </a:rPr>
              <a:t>– 3</a:t>
            </a:r>
            <a:r>
              <a:rPr lang="ru-RU" dirty="0">
                <a:solidFill>
                  <a:srgbClr val="0000FF"/>
                </a:solidFill>
                <a:cs typeface="Times New Roman" pitchFamily="18" charset="0"/>
              </a:rPr>
              <a:t> балла</a:t>
            </a:r>
            <a:endParaRPr lang="ru-RU" dirty="0"/>
          </a:p>
          <a:p>
            <a:pPr algn="ctr" eaLnBrk="0" hangingPunct="0">
              <a:tabLst>
                <a:tab pos="933450" algn="l"/>
              </a:tabLst>
            </a:pPr>
            <a:r>
              <a:rPr lang="ru-RU" dirty="0">
                <a:solidFill>
                  <a:srgbClr val="0000FF"/>
                </a:solidFill>
                <a:cs typeface="Times New Roman" pitchFamily="18" charset="0"/>
              </a:rPr>
              <a:t>Никогда </a:t>
            </a:r>
            <a:r>
              <a:rPr lang="ru-RU" b="1" dirty="0">
                <a:solidFill>
                  <a:srgbClr val="0000FF"/>
                </a:solidFill>
                <a:cs typeface="Times New Roman" pitchFamily="18" charset="0"/>
              </a:rPr>
              <a:t>– 0</a:t>
            </a:r>
            <a:r>
              <a:rPr lang="ru-RU" dirty="0">
                <a:solidFill>
                  <a:srgbClr val="0000FF"/>
                </a:solidFill>
                <a:cs typeface="Times New Roman" pitchFamily="18" charset="0"/>
              </a:rPr>
              <a:t> баллов</a:t>
            </a:r>
            <a:endParaRPr lang="ru-RU" dirty="0"/>
          </a:p>
          <a:p>
            <a:pPr algn="ctr" eaLnBrk="0" hangingPunct="0">
              <a:tabLst>
                <a:tab pos="933450" algn="l"/>
              </a:tabLst>
            </a:pP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20+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Отличный результат Вы–очень хороший пассажир!</a:t>
            </a:r>
            <a:endParaRPr lang="ru-RU" dirty="0"/>
          </a:p>
          <a:p>
            <a:pPr lvl="1" algn="ctr" eaLnBrk="0" hangingPunct="0">
              <a:buClr>
                <a:srgbClr val="FF0000"/>
              </a:buClr>
              <a:buFontTx/>
              <a:buAutoNum type="arabicPeriod"/>
              <a:tabLst>
                <a:tab pos="933450" algn="l"/>
              </a:tabLst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Хорошее начало, но как пассажир Вы можете стать ещё лучше.</a:t>
            </a:r>
            <a:endParaRPr lang="ru-RU" dirty="0"/>
          </a:p>
          <a:p>
            <a:pPr algn="ctr" eaLnBrk="0" hangingPunct="0">
              <a:tabLst>
                <a:tab pos="933450" algn="l"/>
              </a:tabLst>
            </a:pP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Менее 10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   Осторожно! Ваши поездки опасны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dirty="0"/>
          </a:p>
          <a:p>
            <a:pPr algn="ctr" eaLnBrk="0" hangingPunct="0">
              <a:tabLst>
                <a:tab pos="933450" algn="l"/>
              </a:tabLs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5282" y="142853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80"/>
                </a:solidFill>
                <a:cs typeface="Times New Roman" pitchFamily="18" charset="0"/>
              </a:rPr>
              <a:t>Тест</a:t>
            </a:r>
            <a:endParaRPr lang="ru-RU" sz="2800" dirty="0" smtClean="0"/>
          </a:p>
          <a:p>
            <a:pPr algn="ctr" eaLnBrk="0" hangingPunct="0"/>
            <a:r>
              <a:rPr lang="ru-RU" sz="2800" b="1" dirty="0" smtClean="0">
                <a:solidFill>
                  <a:srgbClr val="000080"/>
                </a:solidFill>
                <a:cs typeface="Times New Roman" pitchFamily="18" charset="0"/>
              </a:rPr>
              <a:t>«Насколько Вы хороший пассажир?»</a:t>
            </a:r>
          </a:p>
          <a:p>
            <a:pPr algn="ctr" eaLnBrk="0" hangingPunct="0"/>
            <a:endParaRPr lang="ru-RU" sz="2800" dirty="0"/>
          </a:p>
        </p:txBody>
      </p:sp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1"/>
          <p:cNvSpPr>
            <a:spLocks noChangeArrowheads="1" noChangeShapeType="1" noTextEdit="1"/>
          </p:cNvSpPr>
          <p:nvPr/>
        </p:nvSpPr>
        <p:spPr bwMode="auto">
          <a:xfrm>
            <a:off x="738158" y="357166"/>
            <a:ext cx="8770967" cy="17145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6870"/>
              </a:avLst>
            </a:prstTxWarp>
          </a:bodyPr>
          <a:lstStyle/>
          <a:p>
            <a:pPr algn="dist"/>
            <a:r>
              <a:rPr lang="ru-RU" sz="2400" kern="10" dirty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Правила пешеходного движения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09596" y="1500174"/>
            <a:ext cx="81439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Никто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не может заменить родителей в вопросе формирования у ребенка дисциплинированного поведения на улице, соблюдения им правил безопасности.</a:t>
            </a:r>
          </a:p>
        </p:txBody>
      </p:sp>
      <p:pic>
        <p:nvPicPr>
          <p:cNvPr id="9" name="Рисунок 8" descr="260420128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48" y="3857628"/>
            <a:ext cx="7786742" cy="2714644"/>
          </a:xfrm>
          <a:prstGeom prst="rect">
            <a:avLst/>
          </a:prstGeom>
        </p:spPr>
      </p:pic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8" y="428605"/>
            <a:ext cx="7143800" cy="50006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ВЕСТИ СЕБЯ НА УЛИЦЕ</a:t>
            </a:r>
            <a:endParaRPr lang="ru-RU" sz="2000" dirty="0" smtClean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8198" name="Содержимое 15" descr="Кризис 3 лет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72" y="500042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65213" y="1285860"/>
            <a:ext cx="84963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8000">
                  <a:solidFill>
                    <a:srgbClr val="3E0CCA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Вы вышли из  дома – и сразу стали пешеходом;</a:t>
            </a:r>
          </a:p>
          <a:p>
            <a:pPr algn="just">
              <a:tabLst>
                <a:tab pos="457200" algn="l"/>
              </a:tabLst>
            </a:pPr>
            <a:endParaRPr lang="ru-RU" sz="2000" b="1" dirty="0">
              <a:ln w="18000">
                <a:solidFill>
                  <a:srgbClr val="3E0CCA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8000">
                  <a:solidFill>
                    <a:srgbClr val="3E0CCA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При выходе из дома обратите внимание ребенка, не приближается ли автомобиль, мотоцикл, велосипед;</a:t>
            </a:r>
          </a:p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n w="18000">
                <a:solidFill>
                  <a:srgbClr val="3E0CCA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8000">
                  <a:solidFill>
                    <a:srgbClr val="3E0CCA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Вдоль дома вас ведет тротуар. И вы идете по правой стороне тротуара. В городе всегда идите по тротуару.</a:t>
            </a:r>
          </a:p>
          <a:p>
            <a:pPr algn="just">
              <a:buFont typeface="Wingdings" pitchFamily="2" charset="2"/>
              <a:buNone/>
              <a:tabLst>
                <a:tab pos="457200" algn="l"/>
              </a:tabLst>
            </a:pPr>
            <a:r>
              <a:rPr lang="ru-RU" sz="2000" b="1" dirty="0">
                <a:ln w="18000">
                  <a:solidFill>
                    <a:srgbClr val="3E0CCA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Если тротуара нет – идите навстречу движению;</a:t>
            </a:r>
          </a:p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n w="18000">
                <a:solidFill>
                  <a:srgbClr val="3E0CCA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8000">
                  <a:solidFill>
                    <a:srgbClr val="3E0CCA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Будьте особенно внимательны при переходе через дорогу;</a:t>
            </a:r>
          </a:p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n w="18000">
                <a:solidFill>
                  <a:srgbClr val="3E0CCA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8000">
                  <a:solidFill>
                    <a:srgbClr val="3E0CCA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Разъясните ребенку, что нельзя кидать на проезжую часть камни, стекло и другие посторонние предметы;</a:t>
            </a:r>
          </a:p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n w="18000">
                <a:solidFill>
                  <a:srgbClr val="3E0CCA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8000">
                  <a:solidFill>
                    <a:srgbClr val="3E0CCA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Никогда не стойте за машиной, которая </a:t>
            </a:r>
            <a:r>
              <a:rPr lang="ru-RU" sz="2000" b="1" dirty="0" err="1">
                <a:ln w="18000">
                  <a:solidFill>
                    <a:srgbClr val="3E0CCA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припарковывается</a:t>
            </a:r>
            <a:r>
              <a:rPr lang="ru-RU" sz="2000" b="1" dirty="0">
                <a:ln w="18000">
                  <a:solidFill>
                    <a:srgbClr val="3E0CCA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или отъезжает с места стоянки;</a:t>
            </a:r>
          </a:p>
        </p:txBody>
      </p:sp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9563" y="1285875"/>
            <a:ext cx="4375150" cy="4435475"/>
          </a:xfrm>
        </p:spPr>
        <p:txBody>
          <a:bodyPr>
            <a:normAutofit lnSpcReduction="10000"/>
          </a:bodyPr>
          <a:lstStyle/>
          <a:p>
            <a:pPr marL="342900" indent="-34290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7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950" y="928670"/>
            <a:ext cx="9036082" cy="5426093"/>
          </a:xfrm>
        </p:spPr>
        <p:txBody>
          <a:bodyPr>
            <a:normAutofit lnSpcReduction="10000"/>
          </a:bodyPr>
          <a:lstStyle/>
          <a:p>
            <a:pPr marL="11113" indent="-11113" algn="just">
              <a:buNone/>
            </a:pPr>
            <a:endParaRPr lang="ru-RU" sz="3200" dirty="0" smtClean="0">
              <a:latin typeface="Arial" charset="0"/>
            </a:endParaRPr>
          </a:p>
          <a:p>
            <a:pPr marL="11113" indent="-11113"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E0CCA"/>
                </a:solidFill>
                <a:latin typeface="Times New Roman" pitchFamily="18" charset="0"/>
              </a:rPr>
              <a:t>Всегда переходите улицу по пешеходному переходу. Сначала остановитесь на краю тротуара и понаблюдайте за движением. Если дорога регулируется светофором, дождитесь зеленого света для пешеходов; ребенок должен хорошо усвоить, что красный и желтый сигналы – запрещают переход;</a:t>
            </a:r>
          </a:p>
          <a:p>
            <a:pPr marL="11113" indent="-11113"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E0CCA"/>
                </a:solidFill>
                <a:latin typeface="Times New Roman" pitchFamily="18" charset="0"/>
              </a:rPr>
              <a:t> Посмотрите налево, затем направо, затем снова налево. Прежде чем переходить дорогу, дождитесь, когда машины остановятся полностью;</a:t>
            </a:r>
          </a:p>
          <a:p>
            <a:pPr marL="11113" indent="-11113" algn="just">
              <a:buFont typeface="Wingdings" pitchFamily="2" charset="2"/>
              <a:buChar char="Ø"/>
            </a:pPr>
            <a:endParaRPr lang="ru-RU" sz="2400" dirty="0" smtClean="0">
              <a:solidFill>
                <a:srgbClr val="3E0CCA"/>
              </a:solidFill>
              <a:latin typeface="Times New Roman" pitchFamily="18" charset="0"/>
            </a:endParaRPr>
          </a:p>
          <a:p>
            <a:pPr marL="11113" indent="-11113"/>
            <a:endParaRPr lang="ru-RU" sz="2200" dirty="0" smtClean="0">
              <a:solidFill>
                <a:srgbClr val="3E0CCA"/>
              </a:solidFill>
              <a:latin typeface="Times New Roman" pitchFamily="18" charset="0"/>
            </a:endParaRPr>
          </a:p>
        </p:txBody>
      </p:sp>
      <p:pic>
        <p:nvPicPr>
          <p:cNvPr id="9222" name="Picture 6" descr="Svetofor_ram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306" y="285728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530" y="714356"/>
            <a:ext cx="61436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indent="-11113"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E0CCA"/>
                </a:solidFill>
                <a:latin typeface="Times New Roman" pitchFamily="18" charset="0"/>
              </a:rPr>
              <a:t>Не переходите дорогу наискосок, а строго под прямым углом; объясните ребенку, что так легче всего наблюдать  за автотранспортными средствами;</a:t>
            </a:r>
          </a:p>
          <a:p>
            <a:pPr marL="11113" indent="-11113" algn="just"/>
            <a:endParaRPr lang="ru-RU" sz="3200" dirty="0" smtClean="0">
              <a:solidFill>
                <a:srgbClr val="3E0CCA"/>
              </a:solidFill>
              <a:latin typeface="Times New Roman" pitchFamily="18" charset="0"/>
            </a:endParaRPr>
          </a:p>
          <a:p>
            <a:pPr marL="11113" indent="-11113"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3E0CCA"/>
                </a:solidFill>
                <a:latin typeface="Times New Roman" pitchFamily="18" charset="0"/>
              </a:rPr>
              <a:t> Осторожно выходите на дорогу из-за препятствия, предварительно вместе с ребенком убедитесь в безопасности движения.</a:t>
            </a:r>
            <a:endParaRPr lang="ru-RU" sz="3200" dirty="0"/>
          </a:p>
        </p:txBody>
      </p:sp>
      <p:pic>
        <p:nvPicPr>
          <p:cNvPr id="7" name="Рисунок 6" descr="260420128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8" y="928670"/>
            <a:ext cx="2786082" cy="5214974"/>
          </a:xfrm>
          <a:prstGeom prst="rect">
            <a:avLst/>
          </a:prstGeom>
        </p:spPr>
      </p:pic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20" y="857232"/>
            <a:ext cx="850112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3E0CCA"/>
                </a:solidFill>
              </a:rPr>
              <a:t>Регулярно напоминайте ребенку основы безопасного поведения на дороге. Помните, что лучше предотвратить аварию, чем потом сожалеть о случившемся. Для маленьких детей рекомендуем приобрести специальные  игровые книги, обучающие видеоматериалы.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3E0CCA"/>
                </a:solidFill>
              </a:rPr>
              <a:t>При перевозке ребенка в автомобиле обязательно используйте ремни безопасности и специальные детские удерживающие устройства. </a:t>
            </a:r>
          </a:p>
        </p:txBody>
      </p:sp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406" y="642918"/>
            <a:ext cx="500066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dirty="0" smtClean="0">
                <a:solidFill>
                  <a:srgbClr val="3E0CCA"/>
                </a:solidFill>
              </a:rPr>
              <a:t>Они позволяют в несколько раз снизить тяжесть последствий при аварии и помогут сохранить ребенку жизнь.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3E0CCA"/>
                </a:solidFill>
              </a:rPr>
              <a:t>Если в салоне машины находятся несовершеннолетние, необходимо быть аккуратнее и не совершать резких маневров.</a:t>
            </a:r>
          </a:p>
        </p:txBody>
      </p:sp>
      <p:pic>
        <p:nvPicPr>
          <p:cNvPr id="7" name="Рисунок 6" descr="SAM_2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70" y="642918"/>
            <a:ext cx="3643338" cy="5643602"/>
          </a:xfrm>
          <a:prstGeom prst="rect">
            <a:avLst/>
          </a:prstGeom>
        </p:spPr>
      </p:pic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Grp="1"/>
          </p:cNvSpPr>
          <p:nvPr>
            <p:ph sz="half" idx="3"/>
          </p:nvPr>
        </p:nvSpPr>
        <p:spPr>
          <a:xfrm>
            <a:off x="3024175" y="500042"/>
            <a:ext cx="6602426" cy="614366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3E0CCA"/>
                </a:solidFill>
                <a:latin typeface="Times New Roman" pitchFamily="18" charset="0"/>
              </a:rPr>
              <a:t>При проезде детских садов, школ и других учреждений, где обучаются или проводят досуг дети, заблаговременно снижайте скорость, будьте готовы к внезапному появлению ребенка на дороге.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3E0CCA"/>
                </a:solidFill>
                <a:latin typeface="Times New Roman" pitchFamily="18" charset="0"/>
              </a:rPr>
              <a:t> При покупке ребенку велосипеда или мопеда заранее проинструктируйте его о правилах поведения на дороге, подробно разъясните, каковы его обязанности как водителя, где, как и в каком возрасте, он может двигаться по проезжей части. </a:t>
            </a:r>
          </a:p>
        </p:txBody>
      </p:sp>
      <p:pic>
        <p:nvPicPr>
          <p:cNvPr id="37896" name="Picture 8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1428736"/>
            <a:ext cx="2786083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68" y="642918"/>
            <a:ext cx="5715040" cy="633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3E0CCA"/>
                </a:solidFill>
                <a:latin typeface="Times New Roman" pitchFamily="18" charset="0"/>
              </a:rPr>
              <a:t>Не забывайте о вело- и мотошлеме, а также других средствах защиты, которые призваны смягчить удар при возможном столкновении или падении.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3E0CCA"/>
                </a:solidFill>
                <a:latin typeface="Times New Roman" pitchFamily="18" charset="0"/>
              </a:rPr>
              <a:t>И самое главное, старайтесь воспитывать детей собственным примером: никогда и ни при каких обстоятельствах не нарушайте в их присутствии правила дорожного движения, будучи как пешеходом, так и водителем.</a:t>
            </a:r>
          </a:p>
        </p:txBody>
      </p:sp>
      <p:pic>
        <p:nvPicPr>
          <p:cNvPr id="4" name="Рисунок 3" descr="260420128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4" y="714356"/>
            <a:ext cx="2643206" cy="5643602"/>
          </a:xfrm>
          <a:prstGeom prst="rect">
            <a:avLst/>
          </a:prstGeom>
        </p:spPr>
      </p:pic>
    </p:spTree>
  </p:cSld>
  <p:clrMapOvr>
    <a:masterClrMapping/>
  </p:clrMapOvr>
  <p:transition advTm="8143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744</TotalTime>
  <Words>533</Words>
  <Application>Microsoft Office PowerPoint</Application>
  <PresentationFormat>Лист A4 (210x297 мм)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МДОУ детский сад № 1 комбинированного вида г.Валуйки</vt:lpstr>
      <vt:lpstr>Слайд 2</vt:lpstr>
      <vt:lpstr>КАК ВЕСТИ СЕБЯ НА УЛИЦЕ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 по ГИБДД</dc:title>
  <dc:creator>Бревнова Антонина Михайловна</dc:creator>
  <cp:lastModifiedBy>User001</cp:lastModifiedBy>
  <cp:revision>92</cp:revision>
  <dcterms:created xsi:type="dcterms:W3CDTF">2012-02-13T10:18:17Z</dcterms:created>
  <dcterms:modified xsi:type="dcterms:W3CDTF">2013-04-01T19:24:25Z</dcterms:modified>
</cp:coreProperties>
</file>