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9" r:id="rId2"/>
    <p:sldId id="265" r:id="rId3"/>
    <p:sldId id="267" r:id="rId4"/>
    <p:sldId id="271" r:id="rId5"/>
    <p:sldId id="270" r:id="rId6"/>
    <p:sldId id="268" r:id="rId7"/>
    <p:sldId id="258" r:id="rId8"/>
    <p:sldId id="259" r:id="rId9"/>
    <p:sldId id="261" r:id="rId10"/>
    <p:sldId id="262" r:id="rId11"/>
    <p:sldId id="263" r:id="rId12"/>
    <p:sldId id="264" r:id="rId13"/>
    <p:sldId id="266" r:id="rId1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74DCC7-49E7-4953-A521-886C06400BCB}" type="datetimeFigureOut">
              <a:rPr lang="ru-RU"/>
              <a:pPr>
                <a:defRPr/>
              </a:pPr>
              <a:t>27.01.2012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02138D-AD07-46BF-A9A1-E9F39A13D95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8FBF06-6DCB-4987-8162-73B5C9D88AD6}" type="datetimeFigureOut">
              <a:rPr lang="ru-RU"/>
              <a:pPr>
                <a:defRPr/>
              </a:pPr>
              <a:t>27.01.2012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D9155D-1641-4DB2-B1A5-F60D4080139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D53570-59A9-48AB-BA64-A027D89E96E8}" type="datetimeFigureOut">
              <a:rPr lang="ru-RU"/>
              <a:pPr>
                <a:defRPr/>
              </a:pPr>
              <a:t>27.01.2012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16DA9A-7332-44CD-8C87-D2C26AD2F29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FBAFEE-3BD9-4806-934F-C2ABFBC0E7AB}" type="datetimeFigureOut">
              <a:rPr lang="ru-RU"/>
              <a:pPr>
                <a:defRPr/>
              </a:pPr>
              <a:t>27.01.2012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53B411-7A51-4C24-A973-22D9D365485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827683-7AA7-418A-83C5-323852334DBC}" type="datetimeFigureOut">
              <a:rPr lang="ru-RU"/>
              <a:pPr>
                <a:defRPr/>
              </a:pPr>
              <a:t>27.01.2012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41B016-C8AB-4777-ACB1-4C813837496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E38807-FBE4-4B09-B47F-BB1E3D9127A9}" type="datetimeFigureOut">
              <a:rPr lang="ru-RU"/>
              <a:pPr>
                <a:defRPr/>
              </a:pPr>
              <a:t>27.01.2012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0AD45B-1F3C-47CF-B956-FB9AB72ECCA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0BE3D3-7491-4766-9C0B-8390B5223D5E}" type="datetimeFigureOut">
              <a:rPr lang="ru-RU"/>
              <a:pPr>
                <a:defRPr/>
              </a:pPr>
              <a:t>27.01.2012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FA9539-5BFA-4345-B680-594F9EA421E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60F462-2352-446F-A802-0CBF24F0DF2C}" type="datetimeFigureOut">
              <a:rPr lang="ru-RU"/>
              <a:pPr>
                <a:defRPr/>
              </a:pPr>
              <a:t>27.01.2012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7F9437-B695-4407-ACC6-AE520054CB1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DCEF06-AD23-4EE4-A67B-521DB8F9D8ED}" type="datetimeFigureOut">
              <a:rPr lang="ru-RU"/>
              <a:pPr>
                <a:defRPr/>
              </a:pPr>
              <a:t>27.01.2012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9C4F63-A97E-4FEB-8D71-ADA7A2D3CC9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F7B99D-BB6F-4571-88E7-36A24CDA38CC}" type="datetimeFigureOut">
              <a:rPr lang="ru-RU"/>
              <a:pPr>
                <a:defRPr/>
              </a:pPr>
              <a:t>27.01.2012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A63ED7-F583-49CF-92DB-FB3AD865539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A07212-BF8C-44FD-B8D3-B1E11662D1B8}" type="datetimeFigureOut">
              <a:rPr lang="ru-RU"/>
              <a:pPr>
                <a:defRPr/>
              </a:pPr>
              <a:t>27.01.2012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A9D482-BE79-4D42-8799-AFFD543CC0D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4076531-E498-4164-94F7-AFD92ACA62D6}" type="datetimeFigureOut">
              <a:rPr lang="ru-RU"/>
              <a:pPr>
                <a:defRPr/>
              </a:pPr>
              <a:t>27.01.2012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92812710-90AF-48CD-A43C-E08494CEE55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5" Type="http://schemas.openxmlformats.org/officeDocument/2006/relationships/image" Target="../media/image7.gif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 descr="C:\Documents and Settings\Один\Мои документы\Мои рисунки\Рисунок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6" descr="ship2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0825" y="4149725"/>
            <a:ext cx="3062288" cy="237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6" descr="ship2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5724127" y="2204864"/>
            <a:ext cx="3419872" cy="244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179512" y="620688"/>
            <a:ext cx="6590240" cy="2585323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 smtClean="0">
                <a:ln>
                  <a:prstDash val="solid"/>
                </a:ln>
                <a:solidFill>
                  <a:srgbClr val="6600FF"/>
                </a:solidFill>
                <a:latin typeface="Segoe Print" pitchFamily="2" charset="0"/>
              </a:rPr>
              <a:t> 23 </a:t>
            </a:r>
            <a:r>
              <a:rPr lang="ru-RU" sz="5400" b="1" dirty="0">
                <a:ln>
                  <a:prstDash val="solid"/>
                </a:ln>
                <a:solidFill>
                  <a:srgbClr val="6600FF"/>
                </a:solidFill>
                <a:latin typeface="Segoe Print" pitchFamily="2" charset="0"/>
              </a:rPr>
              <a:t>февраля – День защитника отечества</a:t>
            </a:r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3635896" y="4941168"/>
            <a:ext cx="5256584" cy="1656184"/>
          </a:xfrm>
        </p:spPr>
        <p:txBody>
          <a:bodyPr/>
          <a:lstStyle/>
          <a:p>
            <a:r>
              <a:rPr lang="ru-RU" sz="1600" dirty="0" smtClean="0">
                <a:solidFill>
                  <a:srgbClr val="6600FF"/>
                </a:solidFill>
                <a:latin typeface="Segoe Print" pitchFamily="2" charset="0"/>
              </a:rPr>
              <a:t/>
            </a:r>
            <a:br>
              <a:rPr lang="ru-RU" sz="1600" dirty="0" smtClean="0">
                <a:solidFill>
                  <a:srgbClr val="6600FF"/>
                </a:solidFill>
                <a:latin typeface="Segoe Print" pitchFamily="2" charset="0"/>
              </a:rPr>
            </a:br>
            <a:r>
              <a:rPr lang="ru-RU" sz="1600" dirty="0" smtClean="0">
                <a:solidFill>
                  <a:srgbClr val="6600FF"/>
                </a:solidFill>
                <a:latin typeface="Segoe Print" pitchFamily="2" charset="0"/>
              </a:rPr>
              <a:t/>
            </a:r>
            <a:br>
              <a:rPr lang="ru-RU" sz="1600" dirty="0" smtClean="0">
                <a:solidFill>
                  <a:srgbClr val="6600FF"/>
                </a:solidFill>
                <a:latin typeface="Segoe Print" pitchFamily="2" charset="0"/>
              </a:rPr>
            </a:br>
            <a:r>
              <a:rPr lang="ru-RU" sz="1600" dirty="0" smtClean="0">
                <a:solidFill>
                  <a:srgbClr val="6600FF"/>
                </a:solidFill>
                <a:latin typeface="Segoe Print" pitchFamily="2" charset="0"/>
              </a:rPr>
              <a:t/>
            </a:r>
            <a:br>
              <a:rPr lang="ru-RU" sz="1600" dirty="0" smtClean="0">
                <a:solidFill>
                  <a:srgbClr val="6600FF"/>
                </a:solidFill>
                <a:latin typeface="Segoe Print" pitchFamily="2" charset="0"/>
              </a:rPr>
            </a:br>
            <a:r>
              <a:rPr lang="ru-RU" sz="1600" dirty="0" smtClean="0">
                <a:solidFill>
                  <a:srgbClr val="6600FF"/>
                </a:solidFill>
                <a:latin typeface="Segoe Print" pitchFamily="2" charset="0"/>
              </a:rPr>
              <a:t/>
            </a:r>
            <a:br>
              <a:rPr lang="ru-RU" sz="1600" dirty="0" smtClean="0">
                <a:solidFill>
                  <a:srgbClr val="6600FF"/>
                </a:solidFill>
                <a:latin typeface="Segoe Print" pitchFamily="2" charset="0"/>
              </a:rPr>
            </a:br>
            <a:r>
              <a:rPr lang="ru-RU" sz="1600" dirty="0" smtClean="0">
                <a:solidFill>
                  <a:srgbClr val="6600FF"/>
                </a:solidFill>
                <a:latin typeface="Segoe Print" pitchFamily="2" charset="0"/>
              </a:rPr>
              <a:t/>
            </a:r>
            <a:br>
              <a:rPr lang="ru-RU" sz="1600" dirty="0" smtClean="0">
                <a:solidFill>
                  <a:srgbClr val="6600FF"/>
                </a:solidFill>
                <a:latin typeface="Segoe Print" pitchFamily="2" charset="0"/>
              </a:rPr>
            </a:br>
            <a:r>
              <a:rPr lang="ru-RU" sz="1600" dirty="0" smtClean="0">
                <a:solidFill>
                  <a:srgbClr val="6600FF"/>
                </a:solidFill>
                <a:latin typeface="Segoe Print" pitchFamily="2" charset="0"/>
              </a:rPr>
              <a:t>2-я младшая группа</a:t>
            </a:r>
            <a:r>
              <a:rPr lang="ru-RU" sz="1600" smtClean="0">
                <a:solidFill>
                  <a:srgbClr val="6600FF"/>
                </a:solidFill>
                <a:latin typeface="Segoe Print" pitchFamily="2" charset="0"/>
              </a:rPr>
              <a:t/>
            </a:r>
            <a:br>
              <a:rPr lang="ru-RU" sz="1600" smtClean="0">
                <a:solidFill>
                  <a:srgbClr val="6600FF"/>
                </a:solidFill>
                <a:latin typeface="Segoe Print" pitchFamily="2" charset="0"/>
              </a:rPr>
            </a:br>
            <a:r>
              <a:rPr lang="ru-RU" sz="1600" smtClean="0">
                <a:solidFill>
                  <a:srgbClr val="6600FF"/>
                </a:solidFill>
                <a:latin typeface="Segoe Print" pitchFamily="2" charset="0"/>
              </a:rPr>
              <a:t>Воспитатель: </a:t>
            </a:r>
            <a:r>
              <a:rPr lang="ru-RU" sz="1600" dirty="0" smtClean="0">
                <a:solidFill>
                  <a:srgbClr val="6600FF"/>
                </a:solidFill>
                <a:latin typeface="Segoe Print" pitchFamily="2" charset="0"/>
              </a:rPr>
              <a:t>Кузнецов </a:t>
            </a:r>
            <a:r>
              <a:rPr lang="ru-RU" sz="1600" smtClean="0">
                <a:solidFill>
                  <a:srgbClr val="6600FF"/>
                </a:solidFill>
                <a:latin typeface="Segoe Print" pitchFamily="2" charset="0"/>
              </a:rPr>
              <a:t>А.Н</a:t>
            </a:r>
            <a:r>
              <a:rPr lang="ru-RU" sz="1600" smtClean="0">
                <a:solidFill>
                  <a:srgbClr val="6600FF"/>
                </a:solidFill>
                <a:latin typeface="Segoe Print" pitchFamily="2" charset="0"/>
              </a:rPr>
              <a:t>.</a:t>
            </a:r>
            <a:r>
              <a:rPr lang="ru-RU" sz="1600" dirty="0" smtClean="0">
                <a:solidFill>
                  <a:srgbClr val="6600FF"/>
                </a:solidFill>
                <a:latin typeface="Segoe Print" pitchFamily="2" charset="0"/>
              </a:rPr>
              <a:t/>
            </a:r>
            <a:br>
              <a:rPr lang="ru-RU" sz="1600" dirty="0" smtClean="0">
                <a:solidFill>
                  <a:srgbClr val="6600FF"/>
                </a:solidFill>
                <a:latin typeface="Segoe Print" pitchFamily="2" charset="0"/>
              </a:rPr>
            </a:br>
            <a:r>
              <a:rPr lang="ru-RU" sz="1600" dirty="0" smtClean="0">
                <a:solidFill>
                  <a:srgbClr val="6600FF"/>
                </a:solidFill>
                <a:latin typeface="Segoe Print" pitchFamily="2" charset="0"/>
              </a:rPr>
              <a:t>Музыкальный руководитель: Решетова Е.Н.</a:t>
            </a:r>
            <a:br>
              <a:rPr lang="ru-RU" sz="1600" dirty="0" smtClean="0">
                <a:solidFill>
                  <a:srgbClr val="6600FF"/>
                </a:solidFill>
                <a:latin typeface="Segoe Print" pitchFamily="2" charset="0"/>
              </a:rPr>
            </a:br>
            <a:r>
              <a:rPr lang="ru-RU" sz="1800" dirty="0" smtClean="0">
                <a:solidFill>
                  <a:srgbClr val="6600FF"/>
                </a:solidFill>
                <a:latin typeface="Segoe Print" pitchFamily="2" charset="0"/>
              </a:rPr>
              <a:t>МДОУ </a:t>
            </a:r>
            <a:r>
              <a:rPr lang="ru-RU" sz="1800" dirty="0" err="1" smtClean="0">
                <a:solidFill>
                  <a:srgbClr val="6600FF"/>
                </a:solidFill>
                <a:latin typeface="Segoe Print" pitchFamily="2" charset="0"/>
              </a:rPr>
              <a:t>д</a:t>
            </a:r>
            <a:r>
              <a:rPr lang="ru-RU" sz="1800" dirty="0" smtClean="0">
                <a:solidFill>
                  <a:srgbClr val="6600FF"/>
                </a:solidFill>
                <a:latin typeface="Segoe Print" pitchFamily="2" charset="0"/>
              </a:rPr>
              <a:t>/с Росинка</a:t>
            </a:r>
            <a:br>
              <a:rPr lang="ru-RU" sz="1800" dirty="0" smtClean="0">
                <a:solidFill>
                  <a:srgbClr val="6600FF"/>
                </a:solidFill>
                <a:latin typeface="Segoe Print" pitchFamily="2" charset="0"/>
              </a:rPr>
            </a:br>
            <a:r>
              <a:rPr lang="ru-RU" sz="1800" dirty="0" smtClean="0">
                <a:solidFill>
                  <a:srgbClr val="6600FF"/>
                </a:solidFill>
                <a:latin typeface="Segoe Print" pitchFamily="2" charset="0"/>
              </a:rPr>
              <a:t>Павловск 2011</a:t>
            </a:r>
            <a:r>
              <a:rPr lang="ru-RU" sz="2400" dirty="0" smtClean="0">
                <a:latin typeface="Segoe Print" pitchFamily="2" charset="0"/>
              </a:rPr>
              <a:t/>
            </a:r>
            <a:br>
              <a:rPr lang="ru-RU" sz="2400" dirty="0" smtClean="0">
                <a:latin typeface="Segoe Print" pitchFamily="2" charset="0"/>
              </a:rPr>
            </a:br>
            <a:r>
              <a:rPr lang="ru-RU" sz="2400" dirty="0" smtClean="0">
                <a:latin typeface="Segoe Print" pitchFamily="2" charset="0"/>
              </a:rPr>
              <a:t/>
            </a:r>
            <a:br>
              <a:rPr lang="ru-RU" sz="2400" dirty="0" smtClean="0">
                <a:latin typeface="Segoe Print" pitchFamily="2" charset="0"/>
              </a:rPr>
            </a:br>
            <a:r>
              <a:rPr lang="ru-RU" sz="2400" dirty="0" smtClean="0">
                <a:latin typeface="Segoe Print" pitchFamily="2" charset="0"/>
              </a:rPr>
              <a:t/>
            </a:r>
            <a:br>
              <a:rPr lang="ru-RU" sz="2400" dirty="0" smtClean="0">
                <a:latin typeface="Segoe Print" pitchFamily="2" charset="0"/>
              </a:rPr>
            </a:br>
            <a:endParaRPr lang="ru-RU" sz="2400" dirty="0">
              <a:latin typeface="Segoe Print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8" descr="C:\Documents and Settings\Один\Мои документы\Мои рисунки\Рисунок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16238" y="1341438"/>
            <a:ext cx="3200400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рямоугольник 10"/>
          <p:cNvSpPr/>
          <p:nvPr/>
        </p:nvSpPr>
        <p:spPr>
          <a:xfrm>
            <a:off x="583662" y="404664"/>
            <a:ext cx="7645042" cy="830997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ln>
                  <a:prstDash val="solid"/>
                </a:ln>
                <a:solidFill>
                  <a:srgbClr val="6600FF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Segoe Print" pitchFamily="2" charset="0"/>
              </a:rPr>
              <a:t>Морское путешествие</a:t>
            </a:r>
          </a:p>
        </p:txBody>
      </p:sp>
      <p:sp>
        <p:nvSpPr>
          <p:cNvPr id="13317" name="TextBox 11"/>
          <p:cNvSpPr txBox="1">
            <a:spLocks noChangeArrowheads="1"/>
          </p:cNvSpPr>
          <p:nvPr/>
        </p:nvSpPr>
        <p:spPr bwMode="auto">
          <a:xfrm>
            <a:off x="1258888" y="5876925"/>
            <a:ext cx="7058025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>
                <a:solidFill>
                  <a:srgbClr val="6600FF"/>
                </a:solidFill>
                <a:latin typeface="Segoe Print" pitchFamily="2" charset="0"/>
              </a:rPr>
              <a:t>Развлечение</a:t>
            </a:r>
          </a:p>
          <a:p>
            <a:pPr algn="ctr"/>
            <a:r>
              <a:rPr lang="ru-RU" sz="2800">
                <a:solidFill>
                  <a:srgbClr val="6600FF"/>
                </a:solidFill>
                <a:latin typeface="Segoe Print" pitchFamily="2" charset="0"/>
              </a:rPr>
              <a:t> для детей 2-й младшей группы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3" descr="C:\Documents and Settings\Один\Мои документы\Мои рисунки\Рисунок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35600" y="549275"/>
            <a:ext cx="2990850" cy="223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80063" y="4221163"/>
            <a:ext cx="2990850" cy="223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1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27088" y="620713"/>
            <a:ext cx="2990850" cy="223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2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27088" y="4149725"/>
            <a:ext cx="2990850" cy="223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1149432" y="2967335"/>
            <a:ext cx="6845143" cy="830997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ln>
                  <a:prstDash val="solid"/>
                </a:ln>
                <a:solidFill>
                  <a:srgbClr val="6600FF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Segoe Print" pitchFamily="2" charset="0"/>
              </a:rPr>
              <a:t>Остров «Самолет»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7" descr="C:\Documents and Settings\Один\Мои документы\Мои рисунки\Рисунок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288" y="260350"/>
            <a:ext cx="2990850" cy="223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4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24525" y="260350"/>
            <a:ext cx="2990850" cy="223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Прямоугольник 11"/>
          <p:cNvSpPr/>
          <p:nvPr/>
        </p:nvSpPr>
        <p:spPr>
          <a:xfrm>
            <a:off x="289425" y="2967335"/>
            <a:ext cx="8565165" cy="830997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ln>
                  <a:prstDash val="solid"/>
                </a:ln>
                <a:solidFill>
                  <a:srgbClr val="6600FF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Segoe Print" pitchFamily="2" charset="0"/>
              </a:rPr>
              <a:t>Остров «Пограничников»</a:t>
            </a:r>
          </a:p>
        </p:txBody>
      </p:sp>
      <p:pic>
        <p:nvPicPr>
          <p:cNvPr id="15366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8313" y="4149725"/>
            <a:ext cx="2990850" cy="223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7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724525" y="4221163"/>
            <a:ext cx="2990850" cy="223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6" descr="C:\Documents and Settings\Один\Мои документы\Мои рисунки\Рисунок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7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8313" y="549275"/>
            <a:ext cx="2990850" cy="223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8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24128" y="4005064"/>
            <a:ext cx="2990850" cy="223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9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5288" y="4149725"/>
            <a:ext cx="2990850" cy="223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0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508104" y="404664"/>
            <a:ext cx="2990850" cy="223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539552" y="2852936"/>
            <a:ext cx="8229600" cy="1143000"/>
          </a:xfrm>
        </p:spPr>
        <p:txBody>
          <a:bodyPr/>
          <a:lstStyle/>
          <a:p>
            <a:r>
              <a:rPr lang="ru-RU" dirty="0" smtClean="0">
                <a:solidFill>
                  <a:srgbClr val="6600FF"/>
                </a:solidFill>
                <a:latin typeface="Segoe Print" pitchFamily="2" charset="0"/>
              </a:rPr>
              <a:t>Бухта «Радости»</a:t>
            </a:r>
            <a:endParaRPr lang="ru-RU" dirty="0">
              <a:solidFill>
                <a:srgbClr val="6600FF"/>
              </a:solidFill>
              <a:latin typeface="Segoe Print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6" descr="C:\Documents and Settings\Один\Мои документы\Мои рисунки\Рисунок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Подзаголовок 12"/>
          <p:cNvSpPr>
            <a:spLocks noGrp="1"/>
          </p:cNvSpPr>
          <p:nvPr>
            <p:ph type="subTitle" idx="1"/>
          </p:nvPr>
        </p:nvSpPr>
        <p:spPr>
          <a:xfrm>
            <a:off x="1403648" y="836712"/>
            <a:ext cx="6368752" cy="4802088"/>
          </a:xfrm>
        </p:spPr>
        <p:txBody>
          <a:bodyPr rtlCol="0">
            <a:noAutofit/>
          </a:bodyPr>
          <a:lstStyle/>
          <a:p>
            <a:pPr algn="just" fontAlgn="auto">
              <a:lnSpc>
                <a:spcPct val="15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800" dirty="0" smtClean="0">
                <a:solidFill>
                  <a:srgbClr val="6600FF"/>
                </a:solidFill>
                <a:latin typeface="Segoe Print" pitchFamily="2" charset="0"/>
              </a:rPr>
              <a:t>Проект</a:t>
            </a:r>
          </a:p>
          <a:p>
            <a:pPr algn="just" fontAlgn="auto">
              <a:lnSpc>
                <a:spcPct val="150000"/>
              </a:lnSpc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sz="4800" dirty="0" smtClean="0">
                <a:solidFill>
                  <a:srgbClr val="6600FF"/>
                </a:solidFill>
                <a:latin typeface="Segoe Print" pitchFamily="2" charset="0"/>
              </a:rPr>
              <a:t> творческий</a:t>
            </a:r>
          </a:p>
          <a:p>
            <a:pPr algn="just" fontAlgn="auto">
              <a:lnSpc>
                <a:spcPct val="150000"/>
              </a:lnSpc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sz="4800" dirty="0" smtClean="0">
                <a:solidFill>
                  <a:srgbClr val="6600FF"/>
                </a:solidFill>
                <a:latin typeface="Segoe Print" pitchFamily="2" charset="0"/>
              </a:rPr>
              <a:t>краткосрочный</a:t>
            </a:r>
          </a:p>
          <a:p>
            <a:pPr algn="just" fontAlgn="auto">
              <a:lnSpc>
                <a:spcPct val="150000"/>
              </a:lnSpc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sz="4800" dirty="0" smtClean="0">
                <a:solidFill>
                  <a:srgbClr val="6600FF"/>
                </a:solidFill>
                <a:latin typeface="Segoe Print" pitchFamily="2" charset="0"/>
              </a:rPr>
              <a:t>групповой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4" descr="C:\Documents and Settings\Один\Мои документы\Мои рисунки\Рисунок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одзаголовок 4"/>
          <p:cNvSpPr>
            <a:spLocks noGrp="1"/>
          </p:cNvSpPr>
          <p:nvPr>
            <p:ph type="subTitle" idx="4294967295"/>
          </p:nvPr>
        </p:nvSpPr>
        <p:spPr>
          <a:xfrm>
            <a:off x="395536" y="2204864"/>
            <a:ext cx="8424862" cy="3384550"/>
          </a:xfrm>
        </p:spPr>
        <p:txBody>
          <a:bodyPr/>
          <a:lstStyle/>
          <a:p>
            <a:pPr lvl="0" algn="just">
              <a:buNone/>
            </a:pPr>
            <a:endParaRPr lang="ru-RU" b="1" dirty="0" smtClean="0">
              <a:solidFill>
                <a:srgbClr val="6600FF"/>
              </a:solidFill>
              <a:latin typeface="Segoe Print" pitchFamily="2" charset="0"/>
            </a:endParaRPr>
          </a:p>
          <a:p>
            <a:pPr lvl="0" algn="just">
              <a:buNone/>
            </a:pPr>
            <a:r>
              <a:rPr lang="ru-RU" b="1" dirty="0" smtClean="0">
                <a:solidFill>
                  <a:srgbClr val="6600FF"/>
                </a:solidFill>
                <a:latin typeface="Segoe Print" pitchFamily="2" charset="0"/>
              </a:rPr>
              <a:t>Задачи:</a:t>
            </a:r>
          </a:p>
          <a:p>
            <a:pPr marL="457200" indent="-457200" algn="just">
              <a:buAutoNum type="arabicPeriod"/>
            </a:pPr>
            <a:r>
              <a:rPr lang="ru-RU" sz="2400" dirty="0" smtClean="0">
                <a:solidFill>
                  <a:srgbClr val="6600FF"/>
                </a:solidFill>
                <a:latin typeface="Segoe Print" pitchFamily="2" charset="0"/>
              </a:rPr>
              <a:t>Формирование у детей патриотического чувства</a:t>
            </a:r>
          </a:p>
          <a:p>
            <a:pPr marL="457200" lvl="0" indent="-457200" algn="just">
              <a:buFont typeface="Arial" charset="0"/>
              <a:buAutoNum type="arabicPeriod"/>
            </a:pPr>
            <a:r>
              <a:rPr lang="ru-RU" sz="2400" dirty="0" smtClean="0">
                <a:solidFill>
                  <a:srgbClr val="6600FF"/>
                </a:solidFill>
                <a:latin typeface="Segoe Print" pitchFamily="2" charset="0"/>
              </a:rPr>
              <a:t>Познакомить с особенностями службы моряков, летчиков, пограничников</a:t>
            </a:r>
          </a:p>
          <a:p>
            <a:pPr marL="457200" indent="-457200" algn="just">
              <a:buFont typeface="Arial" charset="0"/>
              <a:buAutoNum type="arabicPeriod"/>
            </a:pPr>
            <a:r>
              <a:rPr lang="ru-RU" sz="2400" dirty="0" smtClean="0">
                <a:solidFill>
                  <a:srgbClr val="6600FF"/>
                </a:solidFill>
                <a:latin typeface="Segoe Print" pitchFamily="2" charset="0"/>
              </a:rPr>
              <a:t>Воспитание трудолюбия, смелости,  храбрости</a:t>
            </a:r>
          </a:p>
          <a:p>
            <a:pPr marL="457200" lvl="0" indent="-457200" algn="just">
              <a:buFont typeface="Arial" charset="0"/>
              <a:buAutoNum type="arabicPeriod"/>
            </a:pPr>
            <a:endParaRPr lang="ru-RU" sz="2400" dirty="0" smtClean="0">
              <a:solidFill>
                <a:srgbClr val="6600FF"/>
              </a:solidFill>
              <a:latin typeface="Segoe Print" pitchFamily="2" charset="0"/>
            </a:endParaRPr>
          </a:p>
          <a:p>
            <a:pPr marL="457200" lvl="0" indent="-457200" algn="just">
              <a:buFont typeface="Arial" charset="0"/>
              <a:buAutoNum type="arabicPeriod"/>
            </a:pPr>
            <a:endParaRPr lang="ru-RU" sz="2400" dirty="0" smtClean="0">
              <a:solidFill>
                <a:srgbClr val="6600FF"/>
              </a:solidFill>
              <a:latin typeface="Segoe Print" pitchFamily="2" charset="0"/>
            </a:endParaRPr>
          </a:p>
          <a:p>
            <a:pPr marL="457200" indent="-457200" algn="just">
              <a:buAutoNum type="arabicPeriod"/>
            </a:pPr>
            <a:endParaRPr lang="ru-RU" sz="2400" dirty="0" smtClean="0">
              <a:solidFill>
                <a:srgbClr val="6600FF"/>
              </a:solidFill>
              <a:latin typeface="Segoe Print" pitchFamily="2" charset="0"/>
            </a:endParaRPr>
          </a:p>
          <a:p>
            <a:pPr marL="457200" indent="-457200" algn="just">
              <a:buAutoNum type="arabicPeriod"/>
            </a:pPr>
            <a:endParaRPr lang="ru-RU" sz="2400" dirty="0" smtClean="0">
              <a:solidFill>
                <a:srgbClr val="6600FF"/>
              </a:solidFill>
              <a:latin typeface="Segoe Print" pitchFamily="2" charset="0"/>
            </a:endParaRPr>
          </a:p>
          <a:p>
            <a:pPr lvl="0" algn="just"/>
            <a:endParaRPr lang="ru-RU" b="1" dirty="0" smtClean="0">
              <a:solidFill>
                <a:srgbClr val="6600FF"/>
              </a:solidFill>
              <a:latin typeface="Segoe Print" pitchFamily="2" charset="0"/>
            </a:endParaRPr>
          </a:p>
          <a:p>
            <a:pPr lvl="0" algn="just"/>
            <a:endParaRPr lang="ru-RU" b="1" dirty="0" smtClean="0">
              <a:solidFill>
                <a:srgbClr val="6600FF"/>
              </a:solidFill>
              <a:latin typeface="Segoe Print" pitchFamily="2" charset="0"/>
            </a:endParaRPr>
          </a:p>
          <a:p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467544" y="332656"/>
            <a:ext cx="835292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4000" b="1" dirty="0" smtClean="0">
                <a:solidFill>
                  <a:srgbClr val="6600FF"/>
                </a:solidFill>
                <a:latin typeface="Segoe Print" pitchFamily="2" charset="0"/>
              </a:rPr>
              <a:t>Цель: </a:t>
            </a:r>
          </a:p>
          <a:p>
            <a:pPr algn="just"/>
            <a:r>
              <a:rPr lang="ru-RU" sz="2800" dirty="0" smtClean="0">
                <a:solidFill>
                  <a:srgbClr val="6600FF"/>
                </a:solidFill>
                <a:latin typeface="Segoe Print" pitchFamily="2" charset="0"/>
              </a:rPr>
              <a:t>Воспитание любви и уважения к защитникам Родины</a:t>
            </a:r>
            <a:endParaRPr lang="ru-RU" sz="2800" dirty="0">
              <a:solidFill>
                <a:srgbClr val="6600FF"/>
              </a:solidFill>
              <a:latin typeface="Segoe Print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4" descr="C:\Documents and Settings\Один\Мои документы\Мои рисунки\Рисунок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Заголовок 2"/>
          <p:cNvSpPr>
            <a:spLocks noGrp="1"/>
          </p:cNvSpPr>
          <p:nvPr>
            <p:ph type="ctrTitle"/>
          </p:nvPr>
        </p:nvSpPr>
        <p:spPr>
          <a:xfrm>
            <a:off x="900113" y="404813"/>
            <a:ext cx="7772400" cy="1470025"/>
          </a:xfrm>
        </p:spPr>
        <p:txBody>
          <a:bodyPr/>
          <a:lstStyle/>
          <a:p>
            <a:r>
              <a:rPr lang="ru-RU" sz="3200" dirty="0" smtClean="0">
                <a:solidFill>
                  <a:srgbClr val="6600FF"/>
                </a:solidFill>
                <a:latin typeface="Segoe Print" pitchFamily="2" charset="0"/>
              </a:rPr>
              <a:t>Мероприятия по реализации проекта</a:t>
            </a:r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179388" y="2060575"/>
            <a:ext cx="8785225" cy="4321175"/>
          </a:xfrm>
        </p:spPr>
        <p:txBody>
          <a:bodyPr rtlCol="0">
            <a:noAutofit/>
          </a:bodyPr>
          <a:lstStyle/>
          <a:p>
            <a:pPr algn="just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800" b="1" dirty="0" smtClean="0">
                <a:solidFill>
                  <a:srgbClr val="6600FF"/>
                </a:solidFill>
                <a:latin typeface="Segoe Print" pitchFamily="2" charset="0"/>
              </a:rPr>
              <a:t>1 Познавательно-речевое развитие</a:t>
            </a:r>
          </a:p>
          <a:p>
            <a:pPr algn="just" fontAlgn="auto"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ru-RU" sz="1800" dirty="0" smtClean="0">
                <a:solidFill>
                  <a:srgbClr val="6600FF"/>
                </a:solidFill>
                <a:latin typeface="Segoe Print" pitchFamily="2" charset="0"/>
              </a:rPr>
              <a:t> Чтение художественной литературы (сказки и былины)</a:t>
            </a:r>
          </a:p>
          <a:p>
            <a:pPr algn="just" fontAlgn="auto"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ru-RU" sz="1800" dirty="0" smtClean="0">
                <a:solidFill>
                  <a:srgbClr val="6600FF"/>
                </a:solidFill>
                <a:latin typeface="Segoe Print" pitchFamily="2" charset="0"/>
              </a:rPr>
              <a:t>Тематическая беседа «Матросская шапка,  кораблик в руке»</a:t>
            </a:r>
          </a:p>
          <a:p>
            <a:pPr algn="just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800" b="1" dirty="0" smtClean="0">
                <a:solidFill>
                  <a:srgbClr val="6600FF"/>
                </a:solidFill>
                <a:latin typeface="Segoe Print" pitchFamily="2" charset="0"/>
              </a:rPr>
              <a:t>2. Художественно-творческая деятельность</a:t>
            </a:r>
          </a:p>
          <a:p>
            <a:pPr algn="just" fontAlgn="auto"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ru-RU" sz="1800" dirty="0" smtClean="0">
                <a:solidFill>
                  <a:srgbClr val="6600FF"/>
                </a:solidFill>
                <a:latin typeface="Segoe Print" pitchFamily="2" charset="0"/>
              </a:rPr>
              <a:t> Аппликация «Корабль для папы»</a:t>
            </a:r>
          </a:p>
          <a:p>
            <a:pPr algn="just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800" b="1" dirty="0" smtClean="0">
                <a:solidFill>
                  <a:srgbClr val="6600FF"/>
                </a:solidFill>
                <a:latin typeface="Segoe Print" pitchFamily="2" charset="0"/>
              </a:rPr>
              <a:t>3. Игровая деятельность</a:t>
            </a:r>
          </a:p>
          <a:p>
            <a:pPr algn="just" fontAlgn="auto"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ru-RU" sz="1800" dirty="0" smtClean="0">
                <a:solidFill>
                  <a:srgbClr val="6600FF"/>
                </a:solidFill>
                <a:latin typeface="Segoe Print" pitchFamily="2" charset="0"/>
              </a:rPr>
              <a:t> Подвижные игры</a:t>
            </a:r>
          </a:p>
          <a:p>
            <a:pPr algn="just" fontAlgn="auto"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ru-RU" sz="1800" dirty="0" smtClean="0">
                <a:solidFill>
                  <a:srgbClr val="6600FF"/>
                </a:solidFill>
                <a:latin typeface="Segoe Print" pitchFamily="2" charset="0"/>
              </a:rPr>
              <a:t> сюжетно-ролевые игры</a:t>
            </a:r>
          </a:p>
          <a:p>
            <a:pPr algn="just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800" b="1" dirty="0" smtClean="0">
                <a:solidFill>
                  <a:srgbClr val="6600FF"/>
                </a:solidFill>
                <a:latin typeface="Segoe Print" pitchFamily="2" charset="0"/>
              </a:rPr>
              <a:t>4. Музыкальное развитие</a:t>
            </a:r>
          </a:p>
          <a:p>
            <a:pPr algn="just" fontAlgn="auto"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ru-RU" sz="1800" dirty="0" smtClean="0">
                <a:solidFill>
                  <a:srgbClr val="6600FF"/>
                </a:solidFill>
                <a:latin typeface="Segoe Print" pitchFamily="2" charset="0"/>
              </a:rPr>
              <a:t> Прослушивание  маршей, песен «Наша Родина сильна» А.Филиппенко, «Бескозырка белая»</a:t>
            </a:r>
          </a:p>
          <a:p>
            <a:pPr algn="just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800" b="1" dirty="0" smtClean="0">
                <a:solidFill>
                  <a:srgbClr val="6600FF"/>
                </a:solidFill>
                <a:latin typeface="Segoe Print" pitchFamily="2" charset="0"/>
              </a:rPr>
              <a:t>5. Спортивные  праздники и развлечения</a:t>
            </a:r>
          </a:p>
          <a:p>
            <a:pPr algn="just" fontAlgn="auto"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ru-RU" sz="1800" dirty="0" smtClean="0">
                <a:solidFill>
                  <a:srgbClr val="6600FF"/>
                </a:solidFill>
                <a:latin typeface="Segoe Print" pitchFamily="2" charset="0"/>
              </a:rPr>
              <a:t> Развлечение «Морское путешествие»</a:t>
            </a:r>
            <a:endParaRPr lang="ru-RU" sz="1800" dirty="0" smtClean="0">
              <a:latin typeface="Segoe Print" pitchFamily="2" charset="0"/>
            </a:endParaRPr>
          </a:p>
          <a:p>
            <a:pPr algn="just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sz="1800" dirty="0" smtClean="0">
              <a:latin typeface="Segoe Print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10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1000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1000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5" descr="C:\Documents and Settings\Один\Мои документы\Мои рисунки\Рисунок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4213" y="476250"/>
            <a:ext cx="3600450" cy="2808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8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35600" y="3500438"/>
            <a:ext cx="3313113" cy="2665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9" name="TextBox 5"/>
          <p:cNvSpPr txBox="1">
            <a:spLocks noChangeArrowheads="1"/>
          </p:cNvSpPr>
          <p:nvPr/>
        </p:nvSpPr>
        <p:spPr bwMode="auto">
          <a:xfrm>
            <a:off x="4716463" y="1628775"/>
            <a:ext cx="4176712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 dirty="0" smtClean="0">
                <a:solidFill>
                  <a:srgbClr val="6600FF"/>
                </a:solidFill>
                <a:latin typeface="Segoe Print" pitchFamily="2" charset="0"/>
              </a:rPr>
              <a:t>Наша дружная команда</a:t>
            </a:r>
            <a:endParaRPr lang="ru-RU" sz="2800" b="1" dirty="0">
              <a:solidFill>
                <a:srgbClr val="6600FF"/>
              </a:solidFill>
              <a:latin typeface="Segoe Print" pitchFamily="2" charset="0"/>
            </a:endParaRPr>
          </a:p>
        </p:txBody>
      </p:sp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>
          <a:xfrm>
            <a:off x="0" y="3717032"/>
            <a:ext cx="5292080" cy="2808312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ru-RU" sz="2400" dirty="0" smtClean="0">
                <a:solidFill>
                  <a:srgbClr val="6600FF"/>
                </a:solidFill>
                <a:latin typeface="Segoe Print" pitchFamily="2" charset="0"/>
              </a:rPr>
              <a:t>Мы, ребята, любим море</a:t>
            </a:r>
          </a:p>
          <a:p>
            <a:pPr>
              <a:lnSpc>
                <a:spcPct val="150000"/>
              </a:lnSpc>
            </a:pPr>
            <a:r>
              <a:rPr lang="ru-RU" sz="2400" dirty="0" smtClean="0">
                <a:solidFill>
                  <a:srgbClr val="6600FF"/>
                </a:solidFill>
                <a:latin typeface="Segoe Print" pitchFamily="2" charset="0"/>
              </a:rPr>
              <a:t>По морям, да по волнам</a:t>
            </a:r>
          </a:p>
          <a:p>
            <a:pPr>
              <a:lnSpc>
                <a:spcPct val="150000"/>
              </a:lnSpc>
            </a:pPr>
            <a:r>
              <a:rPr lang="ru-RU" sz="2400" dirty="0" smtClean="0">
                <a:solidFill>
                  <a:srgbClr val="6600FF"/>
                </a:solidFill>
                <a:latin typeface="Segoe Print" pitchFamily="2" charset="0"/>
              </a:rPr>
              <a:t>В боевом идем дозоре – </a:t>
            </a:r>
          </a:p>
          <a:p>
            <a:pPr>
              <a:lnSpc>
                <a:spcPct val="150000"/>
              </a:lnSpc>
            </a:pPr>
            <a:r>
              <a:rPr lang="ru-RU" sz="2400" dirty="0" smtClean="0">
                <a:solidFill>
                  <a:srgbClr val="6600FF"/>
                </a:solidFill>
                <a:latin typeface="Segoe Print" pitchFamily="2" charset="0"/>
              </a:rPr>
              <a:t>Нынче здесь, а завтра там!</a:t>
            </a:r>
            <a:endParaRPr lang="ru-RU" sz="2400" dirty="0">
              <a:solidFill>
                <a:srgbClr val="6600FF"/>
              </a:solidFill>
              <a:latin typeface="Segoe Print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61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1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1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1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6" descr="C:\Documents and Settings\Один\Мои документы\Мои рисунки\Рисунок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388" y="404813"/>
            <a:ext cx="4267200" cy="278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2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4008" y="404664"/>
            <a:ext cx="4267200" cy="2736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3" name="Picture 5" descr="на корабле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520" y="4509120"/>
            <a:ext cx="1800225" cy="2071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63888" y="3356992"/>
            <a:ext cx="4267200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5" descr="C:\Documents and Settings\Один\Мои документы\Мои рисунки\Рисунок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4463" y="144463"/>
            <a:ext cx="4267200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3429000"/>
            <a:ext cx="4267200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1" name="TextBox 7"/>
          <p:cNvSpPr txBox="1">
            <a:spLocks noChangeArrowheads="1"/>
          </p:cNvSpPr>
          <p:nvPr/>
        </p:nvSpPr>
        <p:spPr bwMode="auto">
          <a:xfrm>
            <a:off x="4852988" y="908050"/>
            <a:ext cx="4224337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3200">
                <a:solidFill>
                  <a:srgbClr val="6600FF"/>
                </a:solidFill>
                <a:latin typeface="Segoe Print" pitchFamily="2" charset="0"/>
              </a:rPr>
              <a:t>Готовим подарки </a:t>
            </a:r>
          </a:p>
          <a:p>
            <a:pPr algn="ctr"/>
            <a:r>
              <a:rPr lang="ru-RU" sz="3200">
                <a:solidFill>
                  <a:srgbClr val="6600FF"/>
                </a:solidFill>
                <a:latin typeface="Segoe Print" pitchFamily="2" charset="0"/>
              </a:rPr>
              <a:t>для пап и дедушек</a:t>
            </a: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16016" y="3429000"/>
            <a:ext cx="4267200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5" descr="C:\Documents and Settings\Один\Мои документы\Мои рисунки\Рисунок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4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188640"/>
            <a:ext cx="4267200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188640"/>
            <a:ext cx="4267200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55776" y="3429000"/>
            <a:ext cx="4267200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4" descr="C:\Documents and Settings\Один\Мои документы\Мои рисунки\Рисунок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1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388" y="260350"/>
            <a:ext cx="2990850" cy="223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2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24525" y="260350"/>
            <a:ext cx="2990850" cy="223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3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0825" y="4005263"/>
            <a:ext cx="2990850" cy="223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4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868144" y="4005064"/>
            <a:ext cx="2990850" cy="223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59632" y="2420888"/>
            <a:ext cx="6400800" cy="1752600"/>
          </a:xfrm>
        </p:spPr>
        <p:txBody>
          <a:bodyPr/>
          <a:lstStyle/>
          <a:p>
            <a:r>
              <a:rPr lang="ru-RU" sz="2800" dirty="0" smtClean="0">
                <a:solidFill>
                  <a:srgbClr val="6600FF"/>
                </a:solidFill>
                <a:latin typeface="Segoe Print" pitchFamily="2" charset="0"/>
              </a:rPr>
              <a:t>Я кораблик маленький</a:t>
            </a:r>
          </a:p>
          <a:p>
            <a:r>
              <a:rPr lang="ru-RU" sz="2800" dirty="0" smtClean="0">
                <a:solidFill>
                  <a:srgbClr val="6600FF"/>
                </a:solidFill>
                <a:latin typeface="Segoe Print" pitchFamily="2" charset="0"/>
              </a:rPr>
              <a:t>Сделал сам.</a:t>
            </a:r>
          </a:p>
          <a:p>
            <a:r>
              <a:rPr lang="ru-RU" sz="2800" dirty="0" smtClean="0">
                <a:solidFill>
                  <a:srgbClr val="6600FF"/>
                </a:solidFill>
                <a:latin typeface="Segoe Print" pitchFamily="2" charset="0"/>
              </a:rPr>
              <a:t>Плыть тому кораблику</a:t>
            </a:r>
          </a:p>
          <a:p>
            <a:r>
              <a:rPr lang="ru-RU" sz="2800" dirty="0" smtClean="0">
                <a:solidFill>
                  <a:srgbClr val="6600FF"/>
                </a:solidFill>
                <a:latin typeface="Segoe Print" pitchFamily="2" charset="0"/>
              </a:rPr>
              <a:t>По волнам</a:t>
            </a:r>
            <a:endParaRPr lang="ru-RU" sz="2800" dirty="0">
              <a:solidFill>
                <a:srgbClr val="6600FF"/>
              </a:solidFill>
              <a:latin typeface="Segoe Print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225</TotalTime>
  <Words>187</Words>
  <Application>Microsoft Office PowerPoint</Application>
  <PresentationFormat>Экран (4:3)</PresentationFormat>
  <Paragraphs>48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     2-я младшая группа Воспитатель: Кузнецов А.Н. Музыкальный руководитель: Решетова Е.Н. МДОУ д/с Росинка Павловск 2011   </vt:lpstr>
      <vt:lpstr>Слайд 2</vt:lpstr>
      <vt:lpstr>Слайд 3</vt:lpstr>
      <vt:lpstr>Мероприятия по реализации проекта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Бухта «Радости»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Taurus</dc:creator>
  <cp:lastModifiedBy>1</cp:lastModifiedBy>
  <cp:revision>24</cp:revision>
  <dcterms:created xsi:type="dcterms:W3CDTF">2011-03-13T04:04:41Z</dcterms:created>
  <dcterms:modified xsi:type="dcterms:W3CDTF">2012-01-27T09:47:13Z</dcterms:modified>
</cp:coreProperties>
</file>