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3D4E33-A3E7-4349-B271-FB4C21B7F603}" type="doc">
      <dgm:prSet loTypeId="urn:microsoft.com/office/officeart/2005/8/layout/cycle3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B2173E88-5251-481C-B9C1-15BF4F5C0FEE}">
      <dgm:prSet phldrT="[Текст]"/>
      <dgm:spPr/>
      <dgm:t>
        <a:bodyPr/>
        <a:lstStyle/>
        <a:p>
          <a:r>
            <a:rPr lang="ru-RU" dirty="0" smtClean="0"/>
            <a:t>воспитатель</a:t>
          </a:r>
          <a:endParaRPr lang="ru-RU" dirty="0"/>
        </a:p>
      </dgm:t>
    </dgm:pt>
    <dgm:pt modelId="{DA3E1835-5A38-4C11-9FD2-5AA51D4F65B2}" type="parTrans" cxnId="{192D59AB-C73D-490C-A0D4-4168E933603B}">
      <dgm:prSet/>
      <dgm:spPr/>
      <dgm:t>
        <a:bodyPr/>
        <a:lstStyle/>
        <a:p>
          <a:endParaRPr lang="ru-RU"/>
        </a:p>
      </dgm:t>
    </dgm:pt>
    <dgm:pt modelId="{A1BDBC04-E895-411F-BC1E-A367535201EE}" type="sibTrans" cxnId="{192D59AB-C73D-490C-A0D4-4168E933603B}">
      <dgm:prSet/>
      <dgm:spPr/>
      <dgm:t>
        <a:bodyPr/>
        <a:lstStyle/>
        <a:p>
          <a:endParaRPr lang="ru-RU"/>
        </a:p>
      </dgm:t>
    </dgm:pt>
    <dgm:pt modelId="{E37095BD-8934-45AD-BEC0-0F466AE5FCA1}">
      <dgm:prSet phldrT="[Текст]"/>
      <dgm:spPr/>
      <dgm:t>
        <a:bodyPr/>
        <a:lstStyle/>
        <a:p>
          <a:r>
            <a:rPr lang="ru-RU" b="1" dirty="0" smtClean="0"/>
            <a:t>медицинский персонал</a:t>
          </a:r>
          <a:endParaRPr lang="ru-RU" b="1" dirty="0"/>
        </a:p>
      </dgm:t>
    </dgm:pt>
    <dgm:pt modelId="{3678440D-44A6-4A51-91F1-A63AACF3EBAF}" type="parTrans" cxnId="{BE2678AD-B96E-447C-BFC1-203DDE377FC9}">
      <dgm:prSet/>
      <dgm:spPr/>
      <dgm:t>
        <a:bodyPr/>
        <a:lstStyle/>
        <a:p>
          <a:endParaRPr lang="ru-RU"/>
        </a:p>
      </dgm:t>
    </dgm:pt>
    <dgm:pt modelId="{0F05C815-362F-4BC0-9AF8-D4D8E61E8EB7}" type="sibTrans" cxnId="{BE2678AD-B96E-447C-BFC1-203DDE377FC9}">
      <dgm:prSet/>
      <dgm:spPr/>
      <dgm:t>
        <a:bodyPr/>
        <a:lstStyle/>
        <a:p>
          <a:endParaRPr lang="ru-RU"/>
        </a:p>
      </dgm:t>
    </dgm:pt>
    <dgm:pt modelId="{1C489CB8-78DC-4BD9-8215-39A8330DA8A3}">
      <dgm:prSet phldrT="[Текст]"/>
      <dgm:spPr/>
      <dgm:t>
        <a:bodyPr/>
        <a:lstStyle/>
        <a:p>
          <a:r>
            <a:rPr lang="ru-RU" dirty="0" smtClean="0"/>
            <a:t>учитель-дефектолог</a:t>
          </a:r>
          <a:endParaRPr lang="ru-RU" dirty="0"/>
        </a:p>
      </dgm:t>
    </dgm:pt>
    <dgm:pt modelId="{5B8603A8-15F3-43EE-9586-B58AC232A776}" type="parTrans" cxnId="{9C147B7C-92F1-4131-886D-B7D0ED19E78D}">
      <dgm:prSet/>
      <dgm:spPr/>
      <dgm:t>
        <a:bodyPr/>
        <a:lstStyle/>
        <a:p>
          <a:endParaRPr lang="ru-RU"/>
        </a:p>
      </dgm:t>
    </dgm:pt>
    <dgm:pt modelId="{42800D06-A57E-41B2-A07F-DD346B56835E}" type="sibTrans" cxnId="{9C147B7C-92F1-4131-886D-B7D0ED19E78D}">
      <dgm:prSet/>
      <dgm:spPr/>
      <dgm:t>
        <a:bodyPr/>
        <a:lstStyle/>
        <a:p>
          <a:endParaRPr lang="ru-RU"/>
        </a:p>
      </dgm:t>
    </dgm:pt>
    <dgm:pt modelId="{08FAC148-E5C2-4EF3-9273-123D68DA0742}">
      <dgm:prSet phldrT="[Текст]"/>
      <dgm:spPr/>
      <dgm:t>
        <a:bodyPr/>
        <a:lstStyle/>
        <a:p>
          <a:r>
            <a:rPr lang="ru-RU" dirty="0" smtClean="0"/>
            <a:t>учитель-логопед</a:t>
          </a:r>
          <a:endParaRPr lang="ru-RU" dirty="0"/>
        </a:p>
      </dgm:t>
    </dgm:pt>
    <dgm:pt modelId="{FF64E3DC-B5D7-48E9-B9A2-C88AC8480A22}" type="parTrans" cxnId="{E46FFD4B-79CB-49E9-A632-A0B647E23BE8}">
      <dgm:prSet/>
      <dgm:spPr/>
      <dgm:t>
        <a:bodyPr/>
        <a:lstStyle/>
        <a:p>
          <a:endParaRPr lang="ru-RU"/>
        </a:p>
      </dgm:t>
    </dgm:pt>
    <dgm:pt modelId="{D8FD268F-EFCE-4121-BC86-7FC3685183E4}" type="sibTrans" cxnId="{E46FFD4B-79CB-49E9-A632-A0B647E23BE8}">
      <dgm:prSet/>
      <dgm:spPr/>
      <dgm:t>
        <a:bodyPr/>
        <a:lstStyle/>
        <a:p>
          <a:endParaRPr lang="ru-RU"/>
        </a:p>
      </dgm:t>
    </dgm:pt>
    <dgm:pt modelId="{90D64AF8-8D42-4142-BD65-CB6341B09AB1}">
      <dgm:prSet phldrT="[Текст]"/>
      <dgm:spPr/>
      <dgm:t>
        <a:bodyPr/>
        <a:lstStyle/>
        <a:p>
          <a:r>
            <a:rPr lang="ru-RU" dirty="0" smtClean="0"/>
            <a:t>педагог-психолог</a:t>
          </a:r>
          <a:endParaRPr lang="ru-RU" dirty="0"/>
        </a:p>
      </dgm:t>
    </dgm:pt>
    <dgm:pt modelId="{FF5099A3-C7CB-45A2-ACD9-E27C49C4E31B}" type="parTrans" cxnId="{7A2D2861-FF26-45BA-B409-D896FD0B38ED}">
      <dgm:prSet/>
      <dgm:spPr/>
      <dgm:t>
        <a:bodyPr/>
        <a:lstStyle/>
        <a:p>
          <a:endParaRPr lang="ru-RU"/>
        </a:p>
      </dgm:t>
    </dgm:pt>
    <dgm:pt modelId="{8FE42FEC-DE5B-4E3E-84A9-76F9B3D7112B}" type="sibTrans" cxnId="{7A2D2861-FF26-45BA-B409-D896FD0B38ED}">
      <dgm:prSet/>
      <dgm:spPr/>
      <dgm:t>
        <a:bodyPr/>
        <a:lstStyle/>
        <a:p>
          <a:endParaRPr lang="ru-RU"/>
        </a:p>
      </dgm:t>
    </dgm:pt>
    <dgm:pt modelId="{B5EB4EBE-4A1E-4AC0-8574-19579A2B86B3}" type="pres">
      <dgm:prSet presAssocID="{4C3D4E33-A3E7-4349-B271-FB4C21B7F60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8FAB4D-6DCA-47FB-9D2C-5E212884AB6F}" type="pres">
      <dgm:prSet presAssocID="{4C3D4E33-A3E7-4349-B271-FB4C21B7F603}" presName="cycle" presStyleCnt="0"/>
      <dgm:spPr/>
    </dgm:pt>
    <dgm:pt modelId="{E26C2593-2E20-4553-8918-0FA3E1609F56}" type="pres">
      <dgm:prSet presAssocID="{B2173E88-5251-481C-B9C1-15BF4F5C0FEE}" presName="nodeFirstNode" presStyleLbl="node1" presStyleIdx="0" presStyleCnt="5" custRadScaleRad="69438" custRadScaleInc="-5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B0A24E-7007-4456-98A8-2E8F94F06EF4}" type="pres">
      <dgm:prSet presAssocID="{A1BDBC04-E895-411F-BC1E-A367535201EE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42451DC9-3722-4BDB-A463-DEC9DFD08841}" type="pres">
      <dgm:prSet presAssocID="{E37095BD-8934-45AD-BEC0-0F466AE5FCA1}" presName="nodeFollowingNodes" presStyleLbl="node1" presStyleIdx="1" presStyleCnt="5" custRadScaleRad="99423" custRadScaleInc="30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24E0A3-8DE1-4BFB-83FD-D70853993A51}" type="pres">
      <dgm:prSet presAssocID="{1C489CB8-78DC-4BD9-8215-39A8330DA8A3}" presName="nodeFollowingNodes" presStyleLbl="node1" presStyleIdx="2" presStyleCnt="5" custRadScaleRad="132339" custRadScaleInc="-12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1417C-96E4-40F7-AD84-86B48B5B54B5}" type="pres">
      <dgm:prSet presAssocID="{08FAC148-E5C2-4EF3-9273-123D68DA0742}" presName="nodeFollowingNodes" presStyleLbl="node1" presStyleIdx="3" presStyleCnt="5" custRadScaleRad="116363" custRadScaleInc="-2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C8FA1-2EF1-44C8-81E1-63BC6C215099}" type="pres">
      <dgm:prSet presAssocID="{90D64AF8-8D42-4142-BD65-CB6341B09AB1}" presName="nodeFollowingNodes" presStyleLbl="node1" presStyleIdx="4" presStyleCnt="5" custRadScaleRad="99032" custRadScaleInc="-348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2D59AB-C73D-490C-A0D4-4168E933603B}" srcId="{4C3D4E33-A3E7-4349-B271-FB4C21B7F603}" destId="{B2173E88-5251-481C-B9C1-15BF4F5C0FEE}" srcOrd="0" destOrd="0" parTransId="{DA3E1835-5A38-4C11-9FD2-5AA51D4F65B2}" sibTransId="{A1BDBC04-E895-411F-BC1E-A367535201EE}"/>
    <dgm:cxn modelId="{8E13DD31-6828-49DA-BA19-9922997BAE89}" type="presOf" srcId="{4C3D4E33-A3E7-4349-B271-FB4C21B7F603}" destId="{B5EB4EBE-4A1E-4AC0-8574-19579A2B86B3}" srcOrd="0" destOrd="0" presId="urn:microsoft.com/office/officeart/2005/8/layout/cycle3"/>
    <dgm:cxn modelId="{BE2678AD-B96E-447C-BFC1-203DDE377FC9}" srcId="{4C3D4E33-A3E7-4349-B271-FB4C21B7F603}" destId="{E37095BD-8934-45AD-BEC0-0F466AE5FCA1}" srcOrd="1" destOrd="0" parTransId="{3678440D-44A6-4A51-91F1-A63AACF3EBAF}" sibTransId="{0F05C815-362F-4BC0-9AF8-D4D8E61E8EB7}"/>
    <dgm:cxn modelId="{7A2D2861-FF26-45BA-B409-D896FD0B38ED}" srcId="{4C3D4E33-A3E7-4349-B271-FB4C21B7F603}" destId="{90D64AF8-8D42-4142-BD65-CB6341B09AB1}" srcOrd="4" destOrd="0" parTransId="{FF5099A3-C7CB-45A2-ACD9-E27C49C4E31B}" sibTransId="{8FE42FEC-DE5B-4E3E-84A9-76F9B3D7112B}"/>
    <dgm:cxn modelId="{E46FFD4B-79CB-49E9-A632-A0B647E23BE8}" srcId="{4C3D4E33-A3E7-4349-B271-FB4C21B7F603}" destId="{08FAC148-E5C2-4EF3-9273-123D68DA0742}" srcOrd="3" destOrd="0" parTransId="{FF64E3DC-B5D7-48E9-B9A2-C88AC8480A22}" sibTransId="{D8FD268F-EFCE-4121-BC86-7FC3685183E4}"/>
    <dgm:cxn modelId="{9C147B7C-92F1-4131-886D-B7D0ED19E78D}" srcId="{4C3D4E33-A3E7-4349-B271-FB4C21B7F603}" destId="{1C489CB8-78DC-4BD9-8215-39A8330DA8A3}" srcOrd="2" destOrd="0" parTransId="{5B8603A8-15F3-43EE-9586-B58AC232A776}" sibTransId="{42800D06-A57E-41B2-A07F-DD346B56835E}"/>
    <dgm:cxn modelId="{8D411EAF-EA53-4031-A28D-B8F8D725B248}" type="presOf" srcId="{A1BDBC04-E895-411F-BC1E-A367535201EE}" destId="{20B0A24E-7007-4456-98A8-2E8F94F06EF4}" srcOrd="0" destOrd="0" presId="urn:microsoft.com/office/officeart/2005/8/layout/cycle3"/>
    <dgm:cxn modelId="{36F19452-AE11-47B5-9FD1-F4F9FCF7899A}" type="presOf" srcId="{1C489CB8-78DC-4BD9-8215-39A8330DA8A3}" destId="{FF24E0A3-8DE1-4BFB-83FD-D70853993A51}" srcOrd="0" destOrd="0" presId="urn:microsoft.com/office/officeart/2005/8/layout/cycle3"/>
    <dgm:cxn modelId="{1DE5BB52-D681-4F22-9524-3B0AE5982748}" type="presOf" srcId="{B2173E88-5251-481C-B9C1-15BF4F5C0FEE}" destId="{E26C2593-2E20-4553-8918-0FA3E1609F56}" srcOrd="0" destOrd="0" presId="urn:microsoft.com/office/officeart/2005/8/layout/cycle3"/>
    <dgm:cxn modelId="{5280983C-12F6-40A3-A63F-2958D9DC2F02}" type="presOf" srcId="{90D64AF8-8D42-4142-BD65-CB6341B09AB1}" destId="{025C8FA1-2EF1-44C8-81E1-63BC6C215099}" srcOrd="0" destOrd="0" presId="urn:microsoft.com/office/officeart/2005/8/layout/cycle3"/>
    <dgm:cxn modelId="{F7E7DF7B-3E01-4B0A-87F9-52B06EE7EF37}" type="presOf" srcId="{E37095BD-8934-45AD-BEC0-0F466AE5FCA1}" destId="{42451DC9-3722-4BDB-A463-DEC9DFD08841}" srcOrd="0" destOrd="0" presId="urn:microsoft.com/office/officeart/2005/8/layout/cycle3"/>
    <dgm:cxn modelId="{2414D48F-DCCD-43F4-A019-EBB60C9092F1}" type="presOf" srcId="{08FAC148-E5C2-4EF3-9273-123D68DA0742}" destId="{9381417C-96E4-40F7-AD84-86B48B5B54B5}" srcOrd="0" destOrd="0" presId="urn:microsoft.com/office/officeart/2005/8/layout/cycle3"/>
    <dgm:cxn modelId="{29D76388-56FD-4E4E-99FA-AA2D6481BF8B}" type="presParOf" srcId="{B5EB4EBE-4A1E-4AC0-8574-19579A2B86B3}" destId="{6C8FAB4D-6DCA-47FB-9D2C-5E212884AB6F}" srcOrd="0" destOrd="0" presId="urn:microsoft.com/office/officeart/2005/8/layout/cycle3"/>
    <dgm:cxn modelId="{22C85D01-BD6B-4C1C-83E9-026486EEDD03}" type="presParOf" srcId="{6C8FAB4D-6DCA-47FB-9D2C-5E212884AB6F}" destId="{E26C2593-2E20-4553-8918-0FA3E1609F56}" srcOrd="0" destOrd="0" presId="urn:microsoft.com/office/officeart/2005/8/layout/cycle3"/>
    <dgm:cxn modelId="{DBA898F8-FB13-43A1-A091-E280DAA8C1CA}" type="presParOf" srcId="{6C8FAB4D-6DCA-47FB-9D2C-5E212884AB6F}" destId="{20B0A24E-7007-4456-98A8-2E8F94F06EF4}" srcOrd="1" destOrd="0" presId="urn:microsoft.com/office/officeart/2005/8/layout/cycle3"/>
    <dgm:cxn modelId="{9A090A60-33A6-418D-8CD9-6BBC7138FA9F}" type="presParOf" srcId="{6C8FAB4D-6DCA-47FB-9D2C-5E212884AB6F}" destId="{42451DC9-3722-4BDB-A463-DEC9DFD08841}" srcOrd="2" destOrd="0" presId="urn:microsoft.com/office/officeart/2005/8/layout/cycle3"/>
    <dgm:cxn modelId="{1540742A-E935-444A-AE35-6676B0AEC815}" type="presParOf" srcId="{6C8FAB4D-6DCA-47FB-9D2C-5E212884AB6F}" destId="{FF24E0A3-8DE1-4BFB-83FD-D70853993A51}" srcOrd="3" destOrd="0" presId="urn:microsoft.com/office/officeart/2005/8/layout/cycle3"/>
    <dgm:cxn modelId="{CD2BA7D2-0A58-4026-B620-36ED08008C9A}" type="presParOf" srcId="{6C8FAB4D-6DCA-47FB-9D2C-5E212884AB6F}" destId="{9381417C-96E4-40F7-AD84-86B48B5B54B5}" srcOrd="4" destOrd="0" presId="urn:microsoft.com/office/officeart/2005/8/layout/cycle3"/>
    <dgm:cxn modelId="{C0825250-EB44-4ED2-891C-366386771D08}" type="presParOf" srcId="{6C8FAB4D-6DCA-47FB-9D2C-5E212884AB6F}" destId="{025C8FA1-2EF1-44C8-81E1-63BC6C215099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8C52C2-1DCC-428D-A0C0-346F05EBBB3C}" type="datetimeFigureOut">
              <a:rPr lang="ru-RU" smtClean="0"/>
              <a:pPr/>
              <a:t>28.01.2002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FBC8F2-45C4-4111-9456-1015A56639A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861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Необходимость индивидуального подхода в воспитании и обучении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428736"/>
            <a:ext cx="8074005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Цель: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1.Раскрыть вопрос о роли педагога в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осуществлении 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индивидуального подхода.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2. Осветить необходимость и значение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единства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 в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осуществлении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индивидуального  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   подхода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в  детском саду и семье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857232"/>
            <a:ext cx="8497006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Индивидуальные особенности развития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поведения зависят от: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 условия жизни и воспитания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состояние здоровья ребенка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врожденные особенности нервной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системы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ребенка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аменск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214422"/>
            <a:ext cx="3776100" cy="484614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643438" y="1643050"/>
            <a:ext cx="44288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dirty="0" smtClean="0">
                <a:solidFill>
                  <a:srgbClr val="0070C0"/>
                </a:solidFill>
              </a:rPr>
              <a:t>«….Весь </a:t>
            </a:r>
            <a:r>
              <a:rPr lang="ru-RU" dirty="0">
                <a:solidFill>
                  <a:srgbClr val="0070C0"/>
                </a:solidFill>
              </a:rPr>
              <a:t>процесс обучения и воспитания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детей </a:t>
            </a:r>
            <a:r>
              <a:rPr lang="ru-RU" dirty="0">
                <a:solidFill>
                  <a:srgbClr val="0070C0"/>
                </a:solidFill>
              </a:rPr>
              <a:t>необходимо строить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с </a:t>
            </a:r>
            <a:r>
              <a:rPr lang="ru-RU" dirty="0">
                <a:solidFill>
                  <a:srgbClr val="0070C0"/>
                </a:solidFill>
              </a:rPr>
              <a:t>учетом их возрастных и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индивидуальных </a:t>
            </a:r>
            <a:r>
              <a:rPr lang="ru-RU" dirty="0">
                <a:solidFill>
                  <a:srgbClr val="0070C0"/>
                </a:solidFill>
              </a:rPr>
              <a:t>особенностей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и </a:t>
            </a:r>
            <a:r>
              <a:rPr lang="ru-RU" dirty="0">
                <a:solidFill>
                  <a:srgbClr val="0070C0"/>
                </a:solidFill>
              </a:rPr>
              <a:t>выявлять эти особенности путем </a:t>
            </a:r>
            <a:endParaRPr lang="ru-RU" dirty="0" smtClean="0">
              <a:solidFill>
                <a:srgbClr val="0070C0"/>
              </a:solidFill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</a:rPr>
              <a:t>систематических наблюдений»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6143644"/>
            <a:ext cx="1904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Я. А. </a:t>
            </a:r>
            <a:r>
              <a:rPr lang="ru-RU" smtClean="0">
                <a:solidFill>
                  <a:schemeClr val="accent1">
                    <a:lumMod val="50000"/>
                  </a:schemeClr>
                </a:solidFill>
              </a:rPr>
              <a:t>Коменский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822" y="1000108"/>
            <a:ext cx="877240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Проблема индивидуального подхода носит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творческий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характер,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но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существуют 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основные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моменты при его осуществлении: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знание и понимание детей;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- основательный теоретический баланс;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- способность педагога размышлять и умение анализировать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единство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осуществления индивидуального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подхода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 детском саду и дома.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170" y="1214422"/>
            <a:ext cx="8838830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Для обеспечения выше обозначенных моментов, подготовка педагогов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к реализации технологий индивидуального подхода должна включить: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формирование представлений о достаточно широком спектре индивидуальных </a:t>
            </a:r>
          </a:p>
          <a:p>
            <a:pPr lvl="0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особенностей дошкольников: психофизиологических, </a:t>
            </a:r>
          </a:p>
          <a:p>
            <a:pPr lvl="0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психологических, педагогических;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000108"/>
            <a:ext cx="58368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формирование умений диагностики определённых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      индивидуальных различий дошкольников.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500306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развитие вариативности педагогического мышления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развитие умения оказать квалифицированную помощь семье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214554"/>
            <a:ext cx="867378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"Только сочетание возрастного и индивидуального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подходов </a:t>
            </a:r>
            <a:r>
              <a:rPr lang="ru-RU" sz="2800" smtClean="0">
                <a:solidFill>
                  <a:srgbClr val="FF0000"/>
                </a:solidFill>
              </a:rPr>
              <a:t>в воспитании и </a:t>
            </a:r>
            <a:r>
              <a:rPr lang="ru-RU" sz="2800" dirty="0" smtClean="0">
                <a:solidFill>
                  <a:srgbClr val="FF0000"/>
                </a:solidFill>
              </a:rPr>
              <a:t>обучении детей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может обеспечить их эмоциональное благополучие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и полноценное психическое развитие".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217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Необходимость индивидуального подхода в воспитании и обучении детей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Необходимость индивидуального подхода в воспитании и обучении детей</dc:title>
  <dc:creator>User</dc:creator>
  <cp:lastModifiedBy>Admin</cp:lastModifiedBy>
  <cp:revision>13</cp:revision>
  <dcterms:created xsi:type="dcterms:W3CDTF">2011-11-25T18:57:51Z</dcterms:created>
  <dcterms:modified xsi:type="dcterms:W3CDTF">2002-01-28T10:28:13Z</dcterms:modified>
</cp:coreProperties>
</file>