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6" r:id="rId2"/>
    <p:sldId id="278" r:id="rId3"/>
    <p:sldId id="279" r:id="rId4"/>
    <p:sldId id="280" r:id="rId5"/>
    <p:sldId id="283" r:id="rId6"/>
    <p:sldId id="257" r:id="rId7"/>
    <p:sldId id="260" r:id="rId8"/>
    <p:sldId id="259" r:id="rId9"/>
    <p:sldId id="284" r:id="rId10"/>
    <p:sldId id="285" r:id="rId11"/>
    <p:sldId id="286" r:id="rId12"/>
    <p:sldId id="287" r:id="rId13"/>
    <p:sldId id="288" r:id="rId14"/>
    <p:sldId id="290" r:id="rId15"/>
    <p:sldId id="292" r:id="rId16"/>
    <p:sldId id="293" r:id="rId17"/>
    <p:sldId id="294" r:id="rId18"/>
    <p:sldId id="295" r:id="rId19"/>
    <p:sldId id="262" r:id="rId20"/>
    <p:sldId id="296" r:id="rId21"/>
    <p:sldId id="297" r:id="rId22"/>
    <p:sldId id="298" r:id="rId23"/>
    <p:sldId id="299" r:id="rId24"/>
    <p:sldId id="300" r:id="rId25"/>
    <p:sldId id="276" r:id="rId26"/>
    <p:sldId id="277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5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работы с семьей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благополучные отношения с ребенком</c:v>
                </c:pt>
                <c:pt idx="1">
                  <c:v>неблагополучные отношения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окончание работы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благополучные отношения с ребенком</c:v>
                </c:pt>
                <c:pt idx="1">
                  <c:v>неблагополучные отношения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0.86000000000000065</c:v>
                </c:pt>
                <c:pt idx="1">
                  <c:v>0.14000000000000001</c:v>
                </c:pt>
              </c:numCache>
            </c:numRef>
          </c:val>
        </c:ser>
        <c:shape val="cylinder"/>
        <c:axId val="101203968"/>
        <c:axId val="101205504"/>
        <c:axId val="0"/>
      </c:bar3DChart>
      <c:catAx>
        <c:axId val="101203968"/>
        <c:scaling>
          <c:orientation val="minMax"/>
        </c:scaling>
        <c:axPos val="b"/>
        <c:tickLblPos val="nextTo"/>
        <c:crossAx val="101205504"/>
        <c:crosses val="autoZero"/>
        <c:auto val="1"/>
        <c:lblAlgn val="ctr"/>
        <c:lblOffset val="100"/>
      </c:catAx>
      <c:valAx>
        <c:axId val="101205504"/>
        <c:scaling>
          <c:orientation val="minMax"/>
        </c:scaling>
        <c:axPos val="l"/>
        <c:majorGridlines/>
        <c:numFmt formatCode="0%" sourceLinked="1"/>
        <c:tickLblPos val="nextTo"/>
        <c:crossAx val="1012039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работы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принуждение</c:v>
                </c:pt>
                <c:pt idx="1">
                  <c:v>поощрение</c:v>
                </c:pt>
                <c:pt idx="2">
                  <c:v>наказание</c:v>
                </c:pt>
                <c:pt idx="3">
                  <c:v>запугивание</c:v>
                </c:pt>
                <c:pt idx="4">
                  <c:v>физ.наказание</c:v>
                </c:pt>
                <c:pt idx="5">
                  <c:v>словесная угроза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26</c:v>
                </c:pt>
                <c:pt idx="2">
                  <c:v>89</c:v>
                </c:pt>
                <c:pt idx="3">
                  <c:v>62</c:v>
                </c:pt>
                <c:pt idx="4">
                  <c:v>85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окончание работы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принуждение</c:v>
                </c:pt>
                <c:pt idx="1">
                  <c:v>поощрение</c:v>
                </c:pt>
                <c:pt idx="2">
                  <c:v>наказание</c:v>
                </c:pt>
                <c:pt idx="3">
                  <c:v>запугивание</c:v>
                </c:pt>
                <c:pt idx="4">
                  <c:v>физ.наказание</c:v>
                </c:pt>
                <c:pt idx="5">
                  <c:v>словесная угроза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</c:v>
                </c:pt>
                <c:pt idx="1">
                  <c:v>86</c:v>
                </c:pt>
                <c:pt idx="2">
                  <c:v>12</c:v>
                </c:pt>
                <c:pt idx="3">
                  <c:v>0</c:v>
                </c:pt>
                <c:pt idx="4">
                  <c:v>18</c:v>
                </c:pt>
                <c:pt idx="5">
                  <c:v>29</c:v>
                </c:pt>
              </c:numCache>
            </c:numRef>
          </c:val>
        </c:ser>
        <c:shape val="cylinder"/>
        <c:axId val="101238656"/>
        <c:axId val="101240192"/>
        <c:axId val="101220800"/>
      </c:bar3DChart>
      <c:catAx>
        <c:axId val="101238656"/>
        <c:scaling>
          <c:orientation val="minMax"/>
        </c:scaling>
        <c:axPos val="b"/>
        <c:tickLblPos val="nextTo"/>
        <c:crossAx val="101240192"/>
        <c:crosses val="autoZero"/>
        <c:auto val="1"/>
        <c:lblAlgn val="ctr"/>
        <c:lblOffset val="100"/>
      </c:catAx>
      <c:valAx>
        <c:axId val="101240192"/>
        <c:scaling>
          <c:orientation val="minMax"/>
        </c:scaling>
        <c:axPos val="l"/>
        <c:majorGridlines/>
        <c:numFmt formatCode="General" sourceLinked="1"/>
        <c:tickLblPos val="nextTo"/>
        <c:crossAx val="101238656"/>
        <c:crosses val="autoZero"/>
        <c:crossBetween val="between"/>
      </c:valAx>
      <c:serAx>
        <c:axId val="101220800"/>
        <c:scaling>
          <c:orientation val="minMax"/>
        </c:scaling>
        <c:axPos val="b"/>
        <c:tickLblPos val="nextTo"/>
        <c:crossAx val="101240192"/>
        <c:crosses val="autoZero"/>
      </c:ser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работы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очень высокий уровень эмпатийности</c:v>
                </c:pt>
                <c:pt idx="1">
                  <c:v>высокая эмпатийность</c:v>
                </c:pt>
                <c:pt idx="2">
                  <c:v>нормальный уровень</c:v>
                </c:pt>
                <c:pt idx="3">
                  <c:v>низкий уровень эмпатийности</c:v>
                </c:pt>
                <c:pt idx="4">
                  <c:v>очень 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27</c:v>
                </c:pt>
                <c:pt idx="3">
                  <c:v>67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окончание работы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очень высокий уровень эмпатийности</c:v>
                </c:pt>
                <c:pt idx="1">
                  <c:v>высокая эмпатийность</c:v>
                </c:pt>
                <c:pt idx="2">
                  <c:v>нормальный уровень</c:v>
                </c:pt>
                <c:pt idx="3">
                  <c:v>низкий уровень эмпатийности</c:v>
                </c:pt>
                <c:pt idx="4">
                  <c:v>очень низкий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39</c:v>
                </c:pt>
                <c:pt idx="2">
                  <c:v>54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shape val="box"/>
        <c:axId val="111347200"/>
        <c:axId val="111348736"/>
        <c:axId val="0"/>
      </c:bar3DChart>
      <c:catAx>
        <c:axId val="111347200"/>
        <c:scaling>
          <c:orientation val="minMax"/>
        </c:scaling>
        <c:axPos val="b"/>
        <c:tickLblPos val="nextTo"/>
        <c:crossAx val="111348736"/>
        <c:crosses val="autoZero"/>
        <c:auto val="1"/>
        <c:lblAlgn val="ctr"/>
        <c:lblOffset val="100"/>
      </c:catAx>
      <c:valAx>
        <c:axId val="111348736"/>
        <c:scaling>
          <c:orientation val="minMax"/>
        </c:scaling>
        <c:axPos val="l"/>
        <c:majorGridlines/>
        <c:numFmt formatCode="General" sourceLinked="1"/>
        <c:tickLblPos val="nextTo"/>
        <c:crossAx val="111347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работы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чувство вины</c:v>
                </c:pt>
                <c:pt idx="1">
                  <c:v>нервно-психическое напряжение</c:v>
                </c:pt>
                <c:pt idx="2">
                  <c:v>тревога</c:v>
                </c:pt>
                <c:pt idx="3">
                  <c:v>семейная тревога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79</c:v>
                </c:pt>
                <c:pt idx="2">
                  <c:v>57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окончание работы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чувство вины</c:v>
                </c:pt>
                <c:pt idx="1">
                  <c:v>нервно-психическое напряжение</c:v>
                </c:pt>
                <c:pt idx="2">
                  <c:v>тревога</c:v>
                </c:pt>
                <c:pt idx="3">
                  <c:v>семейная тревога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20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hape val="box"/>
        <c:axId val="111755648"/>
        <c:axId val="111757184"/>
        <c:axId val="101708224"/>
      </c:bar3DChart>
      <c:catAx>
        <c:axId val="111755648"/>
        <c:scaling>
          <c:orientation val="minMax"/>
        </c:scaling>
        <c:axPos val="b"/>
        <c:tickLblPos val="nextTo"/>
        <c:crossAx val="111757184"/>
        <c:crosses val="autoZero"/>
        <c:auto val="1"/>
        <c:lblAlgn val="ctr"/>
        <c:lblOffset val="100"/>
      </c:catAx>
      <c:valAx>
        <c:axId val="111757184"/>
        <c:scaling>
          <c:orientation val="minMax"/>
        </c:scaling>
        <c:axPos val="l"/>
        <c:majorGridlines/>
        <c:numFmt formatCode="General" sourceLinked="1"/>
        <c:tickLblPos val="nextTo"/>
        <c:crossAx val="111755648"/>
        <c:crosses val="autoZero"/>
        <c:crossBetween val="between"/>
      </c:valAx>
      <c:serAx>
        <c:axId val="101708224"/>
        <c:scaling>
          <c:orientation val="minMax"/>
        </c:scaling>
        <c:axPos val="b"/>
        <c:tickLblPos val="nextTo"/>
        <c:crossAx val="111757184"/>
        <c:crosses val="autoZero"/>
      </c:ser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C6839-734A-495A-BE02-8A7E6EDE31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FFBFE-933D-44E8-91AE-240E790A6B08}">
      <dgm:prSet phldrT="[Текст]" custT="1"/>
      <dgm:spPr/>
      <dgm:t>
        <a:bodyPr/>
        <a:lstStyle/>
        <a:p>
          <a:r>
            <a:rPr lang="ru-RU" sz="1600" dirty="0" smtClean="0"/>
            <a:t>родителями  не систематически проводилась работа по закреплению</a:t>
          </a:r>
          <a:endParaRPr lang="ru-RU" sz="1600" dirty="0"/>
        </a:p>
      </dgm:t>
    </dgm:pt>
    <dgm:pt modelId="{5F025CF3-8AF8-49BB-819E-A4CDC6E2691A}" type="parTrans" cxnId="{79BE699C-ABA0-4AD1-915E-DE32ABA6F493}">
      <dgm:prSet/>
      <dgm:spPr/>
      <dgm:t>
        <a:bodyPr/>
        <a:lstStyle/>
        <a:p>
          <a:endParaRPr lang="ru-RU"/>
        </a:p>
      </dgm:t>
    </dgm:pt>
    <dgm:pt modelId="{85932DC8-6309-4ACB-93B3-692B82EDFF4A}" type="sibTrans" cxnId="{79BE699C-ABA0-4AD1-915E-DE32ABA6F493}">
      <dgm:prSet/>
      <dgm:spPr/>
      <dgm:t>
        <a:bodyPr/>
        <a:lstStyle/>
        <a:p>
          <a:endParaRPr lang="ru-RU"/>
        </a:p>
      </dgm:t>
    </dgm:pt>
    <dgm:pt modelId="{127225FE-4F83-4696-A953-0803AD61ABB0}">
      <dgm:prSet phldrT="[Текст]"/>
      <dgm:spPr/>
      <dgm:t>
        <a:bodyPr/>
        <a:lstStyle/>
        <a:p>
          <a:r>
            <a:rPr lang="ru-RU" dirty="0" smtClean="0"/>
            <a:t>родителям проще было уступить и сдаться</a:t>
          </a:r>
          <a:endParaRPr lang="ru-RU" dirty="0"/>
        </a:p>
      </dgm:t>
    </dgm:pt>
    <dgm:pt modelId="{988A1A4A-D4AF-49F6-9024-CE6C3692D15F}" type="parTrans" cxnId="{195C3ADD-561F-48B3-8B54-0BDA9DCC90A6}">
      <dgm:prSet/>
      <dgm:spPr/>
      <dgm:t>
        <a:bodyPr/>
        <a:lstStyle/>
        <a:p>
          <a:endParaRPr lang="ru-RU"/>
        </a:p>
      </dgm:t>
    </dgm:pt>
    <dgm:pt modelId="{59100899-66A9-448C-A763-D0A251686D7E}" type="sibTrans" cxnId="{195C3ADD-561F-48B3-8B54-0BDA9DCC90A6}">
      <dgm:prSet/>
      <dgm:spPr/>
      <dgm:t>
        <a:bodyPr/>
        <a:lstStyle/>
        <a:p>
          <a:endParaRPr lang="ru-RU"/>
        </a:p>
      </dgm:t>
    </dgm:pt>
    <dgm:pt modelId="{05B95BA1-AF48-403B-91D0-5F479DD062EF}">
      <dgm:prSet phldrT="[Текст]"/>
      <dgm:spPr/>
      <dgm:t>
        <a:bodyPr/>
        <a:lstStyle/>
        <a:p>
          <a:r>
            <a:rPr lang="ru-RU" dirty="0" smtClean="0"/>
            <a:t>без расстановки позиций родитель – ребенок было невозможно  ждать положительного результата</a:t>
          </a:r>
          <a:endParaRPr lang="ru-RU" dirty="0"/>
        </a:p>
      </dgm:t>
    </dgm:pt>
    <dgm:pt modelId="{495225B1-AEF9-43E0-A164-6DA46A43C0C3}" type="parTrans" cxnId="{05DC0D80-68E7-4CBB-9E17-3BAB7B719DF4}">
      <dgm:prSet/>
      <dgm:spPr/>
      <dgm:t>
        <a:bodyPr/>
        <a:lstStyle/>
        <a:p>
          <a:endParaRPr lang="ru-RU"/>
        </a:p>
      </dgm:t>
    </dgm:pt>
    <dgm:pt modelId="{4A3BCAFB-177E-4A44-A22A-B5470B5EBE9C}" type="sibTrans" cxnId="{05DC0D80-68E7-4CBB-9E17-3BAB7B719DF4}">
      <dgm:prSet/>
      <dgm:spPr/>
      <dgm:t>
        <a:bodyPr/>
        <a:lstStyle/>
        <a:p>
          <a:endParaRPr lang="ru-RU"/>
        </a:p>
      </dgm:t>
    </dgm:pt>
    <dgm:pt modelId="{BC2B3377-AF42-4CE8-9AE7-CA0B8C2E71E5}">
      <dgm:prSet phldrT="[Текст]"/>
      <dgm:spPr/>
      <dgm:t>
        <a:bodyPr/>
        <a:lstStyle/>
        <a:p>
          <a:r>
            <a:rPr lang="ru-RU" dirty="0" smtClean="0"/>
            <a:t>результативность снижалась в ситуациях  «работы» одного ребенка и повышалась в ситуациях совместной игры</a:t>
          </a:r>
          <a:endParaRPr lang="ru-RU" dirty="0"/>
        </a:p>
      </dgm:t>
    </dgm:pt>
    <dgm:pt modelId="{F5A24BF3-3D21-4B01-AA36-2B7F344ABD27}" type="parTrans" cxnId="{39335F53-2B70-4596-B2F0-41841CE26FC0}">
      <dgm:prSet/>
      <dgm:spPr/>
      <dgm:t>
        <a:bodyPr/>
        <a:lstStyle/>
        <a:p>
          <a:endParaRPr lang="ru-RU"/>
        </a:p>
      </dgm:t>
    </dgm:pt>
    <dgm:pt modelId="{9D056652-B968-49C4-A6A4-59BA35396817}" type="sibTrans" cxnId="{39335F53-2B70-4596-B2F0-41841CE26FC0}">
      <dgm:prSet/>
      <dgm:spPr/>
      <dgm:t>
        <a:bodyPr/>
        <a:lstStyle/>
        <a:p>
          <a:endParaRPr lang="ru-RU"/>
        </a:p>
      </dgm:t>
    </dgm:pt>
    <dgm:pt modelId="{8AE60C60-1648-4981-B76D-22D6FD9D8BF7}">
      <dgm:prSet phldrT="[Текст]"/>
      <dgm:spPr/>
      <dgm:t>
        <a:bodyPr/>
        <a:lstStyle/>
        <a:p>
          <a:r>
            <a:rPr lang="ru-RU" dirty="0" smtClean="0"/>
            <a:t>положительное подкрепление только  в визуальной репрезентативной системе  увеличивало время  выработки желаемого поведения.</a:t>
          </a:r>
          <a:endParaRPr lang="ru-RU" dirty="0"/>
        </a:p>
      </dgm:t>
    </dgm:pt>
    <dgm:pt modelId="{778D4291-44AC-4C1B-B7AF-243873858CBB}" type="parTrans" cxnId="{70D483C4-370B-4BDA-A9E4-A204019DDB6A}">
      <dgm:prSet/>
      <dgm:spPr/>
      <dgm:t>
        <a:bodyPr/>
        <a:lstStyle/>
        <a:p>
          <a:endParaRPr lang="ru-RU"/>
        </a:p>
      </dgm:t>
    </dgm:pt>
    <dgm:pt modelId="{49BB60CF-A32E-4653-AB29-19ED80744FEE}" type="sibTrans" cxnId="{70D483C4-370B-4BDA-A9E4-A204019DDB6A}">
      <dgm:prSet/>
      <dgm:spPr/>
      <dgm:t>
        <a:bodyPr/>
        <a:lstStyle/>
        <a:p>
          <a:endParaRPr lang="ru-RU"/>
        </a:p>
      </dgm:t>
    </dgm:pt>
    <dgm:pt modelId="{D3A9B35D-37DD-452B-89A4-1C6FFE10A3AB}">
      <dgm:prSet/>
      <dgm:spPr/>
      <dgm:t>
        <a:bodyPr/>
        <a:lstStyle/>
        <a:p>
          <a:r>
            <a:rPr lang="ru-RU" smtClean="0"/>
            <a:t>ни один вариант применения жетонов в чистом виде не срабатывал или срабатывал недолго</a:t>
          </a:r>
          <a:endParaRPr lang="ru-RU"/>
        </a:p>
      </dgm:t>
    </dgm:pt>
    <dgm:pt modelId="{53689619-E727-4C67-A82B-AFFAC14B8016}" type="parTrans" cxnId="{0DE64614-34F9-4840-B17C-00257FD4106A}">
      <dgm:prSet/>
      <dgm:spPr/>
      <dgm:t>
        <a:bodyPr/>
        <a:lstStyle/>
        <a:p>
          <a:endParaRPr lang="ru-RU"/>
        </a:p>
      </dgm:t>
    </dgm:pt>
    <dgm:pt modelId="{3BF349AE-2E3D-40E9-A03F-6F28C16B4288}" type="sibTrans" cxnId="{0DE64614-34F9-4840-B17C-00257FD4106A}">
      <dgm:prSet/>
      <dgm:spPr/>
      <dgm:t>
        <a:bodyPr/>
        <a:lstStyle/>
        <a:p>
          <a:endParaRPr lang="ru-RU"/>
        </a:p>
      </dgm:t>
    </dgm:pt>
    <dgm:pt modelId="{171A6C0B-2106-472E-AF96-3AB03136E8F0}">
      <dgm:prSet/>
      <dgm:spPr/>
      <dgm:t>
        <a:bodyPr/>
        <a:lstStyle/>
        <a:p>
          <a:r>
            <a:rPr lang="ru-RU" dirty="0" smtClean="0"/>
            <a:t>таблицы и блокноты не «работали» без введения правил семьи;</a:t>
          </a:r>
          <a:endParaRPr lang="ru-RU" dirty="0"/>
        </a:p>
      </dgm:t>
    </dgm:pt>
    <dgm:pt modelId="{C530CB2D-C670-4831-933E-4ECB95BF6A15}" type="parTrans" cxnId="{8D56A618-C8DE-489D-B6C8-83A69314EA3B}">
      <dgm:prSet/>
      <dgm:spPr/>
      <dgm:t>
        <a:bodyPr/>
        <a:lstStyle/>
        <a:p>
          <a:endParaRPr lang="ru-RU"/>
        </a:p>
      </dgm:t>
    </dgm:pt>
    <dgm:pt modelId="{0823219C-FF0F-4D87-ABB3-D2B17CDF78A0}" type="sibTrans" cxnId="{8D56A618-C8DE-489D-B6C8-83A69314EA3B}">
      <dgm:prSet/>
      <dgm:spPr/>
      <dgm:t>
        <a:bodyPr/>
        <a:lstStyle/>
        <a:p>
          <a:endParaRPr lang="ru-RU"/>
        </a:p>
      </dgm:t>
    </dgm:pt>
    <dgm:pt modelId="{A4945206-4F2D-478A-AD84-5F8DEECF73FE}" type="pres">
      <dgm:prSet presAssocID="{22CC6839-734A-495A-BE02-8A7E6EDE31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ADEAA-EBA3-4A98-B068-B3D5F8E30936}" type="pres">
      <dgm:prSet presAssocID="{179FFBFE-933D-44E8-91AE-240E790A6B08}" presName="node" presStyleLbl="node1" presStyleIdx="0" presStyleCnt="7" custLinFactNeighborY="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B014E-A3B0-4D83-8B12-97E17D73BD00}" type="pres">
      <dgm:prSet presAssocID="{85932DC8-6309-4ACB-93B3-692B82EDFF4A}" presName="sibTrans" presStyleCnt="0"/>
      <dgm:spPr/>
    </dgm:pt>
    <dgm:pt modelId="{BF30C117-F22D-41D2-A49F-31492D15B6C7}" type="pres">
      <dgm:prSet presAssocID="{D3A9B35D-37DD-452B-89A4-1C6FFE10A3A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CF710-E726-429F-8915-18C81563243A}" type="pres">
      <dgm:prSet presAssocID="{3BF349AE-2E3D-40E9-A03F-6F28C16B4288}" presName="sibTrans" presStyleCnt="0"/>
      <dgm:spPr/>
    </dgm:pt>
    <dgm:pt modelId="{74B03446-A96C-46BA-8B9C-1E576C9FAF43}" type="pres">
      <dgm:prSet presAssocID="{127225FE-4F83-4696-A953-0803AD61AB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B7F71-F89B-46BC-AA10-20EC36D9687C}" type="pres">
      <dgm:prSet presAssocID="{59100899-66A9-448C-A763-D0A251686D7E}" presName="sibTrans" presStyleCnt="0"/>
      <dgm:spPr/>
    </dgm:pt>
    <dgm:pt modelId="{115CA83A-8378-47EB-A05D-6E9CC5525E7F}" type="pres">
      <dgm:prSet presAssocID="{05B95BA1-AF48-403B-91D0-5F479DD062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220B-1612-4C42-BC28-073C9523818D}" type="pres">
      <dgm:prSet presAssocID="{4A3BCAFB-177E-4A44-A22A-B5470B5EBE9C}" presName="sibTrans" presStyleCnt="0"/>
      <dgm:spPr/>
    </dgm:pt>
    <dgm:pt modelId="{90224750-375C-41E0-A4AB-63494505C74B}" type="pres">
      <dgm:prSet presAssocID="{BC2B3377-AF42-4CE8-9AE7-CA0B8C2E71E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80B22-AB02-4853-B896-E084C768690C}" type="pres">
      <dgm:prSet presAssocID="{9D056652-B968-49C4-A6A4-59BA35396817}" presName="sibTrans" presStyleCnt="0"/>
      <dgm:spPr/>
    </dgm:pt>
    <dgm:pt modelId="{7E097A93-AD49-4B9F-9C20-E02D01181D5B}" type="pres">
      <dgm:prSet presAssocID="{171A6C0B-2106-472E-AF96-3AB03136E8F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A7B5-8DC1-4E59-ACA3-60CFC4D2AC46}" type="pres">
      <dgm:prSet presAssocID="{0823219C-FF0F-4D87-ABB3-D2B17CDF78A0}" presName="sibTrans" presStyleCnt="0"/>
      <dgm:spPr/>
    </dgm:pt>
    <dgm:pt modelId="{2C67BC1C-D9A5-4FA2-B67F-41982ABDEDDE}" type="pres">
      <dgm:prSet presAssocID="{8AE60C60-1648-4981-B76D-22D6FD9D8BF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081B3-338C-4E21-BB88-8904695E9C10}" type="presOf" srcId="{127225FE-4F83-4696-A953-0803AD61ABB0}" destId="{74B03446-A96C-46BA-8B9C-1E576C9FAF43}" srcOrd="0" destOrd="0" presId="urn:microsoft.com/office/officeart/2005/8/layout/default"/>
    <dgm:cxn modelId="{79BE699C-ABA0-4AD1-915E-DE32ABA6F493}" srcId="{22CC6839-734A-495A-BE02-8A7E6EDE3175}" destId="{179FFBFE-933D-44E8-91AE-240E790A6B08}" srcOrd="0" destOrd="0" parTransId="{5F025CF3-8AF8-49BB-819E-A4CDC6E2691A}" sibTransId="{85932DC8-6309-4ACB-93B3-692B82EDFF4A}"/>
    <dgm:cxn modelId="{EBB58517-AF40-452F-8065-B6337636CFD0}" type="presOf" srcId="{D3A9B35D-37DD-452B-89A4-1C6FFE10A3AB}" destId="{BF30C117-F22D-41D2-A49F-31492D15B6C7}" srcOrd="0" destOrd="0" presId="urn:microsoft.com/office/officeart/2005/8/layout/default"/>
    <dgm:cxn modelId="{34A71967-665B-4EB7-8841-BD23B822FFEA}" type="presOf" srcId="{BC2B3377-AF42-4CE8-9AE7-CA0B8C2E71E5}" destId="{90224750-375C-41E0-A4AB-63494505C74B}" srcOrd="0" destOrd="0" presId="urn:microsoft.com/office/officeart/2005/8/layout/default"/>
    <dgm:cxn modelId="{5D21A938-5BAC-482A-B019-846C8B078754}" type="presOf" srcId="{179FFBFE-933D-44E8-91AE-240E790A6B08}" destId="{FE1ADEAA-EBA3-4A98-B068-B3D5F8E30936}" srcOrd="0" destOrd="0" presId="urn:microsoft.com/office/officeart/2005/8/layout/default"/>
    <dgm:cxn modelId="{70D483C4-370B-4BDA-A9E4-A204019DDB6A}" srcId="{22CC6839-734A-495A-BE02-8A7E6EDE3175}" destId="{8AE60C60-1648-4981-B76D-22D6FD9D8BF7}" srcOrd="6" destOrd="0" parTransId="{778D4291-44AC-4C1B-B7AF-243873858CBB}" sibTransId="{49BB60CF-A32E-4653-AB29-19ED80744FEE}"/>
    <dgm:cxn modelId="{0426DFA1-54D7-453D-8D11-98947D0F27A2}" type="presOf" srcId="{22CC6839-734A-495A-BE02-8A7E6EDE3175}" destId="{A4945206-4F2D-478A-AD84-5F8DEECF73FE}" srcOrd="0" destOrd="0" presId="urn:microsoft.com/office/officeart/2005/8/layout/default"/>
    <dgm:cxn modelId="{0DE64614-34F9-4840-B17C-00257FD4106A}" srcId="{22CC6839-734A-495A-BE02-8A7E6EDE3175}" destId="{D3A9B35D-37DD-452B-89A4-1C6FFE10A3AB}" srcOrd="1" destOrd="0" parTransId="{53689619-E727-4C67-A82B-AFFAC14B8016}" sibTransId="{3BF349AE-2E3D-40E9-A03F-6F28C16B4288}"/>
    <dgm:cxn modelId="{BBCDD5C2-5904-4138-B378-1C4F16602083}" type="presOf" srcId="{8AE60C60-1648-4981-B76D-22D6FD9D8BF7}" destId="{2C67BC1C-D9A5-4FA2-B67F-41982ABDEDDE}" srcOrd="0" destOrd="0" presId="urn:microsoft.com/office/officeart/2005/8/layout/default"/>
    <dgm:cxn modelId="{195C3ADD-561F-48B3-8B54-0BDA9DCC90A6}" srcId="{22CC6839-734A-495A-BE02-8A7E6EDE3175}" destId="{127225FE-4F83-4696-A953-0803AD61ABB0}" srcOrd="2" destOrd="0" parTransId="{988A1A4A-D4AF-49F6-9024-CE6C3692D15F}" sibTransId="{59100899-66A9-448C-A763-D0A251686D7E}"/>
    <dgm:cxn modelId="{A61EFE25-DA62-472F-A30F-42AB7D2F08D5}" type="presOf" srcId="{171A6C0B-2106-472E-AF96-3AB03136E8F0}" destId="{7E097A93-AD49-4B9F-9C20-E02D01181D5B}" srcOrd="0" destOrd="0" presId="urn:microsoft.com/office/officeart/2005/8/layout/default"/>
    <dgm:cxn modelId="{05DC0D80-68E7-4CBB-9E17-3BAB7B719DF4}" srcId="{22CC6839-734A-495A-BE02-8A7E6EDE3175}" destId="{05B95BA1-AF48-403B-91D0-5F479DD062EF}" srcOrd="3" destOrd="0" parTransId="{495225B1-AEF9-43E0-A164-6DA46A43C0C3}" sibTransId="{4A3BCAFB-177E-4A44-A22A-B5470B5EBE9C}"/>
    <dgm:cxn modelId="{39335F53-2B70-4596-B2F0-41841CE26FC0}" srcId="{22CC6839-734A-495A-BE02-8A7E6EDE3175}" destId="{BC2B3377-AF42-4CE8-9AE7-CA0B8C2E71E5}" srcOrd="4" destOrd="0" parTransId="{F5A24BF3-3D21-4B01-AA36-2B7F344ABD27}" sibTransId="{9D056652-B968-49C4-A6A4-59BA35396817}"/>
    <dgm:cxn modelId="{8D56A618-C8DE-489D-B6C8-83A69314EA3B}" srcId="{22CC6839-734A-495A-BE02-8A7E6EDE3175}" destId="{171A6C0B-2106-472E-AF96-3AB03136E8F0}" srcOrd="5" destOrd="0" parTransId="{C530CB2D-C670-4831-933E-4ECB95BF6A15}" sibTransId="{0823219C-FF0F-4D87-ABB3-D2B17CDF78A0}"/>
    <dgm:cxn modelId="{04733CD7-17AF-4795-BAD9-432B6480C5F8}" type="presOf" srcId="{05B95BA1-AF48-403B-91D0-5F479DD062EF}" destId="{115CA83A-8378-47EB-A05D-6E9CC5525E7F}" srcOrd="0" destOrd="0" presId="urn:microsoft.com/office/officeart/2005/8/layout/default"/>
    <dgm:cxn modelId="{5A7FE34B-7733-4026-BEDB-277BAB22F379}" type="presParOf" srcId="{A4945206-4F2D-478A-AD84-5F8DEECF73FE}" destId="{FE1ADEAA-EBA3-4A98-B068-B3D5F8E30936}" srcOrd="0" destOrd="0" presId="urn:microsoft.com/office/officeart/2005/8/layout/default"/>
    <dgm:cxn modelId="{700F3D5E-FA9F-4C5D-B254-F25FEDB9A709}" type="presParOf" srcId="{A4945206-4F2D-478A-AD84-5F8DEECF73FE}" destId="{936B014E-A3B0-4D83-8B12-97E17D73BD00}" srcOrd="1" destOrd="0" presId="urn:microsoft.com/office/officeart/2005/8/layout/default"/>
    <dgm:cxn modelId="{0376C6EA-F82C-470D-A06B-B6493971B4F7}" type="presParOf" srcId="{A4945206-4F2D-478A-AD84-5F8DEECF73FE}" destId="{BF30C117-F22D-41D2-A49F-31492D15B6C7}" srcOrd="2" destOrd="0" presId="urn:microsoft.com/office/officeart/2005/8/layout/default"/>
    <dgm:cxn modelId="{1B1ED054-292D-4F1E-8018-CB5012F18FE4}" type="presParOf" srcId="{A4945206-4F2D-478A-AD84-5F8DEECF73FE}" destId="{26DCF710-E726-429F-8915-18C81563243A}" srcOrd="3" destOrd="0" presId="urn:microsoft.com/office/officeart/2005/8/layout/default"/>
    <dgm:cxn modelId="{69DA3C79-10C2-4154-9AAC-14BF021F8A7F}" type="presParOf" srcId="{A4945206-4F2D-478A-AD84-5F8DEECF73FE}" destId="{74B03446-A96C-46BA-8B9C-1E576C9FAF43}" srcOrd="4" destOrd="0" presId="urn:microsoft.com/office/officeart/2005/8/layout/default"/>
    <dgm:cxn modelId="{D7C29E74-5173-4142-A57E-9B33A1DBD4EF}" type="presParOf" srcId="{A4945206-4F2D-478A-AD84-5F8DEECF73FE}" destId="{197B7F71-F89B-46BC-AA10-20EC36D9687C}" srcOrd="5" destOrd="0" presId="urn:microsoft.com/office/officeart/2005/8/layout/default"/>
    <dgm:cxn modelId="{0E16D333-FB64-4540-81B5-6D17568C801B}" type="presParOf" srcId="{A4945206-4F2D-478A-AD84-5F8DEECF73FE}" destId="{115CA83A-8378-47EB-A05D-6E9CC5525E7F}" srcOrd="6" destOrd="0" presId="urn:microsoft.com/office/officeart/2005/8/layout/default"/>
    <dgm:cxn modelId="{358830B9-E02B-4F4C-ADF8-2FDC88268C5E}" type="presParOf" srcId="{A4945206-4F2D-478A-AD84-5F8DEECF73FE}" destId="{40D0220B-1612-4C42-BC28-073C9523818D}" srcOrd="7" destOrd="0" presId="urn:microsoft.com/office/officeart/2005/8/layout/default"/>
    <dgm:cxn modelId="{20C58949-686E-4EDE-A9A2-A11A9CC0E96B}" type="presParOf" srcId="{A4945206-4F2D-478A-AD84-5F8DEECF73FE}" destId="{90224750-375C-41E0-A4AB-63494505C74B}" srcOrd="8" destOrd="0" presId="urn:microsoft.com/office/officeart/2005/8/layout/default"/>
    <dgm:cxn modelId="{DDC6DB8F-DCBD-4D85-8379-CBA19BFE434D}" type="presParOf" srcId="{A4945206-4F2D-478A-AD84-5F8DEECF73FE}" destId="{11780B22-AB02-4853-B896-E084C768690C}" srcOrd="9" destOrd="0" presId="urn:microsoft.com/office/officeart/2005/8/layout/default"/>
    <dgm:cxn modelId="{9B0EE83D-2113-417E-98F5-4EDC2C95520C}" type="presParOf" srcId="{A4945206-4F2D-478A-AD84-5F8DEECF73FE}" destId="{7E097A93-AD49-4B9F-9C20-E02D01181D5B}" srcOrd="10" destOrd="0" presId="urn:microsoft.com/office/officeart/2005/8/layout/default"/>
    <dgm:cxn modelId="{B1A3389A-7D1C-4E4F-9CDA-0035E6E05090}" type="presParOf" srcId="{A4945206-4F2D-478A-AD84-5F8DEECF73FE}" destId="{0D54A7B5-8DC1-4E59-ACA3-60CFC4D2AC46}" srcOrd="11" destOrd="0" presId="urn:microsoft.com/office/officeart/2005/8/layout/default"/>
    <dgm:cxn modelId="{1275AD76-0C8A-4C2B-A779-05BAE7CDD544}" type="presParOf" srcId="{A4945206-4F2D-478A-AD84-5F8DEECF73FE}" destId="{2C67BC1C-D9A5-4FA2-B67F-41982ABDEDD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5B768-861E-4D83-A02F-434824D3968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BEB5D-4F12-42A4-BF00-2995CB8B2449}">
      <dgm:prSet phldrT="[Текст]" custT="1"/>
      <dgm:spPr/>
      <dgm:t>
        <a:bodyPr/>
        <a:lstStyle/>
        <a:p>
          <a:r>
            <a:rPr lang="ru-RU" sz="800" dirty="0" smtClean="0"/>
            <a:t>Чем быстрее родители перестают смотреть на ребенка как на Проблему, тем быстрее дети перестают быть таковыми</a:t>
          </a:r>
          <a:r>
            <a:rPr lang="ru-RU" sz="900" dirty="0" smtClean="0"/>
            <a:t>.</a:t>
          </a:r>
          <a:endParaRPr lang="ru-RU" sz="900" dirty="0"/>
        </a:p>
      </dgm:t>
    </dgm:pt>
    <dgm:pt modelId="{7C80F029-3E3F-4A4D-909D-902C402A1FB2}" type="parTrans" cxnId="{14CCE90D-33B6-4855-825F-282EC0AE6340}">
      <dgm:prSet/>
      <dgm:spPr/>
      <dgm:t>
        <a:bodyPr/>
        <a:lstStyle/>
        <a:p>
          <a:endParaRPr lang="ru-RU" sz="900"/>
        </a:p>
      </dgm:t>
    </dgm:pt>
    <dgm:pt modelId="{5772B862-616F-4AD7-BC38-1A103C4C2EA6}" type="sibTrans" cxnId="{14CCE90D-33B6-4855-825F-282EC0AE6340}">
      <dgm:prSet/>
      <dgm:spPr/>
      <dgm:t>
        <a:bodyPr/>
        <a:lstStyle/>
        <a:p>
          <a:endParaRPr lang="ru-RU" sz="900"/>
        </a:p>
      </dgm:t>
    </dgm:pt>
    <dgm:pt modelId="{3D64E97F-7322-4194-950A-B99A4A220A86}">
      <dgm:prSet phldrT="[Текст]" custT="1"/>
      <dgm:spPr/>
      <dgm:t>
        <a:bodyPr/>
        <a:lstStyle/>
        <a:p>
          <a:r>
            <a:rPr lang="ru-RU" sz="900" dirty="0" smtClean="0"/>
            <a:t>Никто из нас  не идеален</a:t>
          </a:r>
          <a:endParaRPr lang="ru-RU" sz="900" dirty="0"/>
        </a:p>
      </dgm:t>
    </dgm:pt>
    <dgm:pt modelId="{FAA6CE75-7E28-4CE5-91F4-8F83CEA9D6FF}" type="parTrans" cxnId="{B4196B0A-C632-4DA6-AF16-F963EAEB65EA}">
      <dgm:prSet custT="1"/>
      <dgm:spPr/>
      <dgm:t>
        <a:bodyPr/>
        <a:lstStyle/>
        <a:p>
          <a:endParaRPr lang="ru-RU" sz="900"/>
        </a:p>
      </dgm:t>
    </dgm:pt>
    <dgm:pt modelId="{8D38ECA8-0BD0-4AE7-9C76-A03B48F48451}" type="sibTrans" cxnId="{B4196B0A-C632-4DA6-AF16-F963EAEB65EA}">
      <dgm:prSet/>
      <dgm:spPr/>
      <dgm:t>
        <a:bodyPr/>
        <a:lstStyle/>
        <a:p>
          <a:endParaRPr lang="ru-RU" sz="900"/>
        </a:p>
      </dgm:t>
    </dgm:pt>
    <dgm:pt modelId="{533B5367-0973-464D-89DB-E834C9975C7F}">
      <dgm:prSet phldrT="[Текст]" custT="1"/>
      <dgm:spPr/>
      <dgm:t>
        <a:bodyPr/>
        <a:lstStyle/>
        <a:p>
          <a:r>
            <a:rPr lang="ru-RU" sz="900" dirty="0" smtClean="0"/>
            <a:t>Родители сами являются причиной проблемы ребенка </a:t>
          </a:r>
          <a:endParaRPr lang="ru-RU" sz="900" dirty="0"/>
        </a:p>
      </dgm:t>
    </dgm:pt>
    <dgm:pt modelId="{5ACD367B-93E6-4DD2-AD0A-0829F2025CF4}" type="parTrans" cxnId="{FF67D8B8-BCF7-45DF-BEA6-A6C0A4FC386F}">
      <dgm:prSet custT="1"/>
      <dgm:spPr/>
      <dgm:t>
        <a:bodyPr/>
        <a:lstStyle/>
        <a:p>
          <a:endParaRPr lang="ru-RU" sz="900"/>
        </a:p>
      </dgm:t>
    </dgm:pt>
    <dgm:pt modelId="{8D4B4F00-E663-4759-98B7-42F8F5117E5C}" type="sibTrans" cxnId="{FF67D8B8-BCF7-45DF-BEA6-A6C0A4FC386F}">
      <dgm:prSet/>
      <dgm:spPr/>
      <dgm:t>
        <a:bodyPr/>
        <a:lstStyle/>
        <a:p>
          <a:endParaRPr lang="ru-RU" sz="900"/>
        </a:p>
      </dgm:t>
    </dgm:pt>
    <dgm:pt modelId="{8CA34DEA-B0C2-4F50-B260-1E52431FDF7D}">
      <dgm:prSet phldrT="[Текст]" custT="1"/>
      <dgm:spPr/>
      <dgm:t>
        <a:bodyPr/>
        <a:lstStyle/>
        <a:p>
          <a:r>
            <a:rPr lang="ru-RU" sz="900" dirty="0" smtClean="0"/>
            <a:t>От родителей зависит будет ли повтор </a:t>
          </a:r>
          <a:r>
            <a:rPr lang="ru-RU" sz="900" dirty="0" err="1" smtClean="0"/>
            <a:t>нежелаемого</a:t>
          </a:r>
          <a:endParaRPr lang="ru-RU" sz="900" dirty="0"/>
        </a:p>
      </dgm:t>
    </dgm:pt>
    <dgm:pt modelId="{1FDCE5B8-85E7-4453-8E08-70E0BD147D0D}" type="parTrans" cxnId="{105F3681-C901-40FB-BBB0-1D97D9602494}">
      <dgm:prSet custT="1"/>
      <dgm:spPr/>
      <dgm:t>
        <a:bodyPr/>
        <a:lstStyle/>
        <a:p>
          <a:endParaRPr lang="ru-RU" sz="900"/>
        </a:p>
      </dgm:t>
    </dgm:pt>
    <dgm:pt modelId="{73561856-C8E6-4CBD-AF36-28E4F14C29D2}" type="sibTrans" cxnId="{105F3681-C901-40FB-BBB0-1D97D9602494}">
      <dgm:prSet/>
      <dgm:spPr/>
      <dgm:t>
        <a:bodyPr/>
        <a:lstStyle/>
        <a:p>
          <a:endParaRPr lang="ru-RU" sz="900"/>
        </a:p>
      </dgm:t>
    </dgm:pt>
    <dgm:pt modelId="{7C570A98-317F-4207-8FFD-1810DB9F7459}">
      <dgm:prSet phldrT="[Текст]" custT="1"/>
      <dgm:spPr/>
      <dgm:t>
        <a:bodyPr/>
        <a:lstStyle/>
        <a:p>
          <a:r>
            <a:rPr lang="ru-RU" sz="900" dirty="0" smtClean="0"/>
            <a:t>Ребенок реагирует на любое проявление внимания, которое он получает в большом количестве</a:t>
          </a:r>
          <a:endParaRPr lang="ru-RU" sz="900" dirty="0"/>
        </a:p>
      </dgm:t>
    </dgm:pt>
    <dgm:pt modelId="{B3D63850-D55A-4B94-94B1-DFA2E316AA47}" type="parTrans" cxnId="{0039D7B5-11F4-4C21-9127-D3B7FDB35832}">
      <dgm:prSet custT="1"/>
      <dgm:spPr/>
      <dgm:t>
        <a:bodyPr/>
        <a:lstStyle/>
        <a:p>
          <a:endParaRPr lang="ru-RU" sz="900"/>
        </a:p>
      </dgm:t>
    </dgm:pt>
    <dgm:pt modelId="{8FE22E4C-EA64-4771-88EC-178D71A1302C}" type="sibTrans" cxnId="{0039D7B5-11F4-4C21-9127-D3B7FDB35832}">
      <dgm:prSet/>
      <dgm:spPr/>
      <dgm:t>
        <a:bodyPr/>
        <a:lstStyle/>
        <a:p>
          <a:endParaRPr lang="ru-RU" sz="900"/>
        </a:p>
      </dgm:t>
    </dgm:pt>
    <dgm:pt modelId="{0E41B841-84AB-4CAF-9782-50895EE7872A}">
      <dgm:prSet phldrT="[Текст]" custT="1"/>
      <dgm:spPr/>
      <dgm:t>
        <a:bodyPr/>
        <a:lstStyle/>
        <a:p>
          <a:r>
            <a:rPr lang="ru-RU" sz="900" dirty="0" smtClean="0"/>
            <a:t>Длительные беседы о поведении ни к чему не приведут</a:t>
          </a:r>
          <a:endParaRPr lang="ru-RU" sz="900" dirty="0"/>
        </a:p>
      </dgm:t>
    </dgm:pt>
    <dgm:pt modelId="{A00A72BB-B8C3-4892-8D30-3A3E838EFABA}" type="parTrans" cxnId="{2EE2738A-4B72-4F09-A284-641DA0FB677C}">
      <dgm:prSet custT="1"/>
      <dgm:spPr/>
      <dgm:t>
        <a:bodyPr/>
        <a:lstStyle/>
        <a:p>
          <a:endParaRPr lang="ru-RU" sz="900"/>
        </a:p>
      </dgm:t>
    </dgm:pt>
    <dgm:pt modelId="{F7A8B506-EC1A-4F38-9200-29A14850378F}" type="sibTrans" cxnId="{2EE2738A-4B72-4F09-A284-641DA0FB677C}">
      <dgm:prSet/>
      <dgm:spPr/>
      <dgm:t>
        <a:bodyPr/>
        <a:lstStyle/>
        <a:p>
          <a:endParaRPr lang="ru-RU" sz="900"/>
        </a:p>
      </dgm:t>
    </dgm:pt>
    <dgm:pt modelId="{1F01A7CA-7419-43E9-8D1C-D636974DE18B}">
      <dgm:prSet phldrT="[Текст]" custT="1"/>
      <dgm:spPr/>
      <dgm:t>
        <a:bodyPr/>
        <a:lstStyle/>
        <a:p>
          <a:r>
            <a:rPr lang="ru-RU" sz="900" dirty="0" smtClean="0"/>
            <a:t>позитивная реакция, закрепленная на всех репрезентативных системах </a:t>
          </a:r>
          <a:endParaRPr lang="ru-RU" sz="900" dirty="0"/>
        </a:p>
      </dgm:t>
    </dgm:pt>
    <dgm:pt modelId="{213DBB94-15A8-41F6-83D8-F254045D3FE0}" type="parTrans" cxnId="{AFAB1598-A7C5-468C-8226-7707AF84580A}">
      <dgm:prSet custT="1"/>
      <dgm:spPr/>
      <dgm:t>
        <a:bodyPr/>
        <a:lstStyle/>
        <a:p>
          <a:endParaRPr lang="ru-RU" sz="900"/>
        </a:p>
      </dgm:t>
    </dgm:pt>
    <dgm:pt modelId="{7DEAD8D8-71B9-4FE6-9DC1-26EC9F8903F4}" type="sibTrans" cxnId="{AFAB1598-A7C5-468C-8226-7707AF84580A}">
      <dgm:prSet/>
      <dgm:spPr/>
      <dgm:t>
        <a:bodyPr/>
        <a:lstStyle/>
        <a:p>
          <a:endParaRPr lang="ru-RU" sz="900"/>
        </a:p>
      </dgm:t>
    </dgm:pt>
    <dgm:pt modelId="{7AE76672-A8A5-4D66-88F7-B95CB3483A3C}">
      <dgm:prSet phldrT="[Текст]" custT="1"/>
      <dgm:spPr/>
      <dgm:t>
        <a:bodyPr/>
        <a:lstStyle/>
        <a:p>
          <a:r>
            <a:rPr lang="ru-RU" sz="900" dirty="0" smtClean="0"/>
            <a:t>Четко установлены последствия нежелательного поведения</a:t>
          </a:r>
          <a:endParaRPr lang="ru-RU" sz="900" dirty="0"/>
        </a:p>
      </dgm:t>
    </dgm:pt>
    <dgm:pt modelId="{F58C741C-3F81-4494-BD62-7EE445952041}" type="parTrans" cxnId="{AC9B94DA-B9F0-4777-BA36-BF54D4FA0413}">
      <dgm:prSet custT="1"/>
      <dgm:spPr/>
      <dgm:t>
        <a:bodyPr/>
        <a:lstStyle/>
        <a:p>
          <a:endParaRPr lang="ru-RU" sz="900"/>
        </a:p>
      </dgm:t>
    </dgm:pt>
    <dgm:pt modelId="{552E17B1-DA54-4AB6-BABC-138063149680}" type="sibTrans" cxnId="{AC9B94DA-B9F0-4777-BA36-BF54D4FA0413}">
      <dgm:prSet/>
      <dgm:spPr/>
      <dgm:t>
        <a:bodyPr/>
        <a:lstStyle/>
        <a:p>
          <a:endParaRPr lang="ru-RU" sz="900"/>
        </a:p>
      </dgm:t>
    </dgm:pt>
    <dgm:pt modelId="{2F48092F-8274-4D86-A465-1730A04E89D6}">
      <dgm:prSet phldrT="[Текст]" custT="1"/>
      <dgm:spPr/>
      <dgm:t>
        <a:bodyPr/>
        <a:lstStyle/>
        <a:p>
          <a:r>
            <a:rPr lang="ru-RU" sz="900" dirty="0" smtClean="0"/>
            <a:t>Создается мотивация для хорошего поведения</a:t>
          </a:r>
          <a:endParaRPr lang="ru-RU" sz="900" dirty="0"/>
        </a:p>
      </dgm:t>
    </dgm:pt>
    <dgm:pt modelId="{DB008C91-29FB-4892-AC00-B820C8B117E9}" type="parTrans" cxnId="{518B15BC-2EAF-4BFD-A11E-782B15F35D88}">
      <dgm:prSet custT="1"/>
      <dgm:spPr/>
      <dgm:t>
        <a:bodyPr/>
        <a:lstStyle/>
        <a:p>
          <a:endParaRPr lang="ru-RU" sz="900"/>
        </a:p>
      </dgm:t>
    </dgm:pt>
    <dgm:pt modelId="{7BE5B1C9-9C8D-460C-94C5-BAB30AAC3897}" type="sibTrans" cxnId="{518B15BC-2EAF-4BFD-A11E-782B15F35D88}">
      <dgm:prSet/>
      <dgm:spPr/>
      <dgm:t>
        <a:bodyPr/>
        <a:lstStyle/>
        <a:p>
          <a:endParaRPr lang="ru-RU" sz="900"/>
        </a:p>
      </dgm:t>
    </dgm:pt>
    <dgm:pt modelId="{E8F33171-5E6F-4593-ABCA-E2B138F9521A}" type="pres">
      <dgm:prSet presAssocID="{5C55B768-861E-4D83-A02F-434824D396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9AAA8-CD38-4F16-8BF5-6CE85A8FFBD0}" type="pres">
      <dgm:prSet presAssocID="{BC6BEB5D-4F12-42A4-BF00-2995CB8B2449}" presName="centerShape" presStyleLbl="node0" presStyleIdx="0" presStyleCnt="1" custScaleX="145589" custScaleY="135470"/>
      <dgm:spPr/>
      <dgm:t>
        <a:bodyPr/>
        <a:lstStyle/>
        <a:p>
          <a:endParaRPr lang="ru-RU"/>
        </a:p>
      </dgm:t>
    </dgm:pt>
    <dgm:pt modelId="{9282F7CF-73E4-41BD-A031-680582A24030}" type="pres">
      <dgm:prSet presAssocID="{FAA6CE75-7E28-4CE5-91F4-8F83CEA9D6FF}" presName="Name9" presStyleLbl="parChTrans1D2" presStyleIdx="0" presStyleCnt="8"/>
      <dgm:spPr/>
      <dgm:t>
        <a:bodyPr/>
        <a:lstStyle/>
        <a:p>
          <a:endParaRPr lang="ru-RU"/>
        </a:p>
      </dgm:t>
    </dgm:pt>
    <dgm:pt modelId="{7E2A2EFB-572A-479A-8E4B-A55E66B34F98}" type="pres">
      <dgm:prSet presAssocID="{FAA6CE75-7E28-4CE5-91F4-8F83CEA9D6FF}" presName="connTx" presStyleLbl="parChTrans1D2" presStyleIdx="0" presStyleCnt="8"/>
      <dgm:spPr/>
      <dgm:t>
        <a:bodyPr/>
        <a:lstStyle/>
        <a:p>
          <a:endParaRPr lang="ru-RU"/>
        </a:p>
      </dgm:t>
    </dgm:pt>
    <dgm:pt modelId="{88082B41-7A84-4DEF-8D5E-B449D3E3ED33}" type="pres">
      <dgm:prSet presAssocID="{3D64E97F-7322-4194-950A-B99A4A220A8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2820A-75F1-4C97-B08C-99E7CE208F07}" type="pres">
      <dgm:prSet presAssocID="{5ACD367B-93E6-4DD2-AD0A-0829F2025CF4}" presName="Name9" presStyleLbl="parChTrans1D2" presStyleIdx="1" presStyleCnt="8"/>
      <dgm:spPr/>
      <dgm:t>
        <a:bodyPr/>
        <a:lstStyle/>
        <a:p>
          <a:endParaRPr lang="ru-RU"/>
        </a:p>
      </dgm:t>
    </dgm:pt>
    <dgm:pt modelId="{59FB6902-5555-4AFE-A786-C5EC73490FB1}" type="pres">
      <dgm:prSet presAssocID="{5ACD367B-93E6-4DD2-AD0A-0829F2025CF4}" presName="connTx" presStyleLbl="parChTrans1D2" presStyleIdx="1" presStyleCnt="8"/>
      <dgm:spPr/>
      <dgm:t>
        <a:bodyPr/>
        <a:lstStyle/>
        <a:p>
          <a:endParaRPr lang="ru-RU"/>
        </a:p>
      </dgm:t>
    </dgm:pt>
    <dgm:pt modelId="{B7AA1799-63C6-4A7F-9571-8576AB5D464A}" type="pres">
      <dgm:prSet presAssocID="{533B5367-0973-464D-89DB-E834C9975C7F}" presName="node" presStyleLbl="node1" presStyleIdx="1" presStyleCnt="8" custAng="0" custScaleX="94797" custScaleY="132119" custRadScaleRad="103068" custRadScaleInc="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4F31A-EA0C-406F-BD7E-ED3219989494}" type="pres">
      <dgm:prSet presAssocID="{1FDCE5B8-85E7-4453-8E08-70E0BD147D0D}" presName="Name9" presStyleLbl="parChTrans1D2" presStyleIdx="2" presStyleCnt="8"/>
      <dgm:spPr/>
      <dgm:t>
        <a:bodyPr/>
        <a:lstStyle/>
        <a:p>
          <a:endParaRPr lang="ru-RU"/>
        </a:p>
      </dgm:t>
    </dgm:pt>
    <dgm:pt modelId="{822255A0-F417-4687-B19B-704E8AB850CC}" type="pres">
      <dgm:prSet presAssocID="{1FDCE5B8-85E7-4453-8E08-70E0BD147D0D}" presName="connTx" presStyleLbl="parChTrans1D2" presStyleIdx="2" presStyleCnt="8"/>
      <dgm:spPr/>
      <dgm:t>
        <a:bodyPr/>
        <a:lstStyle/>
        <a:p>
          <a:endParaRPr lang="ru-RU"/>
        </a:p>
      </dgm:t>
    </dgm:pt>
    <dgm:pt modelId="{FC2915CD-C53D-47D5-939C-5158DE9635BA}" type="pres">
      <dgm:prSet presAssocID="{8CA34DEA-B0C2-4F50-B260-1E52431FDF7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EF97-DC08-44EE-AB87-6858E36AE759}" type="pres">
      <dgm:prSet presAssocID="{B3D63850-D55A-4B94-94B1-DFA2E316AA47}" presName="Name9" presStyleLbl="parChTrans1D2" presStyleIdx="3" presStyleCnt="8"/>
      <dgm:spPr/>
      <dgm:t>
        <a:bodyPr/>
        <a:lstStyle/>
        <a:p>
          <a:endParaRPr lang="ru-RU"/>
        </a:p>
      </dgm:t>
    </dgm:pt>
    <dgm:pt modelId="{9525B699-7969-4A95-944D-640D17A2E014}" type="pres">
      <dgm:prSet presAssocID="{B3D63850-D55A-4B94-94B1-DFA2E316AA47}" presName="connTx" presStyleLbl="parChTrans1D2" presStyleIdx="3" presStyleCnt="8"/>
      <dgm:spPr/>
      <dgm:t>
        <a:bodyPr/>
        <a:lstStyle/>
        <a:p>
          <a:endParaRPr lang="ru-RU"/>
        </a:p>
      </dgm:t>
    </dgm:pt>
    <dgm:pt modelId="{4A77E1CF-302B-4FAB-AAD6-05565A6D3038}" type="pres">
      <dgm:prSet presAssocID="{7C570A98-317F-4207-8FFD-1810DB9F745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E3BB4-6069-45EE-B05D-6BDC43104532}" type="pres">
      <dgm:prSet presAssocID="{A00A72BB-B8C3-4892-8D30-3A3E838EFABA}" presName="Name9" presStyleLbl="parChTrans1D2" presStyleIdx="4" presStyleCnt="8"/>
      <dgm:spPr/>
      <dgm:t>
        <a:bodyPr/>
        <a:lstStyle/>
        <a:p>
          <a:endParaRPr lang="ru-RU"/>
        </a:p>
      </dgm:t>
    </dgm:pt>
    <dgm:pt modelId="{ABCF78A9-B0E1-441A-BFB2-B06EADA5A4B9}" type="pres">
      <dgm:prSet presAssocID="{A00A72BB-B8C3-4892-8D30-3A3E838EFABA}" presName="connTx" presStyleLbl="parChTrans1D2" presStyleIdx="4" presStyleCnt="8"/>
      <dgm:spPr/>
      <dgm:t>
        <a:bodyPr/>
        <a:lstStyle/>
        <a:p>
          <a:endParaRPr lang="ru-RU"/>
        </a:p>
      </dgm:t>
    </dgm:pt>
    <dgm:pt modelId="{01972F44-43C6-465E-B82D-EA34608CEC3E}" type="pres">
      <dgm:prSet presAssocID="{0E41B841-84AB-4CAF-9782-50895EE7872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4EBEC-0B1B-4F64-9DFE-6179D4B01C42}" type="pres">
      <dgm:prSet presAssocID="{213DBB94-15A8-41F6-83D8-F254045D3FE0}" presName="Name9" presStyleLbl="parChTrans1D2" presStyleIdx="5" presStyleCnt="8"/>
      <dgm:spPr/>
      <dgm:t>
        <a:bodyPr/>
        <a:lstStyle/>
        <a:p>
          <a:endParaRPr lang="ru-RU"/>
        </a:p>
      </dgm:t>
    </dgm:pt>
    <dgm:pt modelId="{06A83299-BCCF-4D6E-8825-CA0C5D5FA057}" type="pres">
      <dgm:prSet presAssocID="{213DBB94-15A8-41F6-83D8-F254045D3FE0}" presName="connTx" presStyleLbl="parChTrans1D2" presStyleIdx="5" presStyleCnt="8"/>
      <dgm:spPr/>
      <dgm:t>
        <a:bodyPr/>
        <a:lstStyle/>
        <a:p>
          <a:endParaRPr lang="ru-RU"/>
        </a:p>
      </dgm:t>
    </dgm:pt>
    <dgm:pt modelId="{D5464951-F5FA-450A-B932-24B397B956DB}" type="pres">
      <dgm:prSet presAssocID="{1F01A7CA-7419-43E9-8D1C-D636974DE18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E9B16-1A82-4AA9-BA99-47B41F5D0B89}" type="pres">
      <dgm:prSet presAssocID="{F58C741C-3F81-4494-BD62-7EE445952041}" presName="Name9" presStyleLbl="parChTrans1D2" presStyleIdx="6" presStyleCnt="8"/>
      <dgm:spPr/>
      <dgm:t>
        <a:bodyPr/>
        <a:lstStyle/>
        <a:p>
          <a:endParaRPr lang="ru-RU"/>
        </a:p>
      </dgm:t>
    </dgm:pt>
    <dgm:pt modelId="{1829B500-08B5-493F-BE9E-DE9C04CAB98A}" type="pres">
      <dgm:prSet presAssocID="{F58C741C-3F81-4494-BD62-7EE445952041}" presName="connTx" presStyleLbl="parChTrans1D2" presStyleIdx="6" presStyleCnt="8"/>
      <dgm:spPr/>
      <dgm:t>
        <a:bodyPr/>
        <a:lstStyle/>
        <a:p>
          <a:endParaRPr lang="ru-RU"/>
        </a:p>
      </dgm:t>
    </dgm:pt>
    <dgm:pt modelId="{56509D6C-223D-4782-AB53-4889BA8BB8F3}" type="pres">
      <dgm:prSet presAssocID="{7AE76672-A8A5-4D66-88F7-B95CB3483A3C}" presName="node" presStyleLbl="node1" presStyleIdx="6" presStyleCnt="8" custRadScaleRad="100648" custRadScaleInc="-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CAF3-D042-40D2-BD2C-BF32D2B3B19C}" type="pres">
      <dgm:prSet presAssocID="{DB008C91-29FB-4892-AC00-B820C8B117E9}" presName="Name9" presStyleLbl="parChTrans1D2" presStyleIdx="7" presStyleCnt="8"/>
      <dgm:spPr/>
      <dgm:t>
        <a:bodyPr/>
        <a:lstStyle/>
        <a:p>
          <a:endParaRPr lang="ru-RU"/>
        </a:p>
      </dgm:t>
    </dgm:pt>
    <dgm:pt modelId="{EAA1225B-F931-4AA9-99FE-F3D104E570DF}" type="pres">
      <dgm:prSet presAssocID="{DB008C91-29FB-4892-AC00-B820C8B117E9}" presName="connTx" presStyleLbl="parChTrans1D2" presStyleIdx="7" presStyleCnt="8"/>
      <dgm:spPr/>
      <dgm:t>
        <a:bodyPr/>
        <a:lstStyle/>
        <a:p>
          <a:endParaRPr lang="ru-RU"/>
        </a:p>
      </dgm:t>
    </dgm:pt>
    <dgm:pt modelId="{ECB9FB31-EBFF-4FD1-BE48-78A46329A9AF}" type="pres">
      <dgm:prSet presAssocID="{2F48092F-8274-4D86-A465-1730A04E89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B5F90-CBC0-4D43-AE3C-7DC1D709F393}" type="presOf" srcId="{A00A72BB-B8C3-4892-8D30-3A3E838EFABA}" destId="{ABCF78A9-B0E1-441A-BFB2-B06EADA5A4B9}" srcOrd="1" destOrd="0" presId="urn:microsoft.com/office/officeart/2005/8/layout/radial1"/>
    <dgm:cxn modelId="{26005759-CA1C-4AEB-ACD9-C167EAEDFAFC}" type="presOf" srcId="{2F48092F-8274-4D86-A465-1730A04E89D6}" destId="{ECB9FB31-EBFF-4FD1-BE48-78A46329A9AF}" srcOrd="0" destOrd="0" presId="urn:microsoft.com/office/officeart/2005/8/layout/radial1"/>
    <dgm:cxn modelId="{A0020C98-6233-4DA9-9BEB-69D3C7FF4256}" type="presOf" srcId="{A00A72BB-B8C3-4892-8D30-3A3E838EFABA}" destId="{26DE3BB4-6069-45EE-B05D-6BDC43104532}" srcOrd="0" destOrd="0" presId="urn:microsoft.com/office/officeart/2005/8/layout/radial1"/>
    <dgm:cxn modelId="{6A573F1F-1072-45A9-9414-64B3FD31ED52}" type="presOf" srcId="{5ACD367B-93E6-4DD2-AD0A-0829F2025CF4}" destId="{59FB6902-5555-4AFE-A786-C5EC73490FB1}" srcOrd="1" destOrd="0" presId="urn:microsoft.com/office/officeart/2005/8/layout/radial1"/>
    <dgm:cxn modelId="{F4FA0EBF-1DD0-4DCC-9393-8E14F0421617}" type="presOf" srcId="{FAA6CE75-7E28-4CE5-91F4-8F83CEA9D6FF}" destId="{7E2A2EFB-572A-479A-8E4B-A55E66B34F98}" srcOrd="1" destOrd="0" presId="urn:microsoft.com/office/officeart/2005/8/layout/radial1"/>
    <dgm:cxn modelId="{BC7CA103-9DD2-44EF-8C44-A0B9E4431F43}" type="presOf" srcId="{5ACD367B-93E6-4DD2-AD0A-0829F2025CF4}" destId="{0B42820A-75F1-4C97-B08C-99E7CE208F07}" srcOrd="0" destOrd="0" presId="urn:microsoft.com/office/officeart/2005/8/layout/radial1"/>
    <dgm:cxn modelId="{14CCE90D-33B6-4855-825F-282EC0AE6340}" srcId="{5C55B768-861E-4D83-A02F-434824D39680}" destId="{BC6BEB5D-4F12-42A4-BF00-2995CB8B2449}" srcOrd="0" destOrd="0" parTransId="{7C80F029-3E3F-4A4D-909D-902C402A1FB2}" sibTransId="{5772B862-616F-4AD7-BC38-1A103C4C2EA6}"/>
    <dgm:cxn modelId="{21A8B76C-16D8-4989-81EF-C48AF8B5890E}" type="presOf" srcId="{7AE76672-A8A5-4D66-88F7-B95CB3483A3C}" destId="{56509D6C-223D-4782-AB53-4889BA8BB8F3}" srcOrd="0" destOrd="0" presId="urn:microsoft.com/office/officeart/2005/8/layout/radial1"/>
    <dgm:cxn modelId="{D4EBFE78-9AF1-4DE8-B288-4609B95E89B8}" type="presOf" srcId="{213DBB94-15A8-41F6-83D8-F254045D3FE0}" destId="{CAA4EBEC-0B1B-4F64-9DFE-6179D4B01C42}" srcOrd="0" destOrd="0" presId="urn:microsoft.com/office/officeart/2005/8/layout/radial1"/>
    <dgm:cxn modelId="{65F89778-5A14-4315-937E-CFF5A6C16506}" type="presOf" srcId="{F58C741C-3F81-4494-BD62-7EE445952041}" destId="{1829B500-08B5-493F-BE9E-DE9C04CAB98A}" srcOrd="1" destOrd="0" presId="urn:microsoft.com/office/officeart/2005/8/layout/radial1"/>
    <dgm:cxn modelId="{105F3681-C901-40FB-BBB0-1D97D9602494}" srcId="{BC6BEB5D-4F12-42A4-BF00-2995CB8B2449}" destId="{8CA34DEA-B0C2-4F50-B260-1E52431FDF7D}" srcOrd="2" destOrd="0" parTransId="{1FDCE5B8-85E7-4453-8E08-70E0BD147D0D}" sibTransId="{73561856-C8E6-4CBD-AF36-28E4F14C29D2}"/>
    <dgm:cxn modelId="{B4196B0A-C632-4DA6-AF16-F963EAEB65EA}" srcId="{BC6BEB5D-4F12-42A4-BF00-2995CB8B2449}" destId="{3D64E97F-7322-4194-950A-B99A4A220A86}" srcOrd="0" destOrd="0" parTransId="{FAA6CE75-7E28-4CE5-91F4-8F83CEA9D6FF}" sibTransId="{8D38ECA8-0BD0-4AE7-9C76-A03B48F48451}"/>
    <dgm:cxn modelId="{FF67D8B8-BCF7-45DF-BEA6-A6C0A4FC386F}" srcId="{BC6BEB5D-4F12-42A4-BF00-2995CB8B2449}" destId="{533B5367-0973-464D-89DB-E834C9975C7F}" srcOrd="1" destOrd="0" parTransId="{5ACD367B-93E6-4DD2-AD0A-0829F2025CF4}" sibTransId="{8D4B4F00-E663-4759-98B7-42F8F5117E5C}"/>
    <dgm:cxn modelId="{EFD4BFED-611B-49D0-B383-CEEA2BA34072}" type="presOf" srcId="{8CA34DEA-B0C2-4F50-B260-1E52431FDF7D}" destId="{FC2915CD-C53D-47D5-939C-5158DE9635BA}" srcOrd="0" destOrd="0" presId="urn:microsoft.com/office/officeart/2005/8/layout/radial1"/>
    <dgm:cxn modelId="{9F52A6B4-C69A-4A58-BD1E-125203AE5636}" type="presOf" srcId="{3D64E97F-7322-4194-950A-B99A4A220A86}" destId="{88082B41-7A84-4DEF-8D5E-B449D3E3ED33}" srcOrd="0" destOrd="0" presId="urn:microsoft.com/office/officeart/2005/8/layout/radial1"/>
    <dgm:cxn modelId="{F3B229D1-85EC-48E2-B390-8F265C6E3209}" type="presOf" srcId="{DB008C91-29FB-4892-AC00-B820C8B117E9}" destId="{23B6CAF3-D042-40D2-BD2C-BF32D2B3B19C}" srcOrd="0" destOrd="0" presId="urn:microsoft.com/office/officeart/2005/8/layout/radial1"/>
    <dgm:cxn modelId="{F24216B2-F43B-40C6-B653-9601E6D236AD}" type="presOf" srcId="{1FDCE5B8-85E7-4453-8E08-70E0BD147D0D}" destId="{822255A0-F417-4687-B19B-704E8AB850CC}" srcOrd="1" destOrd="0" presId="urn:microsoft.com/office/officeart/2005/8/layout/radial1"/>
    <dgm:cxn modelId="{299AB030-94E0-47B6-8FA3-11895DCFF0C8}" type="presOf" srcId="{7C570A98-317F-4207-8FFD-1810DB9F7459}" destId="{4A77E1CF-302B-4FAB-AAD6-05565A6D3038}" srcOrd="0" destOrd="0" presId="urn:microsoft.com/office/officeart/2005/8/layout/radial1"/>
    <dgm:cxn modelId="{9368E195-E5E2-4E96-9FC7-474ED68F5859}" type="presOf" srcId="{1FDCE5B8-85E7-4453-8E08-70E0BD147D0D}" destId="{BFE4F31A-EA0C-406F-BD7E-ED3219989494}" srcOrd="0" destOrd="0" presId="urn:microsoft.com/office/officeart/2005/8/layout/radial1"/>
    <dgm:cxn modelId="{5D126617-F2AA-4559-81B7-081449CB31C0}" type="presOf" srcId="{1F01A7CA-7419-43E9-8D1C-D636974DE18B}" destId="{D5464951-F5FA-450A-B932-24B397B956DB}" srcOrd="0" destOrd="0" presId="urn:microsoft.com/office/officeart/2005/8/layout/radial1"/>
    <dgm:cxn modelId="{C99EACE4-8B7A-43DB-878C-420994FCC61F}" type="presOf" srcId="{0E41B841-84AB-4CAF-9782-50895EE7872A}" destId="{01972F44-43C6-465E-B82D-EA34608CEC3E}" srcOrd="0" destOrd="0" presId="urn:microsoft.com/office/officeart/2005/8/layout/radial1"/>
    <dgm:cxn modelId="{2EE2738A-4B72-4F09-A284-641DA0FB677C}" srcId="{BC6BEB5D-4F12-42A4-BF00-2995CB8B2449}" destId="{0E41B841-84AB-4CAF-9782-50895EE7872A}" srcOrd="4" destOrd="0" parTransId="{A00A72BB-B8C3-4892-8D30-3A3E838EFABA}" sibTransId="{F7A8B506-EC1A-4F38-9200-29A14850378F}"/>
    <dgm:cxn modelId="{0CD5874D-B262-4DC8-825D-C9836960514B}" type="presOf" srcId="{533B5367-0973-464D-89DB-E834C9975C7F}" destId="{B7AA1799-63C6-4A7F-9571-8576AB5D464A}" srcOrd="0" destOrd="0" presId="urn:microsoft.com/office/officeart/2005/8/layout/radial1"/>
    <dgm:cxn modelId="{5F0ACCE2-9AA2-459E-9A66-650444F741E8}" type="presOf" srcId="{B3D63850-D55A-4B94-94B1-DFA2E316AA47}" destId="{9525B699-7969-4A95-944D-640D17A2E014}" srcOrd="1" destOrd="0" presId="urn:microsoft.com/office/officeart/2005/8/layout/radial1"/>
    <dgm:cxn modelId="{9F33F71F-C939-4EDE-BC13-5D38B931FA76}" type="presOf" srcId="{5C55B768-861E-4D83-A02F-434824D39680}" destId="{E8F33171-5E6F-4593-ABCA-E2B138F9521A}" srcOrd="0" destOrd="0" presId="urn:microsoft.com/office/officeart/2005/8/layout/radial1"/>
    <dgm:cxn modelId="{5A46B643-6638-4081-93CA-5C6FF38533BD}" type="presOf" srcId="{FAA6CE75-7E28-4CE5-91F4-8F83CEA9D6FF}" destId="{9282F7CF-73E4-41BD-A031-680582A24030}" srcOrd="0" destOrd="0" presId="urn:microsoft.com/office/officeart/2005/8/layout/radial1"/>
    <dgm:cxn modelId="{AFAB1598-A7C5-468C-8226-7707AF84580A}" srcId="{BC6BEB5D-4F12-42A4-BF00-2995CB8B2449}" destId="{1F01A7CA-7419-43E9-8D1C-D636974DE18B}" srcOrd="5" destOrd="0" parTransId="{213DBB94-15A8-41F6-83D8-F254045D3FE0}" sibTransId="{7DEAD8D8-71B9-4FE6-9DC1-26EC9F8903F4}"/>
    <dgm:cxn modelId="{F9966134-F35A-49A4-BD5E-0925BFF8A955}" type="presOf" srcId="{BC6BEB5D-4F12-42A4-BF00-2995CB8B2449}" destId="{FF69AAA8-CD38-4F16-8BF5-6CE85A8FFBD0}" srcOrd="0" destOrd="0" presId="urn:microsoft.com/office/officeart/2005/8/layout/radial1"/>
    <dgm:cxn modelId="{843736B4-8299-4F53-B5B6-1F2287716C33}" type="presOf" srcId="{F58C741C-3F81-4494-BD62-7EE445952041}" destId="{88EE9B16-1A82-4AA9-BA99-47B41F5D0B89}" srcOrd="0" destOrd="0" presId="urn:microsoft.com/office/officeart/2005/8/layout/radial1"/>
    <dgm:cxn modelId="{253D6E3D-6C81-4115-859A-9AD01BE850ED}" type="presOf" srcId="{213DBB94-15A8-41F6-83D8-F254045D3FE0}" destId="{06A83299-BCCF-4D6E-8825-CA0C5D5FA057}" srcOrd="1" destOrd="0" presId="urn:microsoft.com/office/officeart/2005/8/layout/radial1"/>
    <dgm:cxn modelId="{0039D7B5-11F4-4C21-9127-D3B7FDB35832}" srcId="{BC6BEB5D-4F12-42A4-BF00-2995CB8B2449}" destId="{7C570A98-317F-4207-8FFD-1810DB9F7459}" srcOrd="3" destOrd="0" parTransId="{B3D63850-D55A-4B94-94B1-DFA2E316AA47}" sibTransId="{8FE22E4C-EA64-4771-88EC-178D71A1302C}"/>
    <dgm:cxn modelId="{61763672-17B1-499A-9991-63A69077F78B}" type="presOf" srcId="{B3D63850-D55A-4B94-94B1-DFA2E316AA47}" destId="{C31CEF97-DC08-44EE-AB87-6858E36AE759}" srcOrd="0" destOrd="0" presId="urn:microsoft.com/office/officeart/2005/8/layout/radial1"/>
    <dgm:cxn modelId="{518B15BC-2EAF-4BFD-A11E-782B15F35D88}" srcId="{BC6BEB5D-4F12-42A4-BF00-2995CB8B2449}" destId="{2F48092F-8274-4D86-A465-1730A04E89D6}" srcOrd="7" destOrd="0" parTransId="{DB008C91-29FB-4892-AC00-B820C8B117E9}" sibTransId="{7BE5B1C9-9C8D-460C-94C5-BAB30AAC3897}"/>
    <dgm:cxn modelId="{57850C40-F2DF-49EB-B69B-B4783CBADBE1}" type="presOf" srcId="{DB008C91-29FB-4892-AC00-B820C8B117E9}" destId="{EAA1225B-F931-4AA9-99FE-F3D104E570DF}" srcOrd="1" destOrd="0" presId="urn:microsoft.com/office/officeart/2005/8/layout/radial1"/>
    <dgm:cxn modelId="{AC9B94DA-B9F0-4777-BA36-BF54D4FA0413}" srcId="{BC6BEB5D-4F12-42A4-BF00-2995CB8B2449}" destId="{7AE76672-A8A5-4D66-88F7-B95CB3483A3C}" srcOrd="6" destOrd="0" parTransId="{F58C741C-3F81-4494-BD62-7EE445952041}" sibTransId="{552E17B1-DA54-4AB6-BABC-138063149680}"/>
    <dgm:cxn modelId="{29B274AD-9ED8-44B5-8363-541E381287EF}" type="presParOf" srcId="{E8F33171-5E6F-4593-ABCA-E2B138F9521A}" destId="{FF69AAA8-CD38-4F16-8BF5-6CE85A8FFBD0}" srcOrd="0" destOrd="0" presId="urn:microsoft.com/office/officeart/2005/8/layout/radial1"/>
    <dgm:cxn modelId="{E1AF0542-9BD5-448B-A778-F20C6A630BDE}" type="presParOf" srcId="{E8F33171-5E6F-4593-ABCA-E2B138F9521A}" destId="{9282F7CF-73E4-41BD-A031-680582A24030}" srcOrd="1" destOrd="0" presId="urn:microsoft.com/office/officeart/2005/8/layout/radial1"/>
    <dgm:cxn modelId="{9FFB6884-426A-4EC9-98E7-A09711B15D1B}" type="presParOf" srcId="{9282F7CF-73E4-41BD-A031-680582A24030}" destId="{7E2A2EFB-572A-479A-8E4B-A55E66B34F98}" srcOrd="0" destOrd="0" presId="urn:microsoft.com/office/officeart/2005/8/layout/radial1"/>
    <dgm:cxn modelId="{01D2B543-CFD8-4944-A422-706BFED951D7}" type="presParOf" srcId="{E8F33171-5E6F-4593-ABCA-E2B138F9521A}" destId="{88082B41-7A84-4DEF-8D5E-B449D3E3ED33}" srcOrd="2" destOrd="0" presId="urn:microsoft.com/office/officeart/2005/8/layout/radial1"/>
    <dgm:cxn modelId="{2A1F9361-9914-4467-A328-B6C8D4B5438F}" type="presParOf" srcId="{E8F33171-5E6F-4593-ABCA-E2B138F9521A}" destId="{0B42820A-75F1-4C97-B08C-99E7CE208F07}" srcOrd="3" destOrd="0" presId="urn:microsoft.com/office/officeart/2005/8/layout/radial1"/>
    <dgm:cxn modelId="{C5C4032D-B505-4A8F-8FC6-F970D394BC28}" type="presParOf" srcId="{0B42820A-75F1-4C97-B08C-99E7CE208F07}" destId="{59FB6902-5555-4AFE-A786-C5EC73490FB1}" srcOrd="0" destOrd="0" presId="urn:microsoft.com/office/officeart/2005/8/layout/radial1"/>
    <dgm:cxn modelId="{AA87DAE2-646D-4F91-A914-90926407EA78}" type="presParOf" srcId="{E8F33171-5E6F-4593-ABCA-E2B138F9521A}" destId="{B7AA1799-63C6-4A7F-9571-8576AB5D464A}" srcOrd="4" destOrd="0" presId="urn:microsoft.com/office/officeart/2005/8/layout/radial1"/>
    <dgm:cxn modelId="{BED26ABF-6C75-4FA2-9E9E-E3765684A7E3}" type="presParOf" srcId="{E8F33171-5E6F-4593-ABCA-E2B138F9521A}" destId="{BFE4F31A-EA0C-406F-BD7E-ED3219989494}" srcOrd="5" destOrd="0" presId="urn:microsoft.com/office/officeart/2005/8/layout/radial1"/>
    <dgm:cxn modelId="{788180AA-AA14-46A5-82FA-3AC1E1BD1B35}" type="presParOf" srcId="{BFE4F31A-EA0C-406F-BD7E-ED3219989494}" destId="{822255A0-F417-4687-B19B-704E8AB850CC}" srcOrd="0" destOrd="0" presId="urn:microsoft.com/office/officeart/2005/8/layout/radial1"/>
    <dgm:cxn modelId="{0A48A7C5-952D-4D7A-8E1E-5F698406489E}" type="presParOf" srcId="{E8F33171-5E6F-4593-ABCA-E2B138F9521A}" destId="{FC2915CD-C53D-47D5-939C-5158DE9635BA}" srcOrd="6" destOrd="0" presId="urn:microsoft.com/office/officeart/2005/8/layout/radial1"/>
    <dgm:cxn modelId="{49CAD334-879D-494E-82C2-1DEDE6D79191}" type="presParOf" srcId="{E8F33171-5E6F-4593-ABCA-E2B138F9521A}" destId="{C31CEF97-DC08-44EE-AB87-6858E36AE759}" srcOrd="7" destOrd="0" presId="urn:microsoft.com/office/officeart/2005/8/layout/radial1"/>
    <dgm:cxn modelId="{18F34761-5706-4D00-A6DF-7604FB0E505B}" type="presParOf" srcId="{C31CEF97-DC08-44EE-AB87-6858E36AE759}" destId="{9525B699-7969-4A95-944D-640D17A2E014}" srcOrd="0" destOrd="0" presId="urn:microsoft.com/office/officeart/2005/8/layout/radial1"/>
    <dgm:cxn modelId="{E56BCF06-F73E-4CB4-9B1B-AE519BA1173A}" type="presParOf" srcId="{E8F33171-5E6F-4593-ABCA-E2B138F9521A}" destId="{4A77E1CF-302B-4FAB-AAD6-05565A6D3038}" srcOrd="8" destOrd="0" presId="urn:microsoft.com/office/officeart/2005/8/layout/radial1"/>
    <dgm:cxn modelId="{13A959BE-D9E8-4163-997F-F883A4E1AD10}" type="presParOf" srcId="{E8F33171-5E6F-4593-ABCA-E2B138F9521A}" destId="{26DE3BB4-6069-45EE-B05D-6BDC43104532}" srcOrd="9" destOrd="0" presId="urn:microsoft.com/office/officeart/2005/8/layout/radial1"/>
    <dgm:cxn modelId="{CA71C7AC-AAB3-4C8C-8422-BF184F6E69BC}" type="presParOf" srcId="{26DE3BB4-6069-45EE-B05D-6BDC43104532}" destId="{ABCF78A9-B0E1-441A-BFB2-B06EADA5A4B9}" srcOrd="0" destOrd="0" presId="urn:microsoft.com/office/officeart/2005/8/layout/radial1"/>
    <dgm:cxn modelId="{6D39A06A-6363-4A3F-84BD-533180ADBB78}" type="presParOf" srcId="{E8F33171-5E6F-4593-ABCA-E2B138F9521A}" destId="{01972F44-43C6-465E-B82D-EA34608CEC3E}" srcOrd="10" destOrd="0" presId="urn:microsoft.com/office/officeart/2005/8/layout/radial1"/>
    <dgm:cxn modelId="{C7DFD8F3-2E39-4163-92DA-EA9229E09C3F}" type="presParOf" srcId="{E8F33171-5E6F-4593-ABCA-E2B138F9521A}" destId="{CAA4EBEC-0B1B-4F64-9DFE-6179D4B01C42}" srcOrd="11" destOrd="0" presId="urn:microsoft.com/office/officeart/2005/8/layout/radial1"/>
    <dgm:cxn modelId="{82931BBA-9473-4D85-BCF2-2C53F28EFF6E}" type="presParOf" srcId="{CAA4EBEC-0B1B-4F64-9DFE-6179D4B01C42}" destId="{06A83299-BCCF-4D6E-8825-CA0C5D5FA057}" srcOrd="0" destOrd="0" presId="urn:microsoft.com/office/officeart/2005/8/layout/radial1"/>
    <dgm:cxn modelId="{F76F7F3D-592A-4236-B810-11F81A976275}" type="presParOf" srcId="{E8F33171-5E6F-4593-ABCA-E2B138F9521A}" destId="{D5464951-F5FA-450A-B932-24B397B956DB}" srcOrd="12" destOrd="0" presId="urn:microsoft.com/office/officeart/2005/8/layout/radial1"/>
    <dgm:cxn modelId="{90E0E873-0035-48C3-A869-7B60638C4C1B}" type="presParOf" srcId="{E8F33171-5E6F-4593-ABCA-E2B138F9521A}" destId="{88EE9B16-1A82-4AA9-BA99-47B41F5D0B89}" srcOrd="13" destOrd="0" presId="urn:microsoft.com/office/officeart/2005/8/layout/radial1"/>
    <dgm:cxn modelId="{98C09BAC-AC88-495C-A49C-5A3A96824D7E}" type="presParOf" srcId="{88EE9B16-1A82-4AA9-BA99-47B41F5D0B89}" destId="{1829B500-08B5-493F-BE9E-DE9C04CAB98A}" srcOrd="0" destOrd="0" presId="urn:microsoft.com/office/officeart/2005/8/layout/radial1"/>
    <dgm:cxn modelId="{B7F5F700-EDC6-44BA-A5EF-81F08E881645}" type="presParOf" srcId="{E8F33171-5E6F-4593-ABCA-E2B138F9521A}" destId="{56509D6C-223D-4782-AB53-4889BA8BB8F3}" srcOrd="14" destOrd="0" presId="urn:microsoft.com/office/officeart/2005/8/layout/radial1"/>
    <dgm:cxn modelId="{A987DA01-8E88-459B-BBCD-7836D487A8EA}" type="presParOf" srcId="{E8F33171-5E6F-4593-ABCA-E2B138F9521A}" destId="{23B6CAF3-D042-40D2-BD2C-BF32D2B3B19C}" srcOrd="15" destOrd="0" presId="urn:microsoft.com/office/officeart/2005/8/layout/radial1"/>
    <dgm:cxn modelId="{0951F75D-7E19-4A20-81AC-4A300726640B}" type="presParOf" srcId="{23B6CAF3-D042-40D2-BD2C-BF32D2B3B19C}" destId="{EAA1225B-F931-4AA9-99FE-F3D104E570DF}" srcOrd="0" destOrd="0" presId="urn:microsoft.com/office/officeart/2005/8/layout/radial1"/>
    <dgm:cxn modelId="{F4B7B7A0-0F90-4016-B333-4D3B349D01A3}" type="presParOf" srcId="{E8F33171-5E6F-4593-ABCA-E2B138F9521A}" destId="{ECB9FB31-EBFF-4FD1-BE48-78A46329A9A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ADEAA-EBA3-4A98-B068-B3D5F8E30936}">
      <dsp:nvSpPr>
        <dsp:cNvPr id="0" name=""/>
        <dsp:cNvSpPr/>
      </dsp:nvSpPr>
      <dsp:spPr>
        <a:xfrm>
          <a:off x="41404" y="40781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родителями  не систематически проводилась работа по закреплению</a:t>
          </a:r>
          <a:endParaRPr lang="ru-RU" sz="1600" kern="1200" dirty="0"/>
        </a:p>
      </dsp:txBody>
      <dsp:txXfrm>
        <a:off x="41404" y="40781"/>
        <a:ext cx="2044352" cy="1226611"/>
      </dsp:txXfrm>
    </dsp:sp>
    <dsp:sp modelId="{BF30C117-F22D-41D2-A49F-31492D15B6C7}">
      <dsp:nvSpPr>
        <dsp:cNvPr id="0" name=""/>
        <dsp:cNvSpPr/>
      </dsp:nvSpPr>
      <dsp:spPr>
        <a:xfrm>
          <a:off x="2290191" y="781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ни один вариант применения жетонов в чистом виде не срабатывал или срабатывал недолго</a:t>
          </a:r>
          <a:endParaRPr lang="ru-RU" sz="1200" kern="1200"/>
        </a:p>
      </dsp:txBody>
      <dsp:txXfrm>
        <a:off x="2290191" y="781"/>
        <a:ext cx="2044352" cy="1226611"/>
      </dsp:txXfrm>
    </dsp:sp>
    <dsp:sp modelId="{74B03446-A96C-46BA-8B9C-1E576C9FAF43}">
      <dsp:nvSpPr>
        <dsp:cNvPr id="0" name=""/>
        <dsp:cNvSpPr/>
      </dsp:nvSpPr>
      <dsp:spPr>
        <a:xfrm>
          <a:off x="4538979" y="781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родителям проще было уступить и сдаться</a:t>
          </a:r>
          <a:endParaRPr lang="ru-RU" sz="1200" kern="1200" dirty="0"/>
        </a:p>
      </dsp:txBody>
      <dsp:txXfrm>
        <a:off x="4538979" y="781"/>
        <a:ext cx="2044352" cy="1226611"/>
      </dsp:txXfrm>
    </dsp:sp>
    <dsp:sp modelId="{115CA83A-8378-47EB-A05D-6E9CC5525E7F}">
      <dsp:nvSpPr>
        <dsp:cNvPr id="0" name=""/>
        <dsp:cNvSpPr/>
      </dsp:nvSpPr>
      <dsp:spPr>
        <a:xfrm>
          <a:off x="41404" y="1431828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 расстановки позиций родитель – ребенок было невозможно  ждать положительного результата</a:t>
          </a:r>
          <a:endParaRPr lang="ru-RU" sz="1200" kern="1200" dirty="0"/>
        </a:p>
      </dsp:txBody>
      <dsp:txXfrm>
        <a:off x="41404" y="1431828"/>
        <a:ext cx="2044352" cy="1226611"/>
      </dsp:txXfrm>
    </dsp:sp>
    <dsp:sp modelId="{90224750-375C-41E0-A4AB-63494505C74B}">
      <dsp:nvSpPr>
        <dsp:cNvPr id="0" name=""/>
        <dsp:cNvSpPr/>
      </dsp:nvSpPr>
      <dsp:spPr>
        <a:xfrm>
          <a:off x="2290191" y="1431828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результативность снижалась в ситуациях  «работы» одного ребенка и повышалась в ситуациях совместной игры</a:t>
          </a:r>
          <a:endParaRPr lang="ru-RU" sz="1200" kern="1200" dirty="0"/>
        </a:p>
      </dsp:txBody>
      <dsp:txXfrm>
        <a:off x="2290191" y="1431828"/>
        <a:ext cx="2044352" cy="1226611"/>
      </dsp:txXfrm>
    </dsp:sp>
    <dsp:sp modelId="{7E097A93-AD49-4B9F-9C20-E02D01181D5B}">
      <dsp:nvSpPr>
        <dsp:cNvPr id="0" name=""/>
        <dsp:cNvSpPr/>
      </dsp:nvSpPr>
      <dsp:spPr>
        <a:xfrm>
          <a:off x="4538979" y="1431828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таблицы и блокноты не «работали» без введения правил семьи;</a:t>
          </a:r>
          <a:endParaRPr lang="ru-RU" sz="1200" kern="1200" dirty="0"/>
        </a:p>
      </dsp:txBody>
      <dsp:txXfrm>
        <a:off x="4538979" y="1431828"/>
        <a:ext cx="2044352" cy="1226611"/>
      </dsp:txXfrm>
    </dsp:sp>
    <dsp:sp modelId="{2C67BC1C-D9A5-4FA2-B67F-41982ABDEDDE}">
      <dsp:nvSpPr>
        <dsp:cNvPr id="0" name=""/>
        <dsp:cNvSpPr/>
      </dsp:nvSpPr>
      <dsp:spPr>
        <a:xfrm>
          <a:off x="2290191" y="2862874"/>
          <a:ext cx="2044352" cy="122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положительное подкрепление только  в визуальной репрезентативной системе  увеличивало время  выработки желаемого поведения.</a:t>
          </a:r>
          <a:endParaRPr lang="ru-RU" sz="1200" kern="1200" dirty="0"/>
        </a:p>
      </dsp:txBody>
      <dsp:txXfrm>
        <a:off x="2290191" y="2862874"/>
        <a:ext cx="2044352" cy="1226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9AAA8-CD38-4F16-8BF5-6CE85A8FFBD0}">
      <dsp:nvSpPr>
        <dsp:cNvPr id="0" name=""/>
        <dsp:cNvSpPr/>
      </dsp:nvSpPr>
      <dsp:spPr>
        <a:xfrm>
          <a:off x="3371813" y="1571634"/>
          <a:ext cx="1485973" cy="1382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Чем быстрее родители перестают смотреть на ребенка как на Проблему, тем быстрее дети перестают быть таковыми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371813" y="1571634"/>
        <a:ext cx="1485973" cy="1382692"/>
      </dsp:txXfrm>
    </dsp:sp>
    <dsp:sp modelId="{9282F7CF-73E4-41BD-A031-680582A24030}">
      <dsp:nvSpPr>
        <dsp:cNvPr id="0" name=""/>
        <dsp:cNvSpPr/>
      </dsp:nvSpPr>
      <dsp:spPr>
        <a:xfrm rot="16200000">
          <a:off x="3847564" y="1293236"/>
          <a:ext cx="53447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34471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4101438" y="1291037"/>
        <a:ext cx="26723" cy="26723"/>
      </dsp:txXfrm>
    </dsp:sp>
    <dsp:sp modelId="{88082B41-7A84-4DEF-8D5E-B449D3E3ED33}">
      <dsp:nvSpPr>
        <dsp:cNvPr id="0" name=""/>
        <dsp:cNvSpPr/>
      </dsp:nvSpPr>
      <dsp:spPr>
        <a:xfrm>
          <a:off x="3604468" y="16499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Никто из нас  не идеален</a:t>
          </a:r>
          <a:endParaRPr lang="ru-RU" sz="900" kern="1200" dirty="0"/>
        </a:p>
      </dsp:txBody>
      <dsp:txXfrm>
        <a:off x="3604468" y="16499"/>
        <a:ext cx="1020663" cy="1020663"/>
      </dsp:txXfrm>
    </dsp:sp>
    <dsp:sp modelId="{0B42820A-75F1-4C97-B08C-99E7CE208F07}">
      <dsp:nvSpPr>
        <dsp:cNvPr id="0" name=""/>
        <dsp:cNvSpPr/>
      </dsp:nvSpPr>
      <dsp:spPr>
        <a:xfrm rot="18990558">
          <a:off x="4563554" y="1578965"/>
          <a:ext cx="52103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21031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8990558">
        <a:off x="4811044" y="1577101"/>
        <a:ext cx="26051" cy="26051"/>
      </dsp:txXfrm>
    </dsp:sp>
    <dsp:sp modelId="{B7AA1799-63C6-4A7F-9571-8576AB5D464A}">
      <dsp:nvSpPr>
        <dsp:cNvPr id="0" name=""/>
        <dsp:cNvSpPr/>
      </dsp:nvSpPr>
      <dsp:spPr>
        <a:xfrm>
          <a:off x="4929216" y="357194"/>
          <a:ext cx="967558" cy="1348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Родители сами являются причиной проблемы ребенка </a:t>
          </a:r>
          <a:endParaRPr lang="ru-RU" sz="900" kern="1200" dirty="0"/>
        </a:p>
      </dsp:txBody>
      <dsp:txXfrm>
        <a:off x="4929216" y="357194"/>
        <a:ext cx="967558" cy="1348490"/>
      </dsp:txXfrm>
    </dsp:sp>
    <dsp:sp modelId="{BFE4F31A-EA0C-406F-BD7E-ED3219989494}">
      <dsp:nvSpPr>
        <dsp:cNvPr id="0" name=""/>
        <dsp:cNvSpPr/>
      </dsp:nvSpPr>
      <dsp:spPr>
        <a:xfrm>
          <a:off x="4857786" y="2251818"/>
          <a:ext cx="48283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82831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087131" y="2250910"/>
        <a:ext cx="24141" cy="24141"/>
      </dsp:txXfrm>
    </dsp:sp>
    <dsp:sp modelId="{FC2915CD-C53D-47D5-939C-5158DE9635BA}">
      <dsp:nvSpPr>
        <dsp:cNvPr id="0" name=""/>
        <dsp:cNvSpPr/>
      </dsp:nvSpPr>
      <dsp:spPr>
        <a:xfrm>
          <a:off x="5340618" y="1752649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От родителей зависит будет ли повтор </a:t>
          </a:r>
          <a:r>
            <a:rPr lang="ru-RU" sz="900" kern="1200" dirty="0" err="1" smtClean="0"/>
            <a:t>нежелаемого</a:t>
          </a:r>
          <a:endParaRPr lang="ru-RU" sz="900" kern="1200" dirty="0"/>
        </a:p>
      </dsp:txBody>
      <dsp:txXfrm>
        <a:off x="5340618" y="1752649"/>
        <a:ext cx="1020663" cy="1020663"/>
      </dsp:txXfrm>
    </dsp:sp>
    <dsp:sp modelId="{C31CEF97-DC08-44EE-AB87-6858E36AE759}">
      <dsp:nvSpPr>
        <dsp:cNvPr id="0" name=""/>
        <dsp:cNvSpPr/>
      </dsp:nvSpPr>
      <dsp:spPr>
        <a:xfrm rot="2700000">
          <a:off x="4546233" y="2938275"/>
          <a:ext cx="510044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10044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700000">
        <a:off x="4788505" y="2936686"/>
        <a:ext cx="25502" cy="25502"/>
      </dsp:txXfrm>
    </dsp:sp>
    <dsp:sp modelId="{4A77E1CF-302B-4FAB-AAD6-05565A6D3038}">
      <dsp:nvSpPr>
        <dsp:cNvPr id="0" name=""/>
        <dsp:cNvSpPr/>
      </dsp:nvSpPr>
      <dsp:spPr>
        <a:xfrm>
          <a:off x="4832111" y="2980292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Ребенок реагирует на любое проявление внимания, которое он получает в большом количестве</a:t>
          </a:r>
          <a:endParaRPr lang="ru-RU" sz="900" kern="1200" dirty="0"/>
        </a:p>
      </dsp:txBody>
      <dsp:txXfrm>
        <a:off x="4832111" y="2980292"/>
        <a:ext cx="1020663" cy="1020663"/>
      </dsp:txXfrm>
    </dsp:sp>
    <dsp:sp modelId="{26DE3BB4-6069-45EE-B05D-6BDC43104532}">
      <dsp:nvSpPr>
        <dsp:cNvPr id="0" name=""/>
        <dsp:cNvSpPr/>
      </dsp:nvSpPr>
      <dsp:spPr>
        <a:xfrm rot="5400000">
          <a:off x="3847564" y="3210401"/>
          <a:ext cx="53447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34471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101438" y="3208201"/>
        <a:ext cx="26723" cy="26723"/>
      </dsp:txXfrm>
    </dsp:sp>
    <dsp:sp modelId="{01972F44-43C6-465E-B82D-EA34608CEC3E}">
      <dsp:nvSpPr>
        <dsp:cNvPr id="0" name=""/>
        <dsp:cNvSpPr/>
      </dsp:nvSpPr>
      <dsp:spPr>
        <a:xfrm>
          <a:off x="3604468" y="3488799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Длительные беседы о поведении ни к чему не приведут</a:t>
          </a:r>
          <a:endParaRPr lang="ru-RU" sz="900" kern="1200" dirty="0"/>
        </a:p>
      </dsp:txBody>
      <dsp:txXfrm>
        <a:off x="3604468" y="3488799"/>
        <a:ext cx="1020663" cy="1020663"/>
      </dsp:txXfrm>
    </dsp:sp>
    <dsp:sp modelId="{CAA4EBEC-0B1B-4F64-9DFE-6179D4B01C42}">
      <dsp:nvSpPr>
        <dsp:cNvPr id="0" name=""/>
        <dsp:cNvSpPr/>
      </dsp:nvSpPr>
      <dsp:spPr>
        <a:xfrm rot="8100000">
          <a:off x="3173321" y="2938275"/>
          <a:ext cx="510044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10044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8100000">
        <a:off x="3415592" y="2936686"/>
        <a:ext cx="25502" cy="25502"/>
      </dsp:txXfrm>
    </dsp:sp>
    <dsp:sp modelId="{D5464951-F5FA-450A-B932-24B397B956DB}">
      <dsp:nvSpPr>
        <dsp:cNvPr id="0" name=""/>
        <dsp:cNvSpPr/>
      </dsp:nvSpPr>
      <dsp:spPr>
        <a:xfrm>
          <a:off x="2376825" y="2980292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позитивная реакция, закрепленная на всех репрезентативных системах </a:t>
          </a:r>
          <a:endParaRPr lang="ru-RU" sz="900" kern="1200" dirty="0"/>
        </a:p>
      </dsp:txBody>
      <dsp:txXfrm>
        <a:off x="2376825" y="2980292"/>
        <a:ext cx="1020663" cy="1020663"/>
      </dsp:txXfrm>
    </dsp:sp>
    <dsp:sp modelId="{88EE9B16-1A82-4AA9-BA99-47B41F5D0B89}">
      <dsp:nvSpPr>
        <dsp:cNvPr id="0" name=""/>
        <dsp:cNvSpPr/>
      </dsp:nvSpPr>
      <dsp:spPr>
        <a:xfrm rot="10734484">
          <a:off x="2877911" y="2270685"/>
          <a:ext cx="494102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94102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734484">
        <a:off x="3112610" y="2269494"/>
        <a:ext cx="24705" cy="24705"/>
      </dsp:txXfrm>
    </dsp:sp>
    <dsp:sp modelId="{56509D6C-223D-4782-AB53-4889BA8BB8F3}">
      <dsp:nvSpPr>
        <dsp:cNvPr id="0" name=""/>
        <dsp:cNvSpPr/>
      </dsp:nvSpPr>
      <dsp:spPr>
        <a:xfrm>
          <a:off x="1857385" y="1785948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Четко установлены последствия нежелательного поведения</a:t>
          </a:r>
          <a:endParaRPr lang="ru-RU" sz="900" kern="1200" dirty="0"/>
        </a:p>
      </dsp:txBody>
      <dsp:txXfrm>
        <a:off x="1857385" y="1785948"/>
        <a:ext cx="1020663" cy="1020663"/>
      </dsp:txXfrm>
    </dsp:sp>
    <dsp:sp modelId="{23B6CAF3-D042-40D2-BD2C-BF32D2B3B19C}">
      <dsp:nvSpPr>
        <dsp:cNvPr id="0" name=""/>
        <dsp:cNvSpPr/>
      </dsp:nvSpPr>
      <dsp:spPr>
        <a:xfrm rot="13500000">
          <a:off x="3173321" y="1565362"/>
          <a:ext cx="510044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10044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500000">
        <a:off x="3415592" y="1563773"/>
        <a:ext cx="25502" cy="25502"/>
      </dsp:txXfrm>
    </dsp:sp>
    <dsp:sp modelId="{ECB9FB31-EBFF-4FD1-BE48-78A46329A9AF}">
      <dsp:nvSpPr>
        <dsp:cNvPr id="0" name=""/>
        <dsp:cNvSpPr/>
      </dsp:nvSpPr>
      <dsp:spPr>
        <a:xfrm>
          <a:off x="2376825" y="525006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Создается мотивация для хорошего поведения</a:t>
          </a:r>
          <a:endParaRPr lang="ru-RU" sz="900" kern="1200" dirty="0"/>
        </a:p>
      </dsp:txBody>
      <dsp:txXfrm>
        <a:off x="2376825" y="525006"/>
        <a:ext cx="1020663" cy="102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21B237-2C88-427A-83FD-F4D4186F7497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12FBF6-B703-4273-9721-D28DB2F0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&#1041;&#1077;&#1088;&#1088;&#1077;&#1089;_&#1060;&#1088;&#1077;&#1076;&#1077;&#1088;&#1080;&#1082;_&#1057;&#1082;&#1080;&#1085;&#1085;&#1077;&#1088;" TargetMode="External"/><Relationship Id="rId2" Type="http://schemas.openxmlformats.org/officeDocument/2006/relationships/hyperlink" Target="http://www.psychologos.ru/&#1044;&#1078;&#1086;&#1085;_&#1041;&#1088;&#1086;&#1076;&#1077;&#1089;_&#1059;&#1086;&#1090;&#1089;&#1086;&#1085;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1%D0%B5%D1%85%D1%82%D0%B5%D1%80%D0%B5%D0%B2,_%D0%92%D0%BB%D0%B0%D0%B4%D0%B8%D0%BC%D0%B8%D1%80_%D0%9C%D0%B8%D1%85%D0%B0%D0%B9%D0%BB%D0%BE%D0%B2%D0%B8%D1%87" TargetMode="External"/><Relationship Id="rId5" Type="http://schemas.openxmlformats.org/officeDocument/2006/relationships/hyperlink" Target="http://ru.wikipedia.org/wiki/%D0%A0%D0%B5%D1%84%D0%BB%D0%B5%D0%BA%D1%81%D0%BE%D0%BB%D0%BE%D0%B3%D0%B8%D1%8F_(%D0%BF%D1%81%D0%B8%D1%85%D0%BE%D0%BB%D0%BE%D0%B3%D0%B8%D1%8F)" TargetMode="External"/><Relationship Id="rId4" Type="http://schemas.openxmlformats.org/officeDocument/2006/relationships/hyperlink" Target="http://ru.wikipedia.org/wiki/%D0%91%D0%BB%D0%BE%D0%BD%D1%81%D0%BA%D0%B8%D0%B9,_%D0%9F%D0%B0%D0%B2%D0%B5%D0%BB_%D0%9F%D0%B5%D1%82%D1%80%D0%BE%D0%B2%D0%B8%D1%8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8101042" cy="3153759"/>
          </a:xfrm>
        </p:spPr>
        <p:txBody>
          <a:bodyPr>
            <a:normAutofit/>
          </a:bodyPr>
          <a:lstStyle/>
          <a:p>
            <a:pPr algn="ctr"/>
            <a:r>
              <a:rPr lang="ru-RU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Корсакова </a:t>
            </a:r>
            <a:r>
              <a:rPr lang="ru-RU" sz="28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елена</a:t>
            </a:r>
            <a:r>
              <a:rPr lang="ru-RU" sz="2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викторовна</a:t>
            </a:r>
            <a:endParaRPr lang="ru-RU" sz="2800" b="1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Педагог-психолог высшей квалификационной категории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3889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Оптимизация детско-родительских отношений через применение жетонной терапии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источником современных  жетонных систем являются работы Б. Ф. Скиннера.</a:t>
            </a:r>
          </a:p>
          <a:p>
            <a:pPr algn="just"/>
            <a:r>
              <a:rPr lang="ru-RU" dirty="0" smtClean="0"/>
              <a:t> Их применение в отношении пациентов с тяжелыми формами расстройств в психиатрических больницах связывают с работами </a:t>
            </a:r>
            <a:r>
              <a:rPr lang="ru-RU" dirty="0" err="1" smtClean="0"/>
              <a:t>Эйлона</a:t>
            </a:r>
            <a:r>
              <a:rPr lang="ru-RU" dirty="0" smtClean="0"/>
              <a:t> и Эзрина,  </a:t>
            </a:r>
            <a:r>
              <a:rPr lang="ru-RU" dirty="0" err="1" smtClean="0"/>
              <a:t>Эттоу</a:t>
            </a:r>
            <a:r>
              <a:rPr lang="ru-RU" dirty="0" smtClean="0"/>
              <a:t> и Краснера,  наиболее строгие документальные свидетельства ценности этой процедуры представлены Р. Дж. Полом и Дж. Л. </a:t>
            </a:r>
            <a:r>
              <a:rPr lang="ru-RU" dirty="0" err="1" smtClean="0"/>
              <a:t>Ленцем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С. В. </a:t>
            </a:r>
            <a:r>
              <a:rPr lang="ru-RU" dirty="0" err="1" smtClean="0"/>
              <a:t>Биджоу</a:t>
            </a:r>
            <a:r>
              <a:rPr lang="ru-RU" dirty="0" smtClean="0"/>
              <a:t> со своими студентами использовал жетонные системы в воспитательной работе с детьми, </a:t>
            </a:r>
          </a:p>
          <a:p>
            <a:pPr algn="just"/>
            <a:r>
              <a:rPr lang="ru-RU" dirty="0" smtClean="0"/>
              <a:t> В. К. Беккер  применял с сотрудниками  в учебном процессе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Жетонные системы.</a:t>
            </a:r>
            <a:br>
              <a:rPr lang="ru-RU" dirty="0" smtClean="0"/>
            </a:br>
            <a:r>
              <a:rPr lang="ru-RU" sz="1800" dirty="0" smtClean="0"/>
              <a:t>Жетоны – это вещественные условные подкрепляющие стимулы, которые могут быть обменены на такие резервные подкрепляющие стимулы, как право участия в каких-либо специфических видах деятельности, ценные призы, лакомства и т. п. </a:t>
            </a:r>
            <a:endParaRPr lang="ru-RU" sz="1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родители хотели изменить ситуацию, но самостоятельно  не хотели ничего делать;  </a:t>
            </a:r>
          </a:p>
          <a:p>
            <a:r>
              <a:rPr lang="ru-RU" dirty="0" smtClean="0"/>
              <a:t> понимали проблему, однако продолжали использовать неэффективные приемы воспитания;</a:t>
            </a:r>
          </a:p>
          <a:p>
            <a:pPr>
              <a:buNone/>
            </a:pPr>
            <a:r>
              <a:rPr lang="ru-RU" dirty="0" smtClean="0"/>
              <a:t>   не хотели понимать и слушать о проблемах, но их не устраивало поведение детей; </a:t>
            </a:r>
          </a:p>
          <a:p>
            <a:r>
              <a:rPr lang="ru-RU" dirty="0" smtClean="0"/>
              <a:t> многие родители придерживались рекомендаций, но отмечали незначительные изменения и регрессивное поведение после успеха.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Противоречия в работе по оптимизации ДРО 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 оптимизировать  взаимодействие родителей с детьми через применение жетонных систем и выявить влияние жетонной терапии на детско-родительские отношения.</a:t>
            </a:r>
          </a:p>
          <a:p>
            <a:r>
              <a:rPr lang="ru-RU" b="1" dirty="0" smtClean="0"/>
              <a:t>Объект исследования</a:t>
            </a:r>
            <a:r>
              <a:rPr lang="ru-RU" dirty="0" smtClean="0"/>
              <a:t> -  отношения родителей и детей дошкольного и младшего школьного возраста в современной семье. </a:t>
            </a:r>
          </a:p>
          <a:p>
            <a:r>
              <a:rPr lang="ru-RU" b="1" dirty="0" smtClean="0"/>
              <a:t>Предмет исследования</a:t>
            </a:r>
            <a:r>
              <a:rPr lang="ru-RU" dirty="0" smtClean="0"/>
              <a:t> - процесс совершенствования детско-родительских отношений в семье в результате введения жетонной системы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Характеристика исследовательской работы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b="1" dirty="0" smtClean="0"/>
              <a:t>Гипотеза:</a:t>
            </a:r>
            <a:r>
              <a:rPr lang="ru-RU" dirty="0" smtClean="0"/>
              <a:t> введение в семью жетонной системы позволит изменить отношение родителей к собственным детям и улучшить микроклимат в семье</a:t>
            </a:r>
          </a:p>
          <a:p>
            <a:r>
              <a:rPr lang="ru-RU" b="1" dirty="0" smtClean="0"/>
              <a:t>задачи исследования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Изучить представления родителей о своих педагогических воздействиях.</a:t>
            </a:r>
          </a:p>
          <a:p>
            <a:r>
              <a:rPr lang="ru-RU" dirty="0" smtClean="0"/>
              <a:t>2.Выработать жетонную систему, позволяющую работать с семьями детей дошкольного и младшего школьного  возраста.</a:t>
            </a:r>
          </a:p>
          <a:p>
            <a:r>
              <a:rPr lang="ru-RU" dirty="0" smtClean="0"/>
              <a:t>3. Выявить изменения, произошедшие в период работы по жетонной системе.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85728"/>
            <a:ext cx="4040188" cy="61436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Методологические основы исследования</a:t>
            </a:r>
            <a:r>
              <a:rPr lang="ru-RU" dirty="0" smtClean="0"/>
              <a:t> :</a:t>
            </a:r>
          </a:p>
          <a:p>
            <a:r>
              <a:rPr lang="ru-RU" dirty="0" smtClean="0"/>
              <a:t>положение о социальной детерминации личности, выдвинутое в трудах А.Г. </a:t>
            </a:r>
            <a:r>
              <a:rPr lang="ru-RU" dirty="0" err="1" smtClean="0"/>
              <a:t>Асмолова</a:t>
            </a:r>
            <a:r>
              <a:rPr lang="ru-RU" dirty="0" smtClean="0"/>
              <a:t>, Л.С. </a:t>
            </a:r>
            <a:r>
              <a:rPr lang="ru-RU" dirty="0" err="1" smtClean="0"/>
              <a:t>Выготского</a:t>
            </a:r>
            <a:r>
              <a:rPr lang="ru-RU" dirty="0" smtClean="0"/>
              <a:t>, А.Н. Леонтьева, С.Л. Рубинштейна, Ф.Е. </a:t>
            </a:r>
            <a:r>
              <a:rPr lang="ru-RU" dirty="0" err="1" smtClean="0"/>
              <a:t>Василюка</a:t>
            </a:r>
            <a:r>
              <a:rPr lang="ru-RU" dirty="0" smtClean="0"/>
              <a:t>; современные положения о сущности, структуре, функциях детско-родительских отношений (А.Я. Варга, Р.В. </a:t>
            </a:r>
            <a:r>
              <a:rPr lang="ru-RU" dirty="0" err="1" smtClean="0"/>
              <a:t>Овчарова</a:t>
            </a:r>
            <a:r>
              <a:rPr lang="ru-RU" dirty="0" smtClean="0"/>
              <a:t>, В. Сатир, А.С. </a:t>
            </a:r>
            <a:r>
              <a:rPr lang="ru-RU" dirty="0" err="1" smtClean="0"/>
              <a:t>Спиваковская</a:t>
            </a:r>
            <a:r>
              <a:rPr lang="ru-RU" dirty="0" smtClean="0"/>
              <a:t>, Э.Г. </a:t>
            </a:r>
            <a:r>
              <a:rPr lang="ru-RU" dirty="0" err="1" smtClean="0"/>
              <a:t>Эйдемилер</a:t>
            </a:r>
            <a:r>
              <a:rPr lang="ru-RU" dirty="0" smtClean="0"/>
              <a:t>); концепции, обосновывающие необходимость психологического сопровождения семьи с целью обеспечения полноценного развития личности ребенка (Б.М. </a:t>
            </a:r>
            <a:r>
              <a:rPr lang="ru-RU" dirty="0" err="1" smtClean="0"/>
              <a:t>Битянова</a:t>
            </a:r>
            <a:r>
              <a:rPr lang="ru-RU" dirty="0" smtClean="0"/>
              <a:t>, Н.С. </a:t>
            </a:r>
            <a:r>
              <a:rPr lang="ru-RU" dirty="0" err="1" smtClean="0"/>
              <a:t>Глуханюк</a:t>
            </a:r>
            <a:r>
              <a:rPr lang="ru-RU" dirty="0" smtClean="0"/>
              <a:t>, И.В. Дубровина, Р.В. </a:t>
            </a:r>
            <a:r>
              <a:rPr lang="ru-RU" dirty="0" err="1" smtClean="0"/>
              <a:t>Овчарова</a:t>
            </a:r>
            <a:r>
              <a:rPr lang="ru-RU" dirty="0" smtClean="0"/>
              <a:t>, Т. </a:t>
            </a:r>
            <a:r>
              <a:rPr lang="ru-RU" dirty="0" err="1" smtClean="0"/>
              <a:t>Яничева</a:t>
            </a:r>
            <a:r>
              <a:rPr lang="ru-RU" dirty="0" smtClean="0"/>
              <a:t>); принципы введения жетонных систем в работу с семьями / Б. Ф. Скиннера/.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5728"/>
            <a:ext cx="4041775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Методы исследования: </a:t>
            </a:r>
            <a:r>
              <a:rPr lang="ru-RU" dirty="0" smtClean="0"/>
              <a:t>-теоретико-методологический анализ психолого-педагогической литературы по изучаемой проблеме; </a:t>
            </a:r>
          </a:p>
          <a:p>
            <a:r>
              <a:rPr lang="ru-RU" dirty="0" smtClean="0"/>
              <a:t>- психодиагностические методы (Тест «Понимаете ли Вы своего ребенка», Анкета для выявления педагогических возможностей родителей, Тест «Способность родителя к </a:t>
            </a:r>
            <a:r>
              <a:rPr lang="ru-RU" dirty="0" err="1" smtClean="0"/>
              <a:t>эмпатии</a:t>
            </a:r>
            <a:r>
              <a:rPr lang="ru-RU" dirty="0" smtClean="0"/>
              <a:t>»,  «Анализ семейной тревоги») /Приложение2/</a:t>
            </a:r>
          </a:p>
          <a:p>
            <a:r>
              <a:rPr lang="ru-RU" dirty="0" smtClean="0"/>
              <a:t>- наблюдение, беседа;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психокоррекционные</a:t>
            </a:r>
            <a:r>
              <a:rPr lang="ru-RU" dirty="0" smtClean="0"/>
              <a:t> методы.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r>
              <a:rPr lang="ru-RU" b="1" dirty="0" smtClean="0"/>
              <a:t>Характеристика выборки</a:t>
            </a:r>
            <a:r>
              <a:rPr lang="ru-RU" dirty="0" smtClean="0"/>
              <a:t>: Исследование проводилось в 2007-2011 г., в исследовании приняли участие 58 семей. Выборка носила случайный характер. Было обследовано 100 родителей, имеющих детей  дошкольного  и младшего школьного возраста.</a:t>
            </a:r>
          </a:p>
          <a:p>
            <a:r>
              <a:rPr lang="ru-RU" b="1" dirty="0" smtClean="0"/>
              <a:t>Научная новизна: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обоснована возможность опосредованного воздействия на сферу  детско-родительских отношений  и личности  родителей через применение жетонной терапии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уточняются принципы психологической оптимизации детско-родительских отношений в семьях детей дошкольного и  младшего школьного возраста.</a:t>
            </a:r>
          </a:p>
          <a:p>
            <a:r>
              <a:rPr lang="ru-RU" dirty="0" smtClean="0"/>
              <a:t>вносит вклад в развитие научно-методического обеспечения психолого-педагогического сопровождения семей с детьми дошкольного и младшего школьного возраста.</a:t>
            </a:r>
          </a:p>
          <a:p>
            <a:r>
              <a:rPr lang="ru-RU" dirty="0" smtClean="0"/>
              <a:t>результаты могут быть использованы специалистами-психологами и воспитателями детских дошкольных учреждений, родителями   с целью  профилактики неблагоприятных вариантов поведения у детей  дошкольного и младшего школьного возраста.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Значимость исследования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Основываясь на алгоритм Скиннера,  я предположила, что в работе с семьей необходимо:</a:t>
            </a:r>
          </a:p>
          <a:p>
            <a:pPr>
              <a:buNone/>
            </a:pPr>
            <a:r>
              <a:rPr lang="ru-RU" dirty="0" smtClean="0"/>
              <a:t>1 . Привести в порядок саму среду и ее факторы подкрепления (они, по мнению Скиннера, гораздо важнее уровня сознания человека, его целей, намерений и т.д.).</a:t>
            </a:r>
          </a:p>
          <a:p>
            <a:pPr>
              <a:buNone/>
            </a:pPr>
            <a:r>
              <a:rPr lang="ru-RU" dirty="0" smtClean="0"/>
              <a:t> 2. Организовать систему контроля за поведением членов семьи и подкрепления их поведения</a:t>
            </a:r>
          </a:p>
          <a:p>
            <a:pPr>
              <a:buNone/>
            </a:pPr>
            <a:r>
              <a:rPr lang="ru-RU" dirty="0" smtClean="0"/>
              <a:t> 3. Если  четко и последовательно  выполнять два первых пункта, то со временем система внешнего контроля и подкрепления перейдет «вовнутрь», станет системой самоконтроля  воспитанников.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Переход на жетонную систему в консультировании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4" y="1916832"/>
          <a:ext cx="6624736" cy="409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Затруднения в работе, вызвавшие изменения в жетонной системе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9 основ системы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 детско-родительских отношений во многом определяет успешность социализации личности ребенка, что отмечается в работах Ю.Б. </a:t>
            </a:r>
            <a:r>
              <a:rPr lang="ru-RU" dirty="0" err="1" smtClean="0"/>
              <a:t>Гиппенрейтер</a:t>
            </a:r>
            <a:r>
              <a:rPr lang="ru-RU" dirty="0" smtClean="0"/>
              <a:t>, Р.В. </a:t>
            </a:r>
            <a:r>
              <a:rPr lang="ru-RU" dirty="0" err="1" smtClean="0"/>
              <a:t>Овчаровой</a:t>
            </a:r>
            <a:r>
              <a:rPr lang="ru-RU" dirty="0" smtClean="0"/>
              <a:t>, И.М. Марковской, A.C</a:t>
            </a:r>
          </a:p>
          <a:p>
            <a:r>
              <a:rPr lang="ru-RU" dirty="0" smtClean="0"/>
              <a:t>Изучением </a:t>
            </a:r>
            <a:r>
              <a:rPr lang="ru-RU" smtClean="0"/>
              <a:t>проблемы оптимизации </a:t>
            </a:r>
            <a:r>
              <a:rPr lang="ru-RU" dirty="0" smtClean="0"/>
              <a:t>детско-родительских отношений через педагогическое просвещение родителей  занимались Т. Н. Дронов, Г. Кравцов, А. Маркова, С. И. </a:t>
            </a:r>
            <a:r>
              <a:rPr lang="ru-RU" dirty="0" err="1" smtClean="0"/>
              <a:t>Мушенко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детско-родительских отношений в психологии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Технология проведения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285860"/>
            <a:ext cx="4500594" cy="527085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i="1" dirty="0" smtClean="0"/>
              <a:t>1.Разрабатываются правила поведения в семье и обязательно</a:t>
            </a:r>
            <a:r>
              <a:rPr lang="ru-RU" b="1" dirty="0" smtClean="0"/>
              <a:t> первыми пунктами оговаривается главенство обоих родителей. Это важно в тех ситуациях, когда один из родителей ущемлен другим или в ситуации  непослушания ребенком одного или обоих родителей. Далее прописываются те поведенческие характеристики, которые необходимо изменить.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лето осень 2011г 1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7751" y="1444625"/>
            <a:ext cx="2956322" cy="512764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Примерные правила в семьях</a:t>
            </a:r>
            <a:endParaRPr lang="ru-RU" dirty="0"/>
          </a:p>
        </p:txBody>
      </p:sp>
      <p:pic>
        <p:nvPicPr>
          <p:cNvPr id="7" name="Содержимое 6" descr="лето осень 2011г 1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4841895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8422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1.Мама 	и папа в семье главные.</a:t>
            </a:r>
          </a:p>
          <a:p>
            <a:r>
              <a:rPr lang="ru-RU" dirty="0" smtClean="0"/>
              <a:t>2.просьбы о помощи слушаем спокойно</a:t>
            </a:r>
          </a:p>
          <a:p>
            <a:r>
              <a:rPr lang="ru-RU" dirty="0" smtClean="0"/>
              <a:t>3. разговариваем без криков</a:t>
            </a:r>
          </a:p>
          <a:p>
            <a:r>
              <a:rPr lang="ru-RU" dirty="0" smtClean="0"/>
              <a:t>4. каждый спит в своей кровати.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1.Мама в семье главная</a:t>
            </a:r>
          </a:p>
          <a:p>
            <a:r>
              <a:rPr lang="ru-RU" dirty="0" smtClean="0"/>
              <a:t>   2.отпускаем маму без слез</a:t>
            </a:r>
          </a:p>
          <a:p>
            <a:r>
              <a:rPr lang="ru-RU" dirty="0" smtClean="0"/>
              <a:t>   3. каждый спит в своей кроватке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1.мама в семье главная</a:t>
            </a:r>
          </a:p>
          <a:p>
            <a:r>
              <a:rPr lang="ru-RU" dirty="0" smtClean="0"/>
              <a:t>  2. поддерживаем порядок в комнатах</a:t>
            </a:r>
          </a:p>
          <a:p>
            <a:r>
              <a:rPr lang="ru-RU" dirty="0" smtClean="0"/>
              <a:t>  3. выполняем задания спокойно и сразу</a:t>
            </a:r>
          </a:p>
          <a:p>
            <a:r>
              <a:rPr lang="ru-RU" dirty="0" smtClean="0"/>
              <a:t>  4. помогаем друг другу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1.Взрослые – главные.</a:t>
            </a:r>
          </a:p>
          <a:p>
            <a:r>
              <a:rPr lang="ru-RU" dirty="0" smtClean="0"/>
              <a:t>2. слушаем их без криков.</a:t>
            </a:r>
          </a:p>
          <a:p>
            <a:r>
              <a:rPr lang="ru-RU" dirty="0" smtClean="0"/>
              <a:t>3. живем дружно. Без драк</a:t>
            </a:r>
          </a:p>
          <a:p>
            <a:r>
              <a:rPr lang="ru-RU" dirty="0" smtClean="0"/>
              <a:t>4. разговариваем спокойно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1.Родители главнее</a:t>
            </a:r>
          </a:p>
          <a:p>
            <a:r>
              <a:rPr lang="ru-RU" dirty="0" smtClean="0"/>
              <a:t>2. все ходят в туалет.</a:t>
            </a:r>
          </a:p>
          <a:p>
            <a:r>
              <a:rPr lang="ru-RU" dirty="0" smtClean="0"/>
              <a:t>3. спать ложимся тихо и быстро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2. составляю таблицу на всю неделю. В левой колонке таблицы прописывается вариант желаемого поведения. Правая часть таблицы делится на дни недели.  В полученные</a:t>
            </a:r>
            <a:br>
              <a:rPr lang="ru-RU" sz="1400" dirty="0" smtClean="0"/>
            </a:br>
            <a:r>
              <a:rPr lang="ru-RU" sz="1400" dirty="0" smtClean="0"/>
              <a:t>клетки наклеиваются или рисуются символы /жетоны/.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архив семьи Матвея Д.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Архив семьи Юли И.</a:t>
            </a:r>
            <a:endParaRPr lang="ru-RU" dirty="0"/>
          </a:p>
        </p:txBody>
      </p:sp>
      <p:pic>
        <p:nvPicPr>
          <p:cNvPr id="7" name="Содержимое 6" descr="лето осень 2011г 1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Содержимое 7" descr="лето осень 2011г 1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то осень 2011г 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Архив семьи Маши М.</a:t>
            </a:r>
            <a:br>
              <a:rPr lang="ru-RU" dirty="0" smtClean="0"/>
            </a:br>
            <a:r>
              <a:rPr lang="ru-RU" dirty="0" smtClean="0"/>
              <a:t>таблица для мамы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то осень 2011г 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81138"/>
            <a:ext cx="700092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Таблица </a:t>
            </a:r>
            <a:r>
              <a:rPr lang="ru-RU" smtClean="0"/>
              <a:t>для Маши М.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7239000" cy="5417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66688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Харак-терист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Пове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де</a:t>
                      </a:r>
                    </a:p>
                    <a:p>
                      <a:r>
                        <a:rPr lang="ru-RU" dirty="0" err="1" smtClean="0"/>
                        <a:t>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понед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вторн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четв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пятн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субб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воскр</a:t>
                      </a:r>
                      <a:endParaRPr lang="ru-RU" dirty="0"/>
                    </a:p>
                  </a:txBody>
                  <a:tcPr/>
                </a:tc>
              </a:tr>
              <a:tr h="1666880">
                <a:tc>
                  <a:txBody>
                    <a:bodyPr/>
                    <a:lstStyle/>
                    <a:p>
                      <a:r>
                        <a:rPr lang="ru-RU" dirty="0" smtClean="0"/>
                        <a:t>Ложится в</a:t>
                      </a:r>
                    </a:p>
                    <a:p>
                      <a:r>
                        <a:rPr lang="ru-RU" dirty="0" smtClean="0"/>
                        <a:t>Свою кроватку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27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Засы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Пает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сразу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428728" y="2857496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357422" y="3009896"/>
            <a:ext cx="571504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581128" y="4429132"/>
            <a:ext cx="642942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V="1">
            <a:off x="2500298" y="4714884"/>
            <a:ext cx="571504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86116" y="3009896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143372" y="3009896"/>
            <a:ext cx="714380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143504" y="4572008"/>
            <a:ext cx="428628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6"/>
          <a:ext cx="7239000" cy="55350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357323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 садит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ся</a:t>
                      </a:r>
                      <a:r>
                        <a:rPr lang="ru-RU" dirty="0" smtClean="0"/>
                        <a:t> на </a:t>
                      </a:r>
                    </a:p>
                    <a:p>
                      <a:r>
                        <a:rPr lang="ru-RU" dirty="0" smtClean="0"/>
                        <a:t>Гор</a:t>
                      </a:r>
                    </a:p>
                    <a:p>
                      <a:r>
                        <a:rPr lang="ru-RU" dirty="0" smtClean="0"/>
                        <a:t>шок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Поне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Дель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</a:t>
                      </a:r>
                    </a:p>
                    <a:p>
                      <a:r>
                        <a:rPr lang="ru-RU" dirty="0" smtClean="0"/>
                        <a:t>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</a:t>
                      </a:r>
                    </a:p>
                    <a:p>
                      <a:r>
                        <a:rPr lang="ru-RU" dirty="0" err="1" smtClean="0"/>
                        <a:t>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Суббо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Вос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Кре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сенье</a:t>
                      </a:r>
                      <a:endParaRPr lang="ru-RU" dirty="0"/>
                    </a:p>
                  </a:txBody>
                  <a:tcPr/>
                </a:tc>
              </a:tr>
              <a:tr h="1357323">
                <a:tc>
                  <a:txBody>
                    <a:bodyPr/>
                    <a:lstStyle/>
                    <a:p>
                      <a:r>
                        <a:rPr lang="ru-RU" dirty="0" smtClean="0"/>
                        <a:t>9.00-</a:t>
                      </a:r>
                    </a:p>
                    <a:p>
                      <a:r>
                        <a:rPr lang="ru-RU" dirty="0" smtClean="0"/>
                        <a:t>11.00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3">
                <a:tc>
                  <a:txBody>
                    <a:bodyPr/>
                    <a:lstStyle/>
                    <a:p>
                      <a:r>
                        <a:rPr lang="ru-RU" dirty="0" smtClean="0"/>
                        <a:t>11.00-</a:t>
                      </a:r>
                    </a:p>
                    <a:p>
                      <a:r>
                        <a:rPr lang="ru-RU" dirty="0" smtClean="0"/>
                        <a:t>13.00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7323">
                <a:tc>
                  <a:txBody>
                    <a:bodyPr/>
                    <a:lstStyle/>
                    <a:p>
                      <a:r>
                        <a:rPr lang="ru-RU" dirty="0" smtClean="0"/>
                        <a:t>13.00-</a:t>
                      </a:r>
                    </a:p>
                    <a:p>
                      <a:r>
                        <a:rPr lang="ru-RU" dirty="0" smtClean="0"/>
                        <a:t>15.00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571604" y="2285992"/>
            <a:ext cx="285752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571604" y="3714752"/>
            <a:ext cx="357190" cy="1000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Использовать</a:t>
            </a:r>
            <a:r>
              <a:rPr lang="ru-RU" b="1" dirty="0"/>
              <a:t> можно как нарисованные знаки, так и готовые наклейки.  Для детей дошкольного возраста лучше наклейки, для более старшего возраста можно вместо наклеек вносить в ячейки часть приза, который получает ребенок, в случае, если ему удается соблюдать правила поведения.</a:t>
            </a:r>
            <a:endParaRPr lang="ru-RU" dirty="0"/>
          </a:p>
          <a:p>
            <a:pPr lvl="0">
              <a:buNone/>
            </a:pPr>
            <a:r>
              <a:rPr lang="ru-RU" b="1" dirty="0" smtClean="0"/>
              <a:t>3.Очень </a:t>
            </a:r>
            <a:r>
              <a:rPr lang="ru-RU" b="1" dirty="0"/>
              <a:t>важно на семейном совете родителям ввести правила и ознакомить детей с новыми условиями жизни в семье, объяснив, что желание всех жить дружно и счастливо можно реализовать только таким образом.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/>
              <a:t>4.Далее  </a:t>
            </a:r>
            <a:r>
              <a:rPr lang="ru-RU" b="1" dirty="0"/>
              <a:t>детям предлагается вариант приза, который они получают в зависимости от возраста и проблемы, либо каждый день, либо за неделю, либо за месяц. Хочется отметить, что если ребенок совсем маленький, то сбивка стереотипа  расписывается в первой колонке  по временным промежутка от  часа до трех часов и более. Таким  детям можно подкреплять желаемое поведение  каждый раз приклеивая наклейку. </a:t>
            </a:r>
            <a:endParaRPr lang="ru-RU" dirty="0"/>
          </a:p>
          <a:p>
            <a:pPr lvl="0">
              <a:buNone/>
            </a:pPr>
            <a:r>
              <a:rPr lang="ru-RU" b="1" dirty="0" smtClean="0"/>
              <a:t>5.Наряду </a:t>
            </a:r>
            <a:r>
              <a:rPr lang="ru-RU" b="1" dirty="0"/>
              <a:t>с отметкой успеха в таблице, родители закрепляют его эмоционально и телесно. Интенсивность реакции должна быть выше, чем ранее за недостойное поведение.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/>
              <a:t>Наклейки или части приза не отбираются в ситуации срыва ребенка, желательно проигнорировать этот срыв (если это не угрожает ребенку или окружающим).</a:t>
            </a:r>
            <a:endParaRPr lang="ru-RU" dirty="0"/>
          </a:p>
          <a:p>
            <a:pPr lvl="0"/>
            <a:r>
              <a:rPr lang="ru-RU" b="1" dirty="0"/>
              <a:t>Если ребенок сорвался – не добавляем в таблицу ничего лишнего: тучки, зачеркивания, крестики, грустные рожицы.</a:t>
            </a:r>
            <a:endParaRPr lang="ru-RU" dirty="0"/>
          </a:p>
          <a:p>
            <a:r>
              <a:rPr lang="ru-RU" b="1" dirty="0"/>
              <a:t>Не идем на поводу у ребенка в ситуации шантажа (</a:t>
            </a:r>
            <a:r>
              <a:rPr lang="ru-RU" b="1" dirty="0" err="1"/>
              <a:t>выпрашивание</a:t>
            </a:r>
            <a:r>
              <a:rPr lang="ru-RU" b="1" dirty="0"/>
              <a:t>, </a:t>
            </a:r>
            <a:r>
              <a:rPr lang="ru-RU" b="1" dirty="0" err="1"/>
              <a:t>канюченье</a:t>
            </a:r>
            <a:r>
              <a:rPr lang="ru-RU" b="1" dirty="0"/>
              <a:t>, угрозы вообще не соблюдать правил, плача). Не реагируем на обидные слова. Он проверяет таким  образом, есть ли возможность нарушить правила  и оставить  все по старому.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влияние родительского отношения на психическое развитие ребенка  изучали А.Я. Варга, А.И. Захаров, П.Ф. Лесгафт, А.В. Петровский, С.Соловейчик, </a:t>
            </a:r>
            <a:r>
              <a:rPr lang="ru-RU" dirty="0" err="1" smtClean="0"/>
              <a:t>В.В.Столин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 типы нарушения семейного воспитания и развитие детей  изучали А.А. </a:t>
            </a:r>
            <a:r>
              <a:rPr lang="ru-RU" dirty="0" err="1" smtClean="0"/>
              <a:t>Бодалев</a:t>
            </a:r>
            <a:r>
              <a:rPr lang="ru-RU" dirty="0" smtClean="0"/>
              <a:t>, Ю. Б. </a:t>
            </a:r>
            <a:r>
              <a:rPr lang="ru-RU" dirty="0" err="1" smtClean="0"/>
              <a:t>Гиппенрейтер</a:t>
            </a:r>
            <a:r>
              <a:rPr lang="ru-RU" dirty="0" smtClean="0"/>
              <a:t>, К. </a:t>
            </a:r>
            <a:r>
              <a:rPr lang="ru-RU" dirty="0" err="1" smtClean="0"/>
              <a:t>Леонгард</a:t>
            </a:r>
            <a:r>
              <a:rPr lang="ru-RU" dirty="0" smtClean="0"/>
              <a:t>, Н. Ю. </a:t>
            </a:r>
            <a:r>
              <a:rPr lang="ru-RU" dirty="0" err="1" smtClean="0"/>
              <a:t>Сигягина</a:t>
            </a:r>
            <a:r>
              <a:rPr lang="ru-RU" dirty="0" smtClean="0"/>
              <a:t>, Р. </a:t>
            </a:r>
            <a:r>
              <a:rPr lang="ru-RU" dirty="0" err="1" smtClean="0"/>
              <a:t>Снайдер</a:t>
            </a:r>
            <a:r>
              <a:rPr lang="ru-RU" dirty="0" smtClean="0"/>
              <a:t>, А. С. </a:t>
            </a:r>
            <a:r>
              <a:rPr lang="ru-RU" dirty="0" err="1" smtClean="0"/>
              <a:t>Спиваковская</a:t>
            </a:r>
            <a:r>
              <a:rPr lang="ru-RU" dirty="0" smtClean="0"/>
              <a:t>, А. </a:t>
            </a:r>
            <a:r>
              <a:rPr lang="ru-RU" dirty="0" err="1" smtClean="0"/>
              <a:t>Фромм</a:t>
            </a:r>
            <a:r>
              <a:rPr lang="ru-RU" dirty="0" smtClean="0"/>
              <a:t>, М. </a:t>
            </a:r>
            <a:r>
              <a:rPr lang="ru-RU" dirty="0" err="1" smtClean="0"/>
              <a:t>Хоментаускас</a:t>
            </a:r>
            <a:r>
              <a:rPr lang="ru-RU" dirty="0" smtClean="0"/>
              <a:t>, Э.Г. </a:t>
            </a:r>
            <a:r>
              <a:rPr lang="ru-RU" dirty="0" err="1" smtClean="0"/>
              <a:t>Эйдемиллер</a:t>
            </a:r>
            <a:endParaRPr lang="ru-RU" dirty="0" smtClean="0"/>
          </a:p>
          <a:p>
            <a:r>
              <a:rPr lang="ru-RU" dirty="0" smtClean="0"/>
              <a:t> проблемой формирования эмоций и взаимоотношений детей с родителями  занимались Г. М. </a:t>
            </a:r>
            <a:r>
              <a:rPr lang="ru-RU" dirty="0" err="1" smtClean="0"/>
              <a:t>Бреслав</a:t>
            </a:r>
            <a:r>
              <a:rPr lang="ru-RU" dirty="0" smtClean="0"/>
              <a:t>, Т. А. Данилина, Е. И. Изотова)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- систематичность </a:t>
            </a:r>
            <a:endParaRPr lang="ru-RU" dirty="0"/>
          </a:p>
          <a:p>
            <a:r>
              <a:rPr lang="ru-RU" b="1" dirty="0"/>
              <a:t>- строгое соблюдение инструкции психолога родителями</a:t>
            </a:r>
            <a:endParaRPr lang="ru-RU" dirty="0"/>
          </a:p>
          <a:p>
            <a:r>
              <a:rPr lang="ru-RU" b="1" dirty="0"/>
              <a:t>- мотив для ребенка должен быть очень значим</a:t>
            </a:r>
            <a:endParaRPr lang="ru-RU" dirty="0"/>
          </a:p>
          <a:p>
            <a:r>
              <a:rPr lang="ru-RU" b="1" dirty="0"/>
              <a:t>- участие родителей в исправлении своих отрицательных реакций</a:t>
            </a:r>
            <a:endParaRPr lang="ru-RU" dirty="0"/>
          </a:p>
          <a:p>
            <a:r>
              <a:rPr lang="ru-RU" b="1" dirty="0"/>
              <a:t>- позитивное отношение к детям</a:t>
            </a:r>
            <a:endParaRPr lang="ru-RU" dirty="0"/>
          </a:p>
          <a:p>
            <a:r>
              <a:rPr lang="ru-RU" b="1" dirty="0"/>
              <a:t>- наглядность таблицы (в доступном месте. На виду. </a:t>
            </a:r>
            <a:endParaRPr lang="ru-RU" dirty="0"/>
          </a:p>
          <a:p>
            <a:r>
              <a:rPr lang="ru-RU" b="1" dirty="0"/>
              <a:t>- работа с таблицей в течении минимум 2 месяцев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Условия успешности жетонной терапии: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 ПРОБЛЕМЫ ВО ВЗАИМОДЕЙСТВИИ</a:t>
            </a:r>
            <a:endParaRPr lang="ru-RU" dirty="0"/>
          </a:p>
          <a:p>
            <a:r>
              <a:rPr lang="ru-RU" b="1" dirty="0"/>
              <a:t>2. проблемы отхода ко сну</a:t>
            </a:r>
            <a:endParaRPr lang="ru-RU" dirty="0"/>
          </a:p>
          <a:p>
            <a:r>
              <a:rPr lang="ru-RU" b="1" dirty="0"/>
              <a:t>3.проблемы во время еды</a:t>
            </a:r>
            <a:endParaRPr lang="ru-RU" dirty="0"/>
          </a:p>
          <a:p>
            <a:r>
              <a:rPr lang="ru-RU" b="1" dirty="0"/>
              <a:t>4. домашние задания (уроки)</a:t>
            </a:r>
            <a:endParaRPr lang="ru-RU" dirty="0"/>
          </a:p>
          <a:p>
            <a:r>
              <a:rPr lang="ru-RU" b="1" dirty="0"/>
              <a:t>5. порядок в комнате и доме</a:t>
            </a:r>
            <a:endParaRPr lang="ru-RU" dirty="0"/>
          </a:p>
          <a:p>
            <a:r>
              <a:rPr lang="ru-RU" b="1" dirty="0"/>
              <a:t>6. уборка игрушек</a:t>
            </a:r>
            <a:endParaRPr lang="ru-RU" dirty="0"/>
          </a:p>
          <a:p>
            <a:r>
              <a:rPr lang="ru-RU" b="1" dirty="0"/>
              <a:t>7. помощь по дому</a:t>
            </a:r>
            <a:endParaRPr lang="ru-RU" dirty="0"/>
          </a:p>
          <a:p>
            <a:r>
              <a:rPr lang="ru-RU" b="1" dirty="0"/>
              <a:t>8. проблемы с туалетом  и другие.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ОБЛАСТЬ ПРИМЕНЕНИЯ: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Данный тип коррекции поведения применен в </a:t>
            </a:r>
            <a:r>
              <a:rPr lang="ru-RU" b="1" dirty="0" smtClean="0"/>
              <a:t>58 </a:t>
            </a:r>
            <a:r>
              <a:rPr lang="ru-RU" b="1" dirty="0"/>
              <a:t>ситуациях обращения к психологу.</a:t>
            </a:r>
            <a:endParaRPr lang="ru-RU" dirty="0"/>
          </a:p>
          <a:p>
            <a:r>
              <a:rPr lang="ru-RU" b="1" dirty="0"/>
              <a:t>8 семей через 3 недели отказались в связи с нежеланием изменять собственное поведение и соблюдать </a:t>
            </a:r>
            <a:r>
              <a:rPr lang="ru-RU" b="1" dirty="0" smtClean="0"/>
              <a:t>правила:</a:t>
            </a:r>
          </a:p>
          <a:p>
            <a:pPr>
              <a:buNone/>
            </a:pPr>
            <a:r>
              <a:rPr lang="ru-RU" b="1" dirty="0" smtClean="0"/>
              <a:t>  У детей  из 3 семей наблюдались изменения в поведении, однако через некоторый промежуток времени вернулись срывы.</a:t>
            </a:r>
          </a:p>
          <a:p>
            <a:pPr>
              <a:buNone/>
            </a:pPr>
            <a:r>
              <a:rPr lang="ru-RU" b="1" dirty="0" smtClean="0"/>
              <a:t>  В пяти семьях улучшения в поведении  детей улучшили отношение  родителей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Результативность: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28596" y="4000504"/>
            <a:ext cx="35719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0034" y="5429264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Дети спокойнее стали относиться к требованиям родителей и их просьбам, перестали огрызаться, стали спокойнее укладываться спать, перестали спать в кровати родителей, убирали свои игрушки, охотнее оказывали помощь по дому, поддерживали порядок в комнате и на рабочем столе,  быстрее справлялись с заданиями, проявляли активность и смелость, начали ходить в туалет и </a:t>
            </a:r>
            <a:r>
              <a:rPr lang="ru-RU" dirty="0" err="1" smtClean="0"/>
              <a:t>т.д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Качественные характеристики изменений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больше  стали обращать </a:t>
            </a:r>
            <a:r>
              <a:rPr lang="ru-RU" b="1" dirty="0"/>
              <a:t>внимание на хорошее поведение, прогнозировали желаемое поведение и авансировали похвалу, сместился акцент восприятия своего ребенка в общении  с проблемного на </a:t>
            </a:r>
            <a:r>
              <a:rPr lang="ru-RU" b="1" dirty="0" smtClean="0"/>
              <a:t>приятное, стали анализировать собственные воспитательные стратегии  </a:t>
            </a:r>
            <a:endParaRPr lang="ru-RU" dirty="0"/>
          </a:p>
          <a:p>
            <a:r>
              <a:rPr lang="ru-RU" b="1" dirty="0"/>
              <a:t>     В 41 семье  отказались от шлепков и других физических воздействий.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изменения в поведении родителей: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РЕЗУЛЬТАТЫ ИССЛЕДОВАНИЯ</a:t>
            </a:r>
            <a:br>
              <a:rPr lang="ru-RU" sz="2700" dirty="0" smtClean="0"/>
            </a:br>
            <a:r>
              <a:rPr lang="ru-RU" sz="2700" dirty="0" smtClean="0"/>
              <a:t>УРОВНЯ ОТНОШЕНИЙ И ПОНИМАНИЯ РАЗЛИЧНЫХ СОСТОЯНИЙ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772816"/>
          <a:ext cx="6984776" cy="42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РЕЗУЛЬТАТЫ РЕФЛЕКСИИ РОДИТЕЛЯМИ СОБСТВЕННОЙ СТРАТЕГИИ В ВОСПИТАНИИ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481138"/>
          <a:ext cx="7499176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СПОСОБНОСТИ РОДИТЕЛЕЙ К ЭМПАТИИ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988840"/>
          <a:ext cx="6624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ИЗМЕНЕНИЯ ПСИХОЛОГИЧЕСКОГО КЛИМАТА В СЕМЬЯХ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700808"/>
          <a:ext cx="66967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неспособность справляться с возрастными изменениями детей</a:t>
            </a:r>
          </a:p>
          <a:p>
            <a:pPr>
              <a:buNone/>
            </a:pPr>
            <a:r>
              <a:rPr lang="ru-RU" dirty="0" smtClean="0"/>
              <a:t>2. преобладание рационального аспекта во взаимодействии с детьми</a:t>
            </a:r>
          </a:p>
          <a:p>
            <a:pPr>
              <a:buNone/>
            </a:pPr>
            <a:r>
              <a:rPr lang="ru-RU" dirty="0" smtClean="0"/>
              <a:t>3. непонимание своеобразия детей и детского возраста</a:t>
            </a:r>
          </a:p>
          <a:p>
            <a:pPr>
              <a:buNone/>
            </a:pPr>
            <a:r>
              <a:rPr lang="ru-RU" dirty="0" smtClean="0"/>
              <a:t>4. неблагоприятные личностные изменения самих родителей</a:t>
            </a:r>
          </a:p>
          <a:p>
            <a:pPr>
              <a:buNone/>
            </a:pPr>
            <a:r>
              <a:rPr lang="ru-RU" dirty="0" smtClean="0"/>
              <a:t>5. применение родителями негативных педагогических воздействий.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Проблемы отношений в семье</a:t>
            </a:r>
            <a:endParaRPr lang="ru-RU" sz="3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Поведенческое направление в психологии: в центре внимания  человеческое поведение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Представители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8497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бихевиоральный</a:t>
            </a:r>
            <a:r>
              <a:rPr lang="ru-RU" dirty="0" smtClean="0"/>
              <a:t> подход имеет примерно ту же эффективность, что и другие подходы</a:t>
            </a:r>
          </a:p>
          <a:p>
            <a:r>
              <a:rPr lang="ru-RU" dirty="0" err="1" smtClean="0"/>
              <a:t>Бихевиоральный</a:t>
            </a:r>
            <a:r>
              <a:rPr lang="ru-RU" dirty="0" smtClean="0"/>
              <a:t> подход более подходит для случаев избавления от стандартных фобий (страхов), нежелательных привычек, формирования желательного поведения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849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Эдуард </a:t>
            </a:r>
            <a:r>
              <a:rPr lang="ru-RU" dirty="0" err="1" smtClean="0"/>
              <a:t>Торндайк</a:t>
            </a:r>
            <a:r>
              <a:rPr lang="ru-RU" dirty="0" smtClean="0"/>
              <a:t>, </a:t>
            </a:r>
            <a:r>
              <a:rPr lang="ru-RU" dirty="0" smtClean="0">
                <a:hlinkClick r:id="rId2" tooltip="Джон Бродес Уотсон"/>
              </a:rPr>
              <a:t>Джон </a:t>
            </a:r>
            <a:r>
              <a:rPr lang="ru-RU" dirty="0" err="1" smtClean="0">
                <a:hlinkClick r:id="rId2" tooltip="Джон Бродес Уотсон"/>
              </a:rPr>
              <a:t>Бродес</a:t>
            </a:r>
            <a:r>
              <a:rPr lang="ru-RU" dirty="0" smtClean="0">
                <a:hlinkClick r:id="rId2" tooltip="Джон Бродес Уотсон"/>
              </a:rPr>
              <a:t> Уотсон</a:t>
            </a:r>
            <a:r>
              <a:rPr lang="ru-RU" dirty="0" smtClean="0"/>
              <a:t>, Эдуард </a:t>
            </a:r>
            <a:r>
              <a:rPr lang="ru-RU" dirty="0" err="1" smtClean="0"/>
              <a:t>Чейс</a:t>
            </a:r>
            <a:r>
              <a:rPr lang="ru-RU" dirty="0" smtClean="0"/>
              <a:t> </a:t>
            </a:r>
            <a:r>
              <a:rPr lang="ru-RU" dirty="0" err="1" smtClean="0"/>
              <a:t>Толмен</a:t>
            </a:r>
            <a:r>
              <a:rPr lang="ru-RU" dirty="0" smtClean="0"/>
              <a:t>, </a:t>
            </a:r>
            <a:r>
              <a:rPr lang="ru-RU" dirty="0" err="1" smtClean="0">
                <a:hlinkClick r:id="rId3" tooltip="Беррес Фредерик Скиннер"/>
              </a:rPr>
              <a:t>Беррес</a:t>
            </a:r>
            <a:r>
              <a:rPr lang="ru-RU" dirty="0" smtClean="0">
                <a:hlinkClick r:id="rId3" tooltip="Беррес Фредерик Скиннер"/>
              </a:rPr>
              <a:t> Фредерик Скиннер</a:t>
            </a:r>
            <a:r>
              <a:rPr lang="ru-RU" dirty="0" smtClean="0"/>
              <a:t>, К. Л. </a:t>
            </a:r>
            <a:r>
              <a:rPr lang="ru-RU" dirty="0" err="1" smtClean="0"/>
              <a:t>Халл</a:t>
            </a:r>
            <a:r>
              <a:rPr lang="ru-RU" dirty="0" smtClean="0"/>
              <a:t>.  К бихевиоризму были близки </a:t>
            </a:r>
            <a:r>
              <a:rPr lang="ru-RU" dirty="0" smtClean="0">
                <a:solidFill>
                  <a:schemeClr val="tx2"/>
                </a:solidFill>
              </a:rPr>
              <a:t>возникшие</a:t>
            </a:r>
            <a:r>
              <a:rPr lang="ru-RU" dirty="0" smtClean="0"/>
              <a:t> в СССР в 1920—1930-е годы объективная психология  </a:t>
            </a:r>
            <a:r>
              <a:rPr lang="ru-RU" u="sng" dirty="0" smtClean="0">
                <a:hlinkClick r:id="rId4" tooltip="Блонский, Павел Петрович"/>
              </a:rPr>
              <a:t>П. П. </a:t>
            </a:r>
            <a:r>
              <a:rPr lang="ru-RU" u="sng" dirty="0" err="1" smtClean="0">
                <a:hlinkClick r:id="rId4" tooltip="Блонский, Павел Петрович"/>
              </a:rPr>
              <a:t>Блонского</a:t>
            </a:r>
            <a:r>
              <a:rPr lang="ru-RU" dirty="0" smtClean="0"/>
              <a:t> и </a:t>
            </a:r>
            <a:r>
              <a:rPr lang="ru-RU" u="sng" dirty="0" smtClean="0">
                <a:hlinkClick r:id="rId5" tooltip="Рефлексология (психология)"/>
              </a:rPr>
              <a:t>рефлексология</a:t>
            </a:r>
            <a:r>
              <a:rPr lang="ru-RU" dirty="0" smtClean="0"/>
              <a:t> </a:t>
            </a:r>
            <a:r>
              <a:rPr lang="ru-RU" u="sng" dirty="0" smtClean="0">
                <a:hlinkClick r:id="rId6" tooltip="Бехтерев, Владимир Михайлович"/>
              </a:rPr>
              <a:t>В. М. Бехтерева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Бихевиоральная</a:t>
            </a:r>
            <a:r>
              <a:rPr lang="ru-RU" b="1" i="1" dirty="0" smtClean="0"/>
              <a:t> (поведенческая) </a:t>
            </a:r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психотерапия</a:t>
            </a:r>
            <a:r>
              <a:rPr lang="ru-RU" i="1" dirty="0" smtClean="0"/>
              <a:t> </a:t>
            </a:r>
            <a:r>
              <a:rPr lang="ru-RU" dirty="0" smtClean="0"/>
              <a:t>— это терапия посредством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научения</a:t>
            </a:r>
            <a:r>
              <a:rPr lang="ru-RU" dirty="0" smtClean="0"/>
              <a:t> и на основе подкрепления. Она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директивна, активна, ориентирована на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конкретную проблему клиента.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/>
          <a:lstStyle/>
          <a:p>
            <a:r>
              <a:rPr lang="ru-RU" dirty="0" smtClean="0"/>
              <a:t>Психологи, работающие методами поведенческой терапии, ориентируются не на причины нарушенного поведения, а на само нарушенное поведение.</a:t>
            </a:r>
          </a:p>
          <a:p>
            <a:r>
              <a:rPr lang="ru-RU" dirty="0" smtClean="0"/>
              <a:t> Техники и методы направлены либо на обучение новым формам поведения, либо на выправление непродуктивных форм поведения.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00_0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071942"/>
            <a:ext cx="3357586" cy="257176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Чтобы сформировать желаемое поведение, надо создать и отработать до мелочей </a:t>
            </a:r>
            <a:r>
              <a:rPr lang="ru-RU" i="1" dirty="0" smtClean="0"/>
              <a:t>контроль и различные формы подкрепления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i="1" dirty="0" smtClean="0"/>
              <a:t>Основной</a:t>
            </a:r>
            <a:r>
              <a:rPr lang="ru-RU" dirty="0" smtClean="0"/>
              <a:t> </a:t>
            </a:r>
            <a:r>
              <a:rPr lang="ru-RU" i="1" dirty="0" smtClean="0"/>
              <a:t>механизм </a:t>
            </a:r>
            <a:r>
              <a:rPr lang="ru-RU" dirty="0" smtClean="0"/>
              <a:t>формирования социального поведения — </a:t>
            </a:r>
            <a:r>
              <a:rPr lang="ru-RU" i="1" dirty="0" smtClean="0"/>
              <a:t>контроль и подкрепление</a:t>
            </a:r>
            <a:r>
              <a:rPr lang="ru-RU" dirty="0" smtClean="0"/>
              <a:t> действий и поступков со стороны среды.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/>
              <a:t>Основной способ</a:t>
            </a:r>
            <a:r>
              <a:rPr lang="ru-RU" dirty="0" smtClean="0"/>
              <a:t> формирования поведения — </a:t>
            </a:r>
            <a:r>
              <a:rPr lang="ru-RU" i="1" dirty="0" smtClean="0"/>
              <a:t>подкрепление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1. Основной механизм формирования социального поведения — контроль и подкрепление действий и поступков со стороны среды.</a:t>
            </a:r>
            <a:br>
              <a:rPr lang="ru-RU" dirty="0" smtClean="0"/>
            </a:br>
            <a:r>
              <a:rPr lang="ru-RU" dirty="0" smtClean="0"/>
              <a:t>2. Основной способ формирования поведения — подкрепление.</a:t>
            </a:r>
            <a:br>
              <a:rPr lang="ru-RU" dirty="0" smtClean="0"/>
            </a:br>
            <a:r>
              <a:rPr lang="ru-RU" dirty="0" smtClean="0"/>
              <a:t>3. Чтобы сформировать желаемое поведение, надо создать и отработать до мелочей контроль и различные формы подкрепления.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формирования хорошей адаптации Скиннера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290</TotalTime>
  <Words>1862</Words>
  <Application>Microsoft Office PowerPoint</Application>
  <PresentationFormat>Экран (4:3)</PresentationFormat>
  <Paragraphs>230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Открытая</vt:lpstr>
      <vt:lpstr> </vt:lpstr>
      <vt:lpstr>Проблема детско-родительских отношений в психологии</vt:lpstr>
      <vt:lpstr>Слайд 3</vt:lpstr>
      <vt:lpstr>Проблемы отношений в семье</vt:lpstr>
      <vt:lpstr>Поведенческое направление в психологии: в центре внимания  человеческое поведение</vt:lpstr>
      <vt:lpstr>Слайд 6</vt:lpstr>
      <vt:lpstr>Слайд 7</vt:lpstr>
      <vt:lpstr> </vt:lpstr>
      <vt:lpstr>Алгоритм формирования хорошей адаптации Скиннера</vt:lpstr>
      <vt:lpstr>Жетонные системы. Жетоны – это вещественные условные подкрепляющие стимулы, которые могут быть обменены на такие резервные подкрепляющие стимулы, как право участия в каких-либо специфических видах деятельности, ценные призы, лакомства и т. п. </vt:lpstr>
      <vt:lpstr>Противоречия в работе по оптимизации ДРО </vt:lpstr>
      <vt:lpstr>Характеристика исследовательской работы</vt:lpstr>
      <vt:lpstr>Слайд 13</vt:lpstr>
      <vt:lpstr>Слайд 14</vt:lpstr>
      <vt:lpstr>Слайд 15</vt:lpstr>
      <vt:lpstr>Значимость исследования </vt:lpstr>
      <vt:lpstr>Переход на жетонную систему в консультировании</vt:lpstr>
      <vt:lpstr>Затруднения в работе, вызвавшие изменения в жетонной системе</vt:lpstr>
      <vt:lpstr>9 основ системы</vt:lpstr>
      <vt:lpstr> Технология проведения</vt:lpstr>
      <vt:lpstr>Примерные правила в семьях</vt:lpstr>
      <vt:lpstr>2. составляю таблицу на всю неделю. В левой колонке таблицы прописывается вариант желаемого поведения. Правая часть таблицы делится на дни недели.  В полученные клетки наклеиваются или рисуются символы /жетоны/. </vt:lpstr>
      <vt:lpstr>Архив семьи Маши М. таблица для мамы</vt:lpstr>
      <vt:lpstr>Таблица для Маши М.</vt:lpstr>
      <vt:lpstr>Слайд 25</vt:lpstr>
      <vt:lpstr>Слайд 26</vt:lpstr>
      <vt:lpstr>Слайд 27</vt:lpstr>
      <vt:lpstr>Слайд 28</vt:lpstr>
      <vt:lpstr>Слайд 29</vt:lpstr>
      <vt:lpstr>Условия успешности жетонной терапии:</vt:lpstr>
      <vt:lpstr>ОБЛАСТЬ ПРИМЕНЕНИЯ: </vt:lpstr>
      <vt:lpstr>Результативность: </vt:lpstr>
      <vt:lpstr>Качественные характеристики изменений</vt:lpstr>
      <vt:lpstr>изменения в поведении родителей:</vt:lpstr>
      <vt:lpstr>РЕЗУЛЬТАТЫ ИССЛЕДОВАНИЯ УРОВНЯ ОТНОШЕНИЙ И ПОНИМАНИЯ РАЗЛИЧНЫХ СОСТОЯНИЙ РЕБЕНКА </vt:lpstr>
      <vt:lpstr>РЕЗУЛЬТАТЫ РЕФЛЕКСИИ РОДИТЕЛЯМИ СОБСТВЕННОЙ СТРАТЕГИИ В ВОСПИТАНИИ</vt:lpstr>
      <vt:lpstr>ИССЛЕДОВАНИЕ СПОСОБНОСТИ РОДИТЕЛЕЙ К ЭМПАТИИ</vt:lpstr>
      <vt:lpstr>ИЗМЕНЕНИЯ ПСИХОЛОГИЧЕСКОГО КЛИМАТА В СЕМЬЯХ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</cp:lastModifiedBy>
  <cp:revision>34</cp:revision>
  <dcterms:created xsi:type="dcterms:W3CDTF">2010-02-14T08:41:26Z</dcterms:created>
  <dcterms:modified xsi:type="dcterms:W3CDTF">2013-03-16T00:03:55Z</dcterms:modified>
</cp:coreProperties>
</file>