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64" r:id="rId12"/>
    <p:sldId id="265" r:id="rId13"/>
    <p:sldId id="273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50CF7-5AC7-4E3C-8E21-28FD2109D561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5A4B9-6820-4D11-89EE-6834E147D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2412-FAE3-4E63-93C3-1261F8632B67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8C42-057E-452C-8272-155121937D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2412-FAE3-4E63-93C3-1261F8632B67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8C42-057E-452C-8272-155121937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2412-FAE3-4E63-93C3-1261F8632B67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8C42-057E-452C-8272-155121937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2412-FAE3-4E63-93C3-1261F8632B67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8C42-057E-452C-8272-155121937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2412-FAE3-4E63-93C3-1261F8632B67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E38C42-057E-452C-8272-155121937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2412-FAE3-4E63-93C3-1261F8632B67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8C42-057E-452C-8272-155121937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2412-FAE3-4E63-93C3-1261F8632B67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8C42-057E-452C-8272-155121937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2412-FAE3-4E63-93C3-1261F8632B67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8C42-057E-452C-8272-155121937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2412-FAE3-4E63-93C3-1261F8632B67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8C42-057E-452C-8272-155121937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2412-FAE3-4E63-93C3-1261F8632B67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8C42-057E-452C-8272-155121937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2412-FAE3-4E63-93C3-1261F8632B67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8C42-057E-452C-8272-155121937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CD2412-FAE3-4E63-93C3-1261F8632B67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E38C42-057E-452C-8272-155121937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2000">
    <p:newsflash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wmf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gif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wmf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wmf"/><Relationship Id="rId23" Type="http://schemas.openxmlformats.org/officeDocument/2006/relationships/image" Target="../media/image23.wmf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gif"/><Relationship Id="rId22" Type="http://schemas.openxmlformats.org/officeDocument/2006/relationships/image" Target="../media/image2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10" Type="http://schemas.openxmlformats.org/officeDocument/2006/relationships/image" Target="../media/image8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Detskie%20pesenki%20-%20Svetit%20solnyshko.mp3" TargetMode="External"/><Relationship Id="rId6" Type="http://schemas.openxmlformats.org/officeDocument/2006/relationships/image" Target="../media/image26.gif"/><Relationship Id="rId5" Type="http://schemas.openxmlformats.org/officeDocument/2006/relationships/image" Target="../media/image21.wmf"/><Relationship Id="rId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20.png"/><Relationship Id="rId4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59.jpeg"/><Relationship Id="rId3" Type="http://schemas.openxmlformats.org/officeDocument/2006/relationships/image" Target="../media/image6.jpeg"/><Relationship Id="rId7" Type="http://schemas.openxmlformats.org/officeDocument/2006/relationships/image" Target="../media/image54.jpeg"/><Relationship Id="rId12" Type="http://schemas.openxmlformats.org/officeDocument/2006/relationships/image" Target="../media/image58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7.jpeg"/><Relationship Id="rId5" Type="http://schemas.openxmlformats.org/officeDocument/2006/relationships/image" Target="../media/image52.jpeg"/><Relationship Id="rId10" Type="http://schemas.openxmlformats.org/officeDocument/2006/relationships/image" Target="../media/image56.jpeg"/><Relationship Id="rId4" Type="http://schemas.openxmlformats.org/officeDocument/2006/relationships/image" Target="../media/image51.jpeg"/><Relationship Id="rId9" Type="http://schemas.openxmlformats.org/officeDocument/2006/relationships/image" Target="../media/image17.gif"/><Relationship Id="rId14" Type="http://schemas.openxmlformats.org/officeDocument/2006/relationships/image" Target="../media/image6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A0401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1427814" cy="1378580"/>
          </a:xfrm>
          <a:prstGeom prst="flowChartDocument">
            <a:avLst/>
          </a:prstGeom>
          <a:ln w="28575">
            <a:solidFill>
              <a:srgbClr val="00B0F0"/>
            </a:solidFill>
          </a:ln>
        </p:spPr>
      </p:pic>
      <p:pic>
        <p:nvPicPr>
          <p:cNvPr id="5" name="Рисунок 4" descr="DSC0990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214414" y="857232"/>
            <a:ext cx="1285884" cy="1173477"/>
          </a:xfrm>
          <a:prstGeom prst="doubleWave">
            <a:avLst/>
          </a:prstGeom>
          <a:ln w="28575">
            <a:solidFill>
              <a:srgbClr val="00B0F0"/>
            </a:solidFill>
          </a:ln>
        </p:spPr>
      </p:pic>
      <p:pic>
        <p:nvPicPr>
          <p:cNvPr id="6" name="Picture 4" descr="DSC0485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5357826"/>
            <a:ext cx="1829131" cy="1318431"/>
          </a:xfrm>
          <a:prstGeom prst="pentagon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7" name="Picture 4" descr="DSC0483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5206" y="5501929"/>
            <a:ext cx="1928794" cy="1356071"/>
          </a:xfrm>
          <a:prstGeom prst="flowChartPreparation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8" name="Рисунок 7" descr="m_a32abce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04" y="2143116"/>
            <a:ext cx="1664388" cy="1254692"/>
          </a:xfrm>
          <a:prstGeom prst="cloud">
            <a:avLst/>
          </a:prstGeom>
          <a:ln w="28575">
            <a:solidFill>
              <a:srgbClr val="00B0F0"/>
            </a:solidFill>
          </a:ln>
        </p:spPr>
      </p:pic>
      <p:pic>
        <p:nvPicPr>
          <p:cNvPr id="9" name="Рисунок 8" descr="x_1f47161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4282" y="3143248"/>
            <a:ext cx="1524616" cy="1143462"/>
          </a:xfrm>
          <a:prstGeom prst="hear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0" name="Рисунок 9" descr="DSCN7429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571868" y="1643050"/>
            <a:ext cx="1270362" cy="1553080"/>
          </a:xfrm>
          <a:prstGeom prst="wedgeEllipseCallou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1" name="Рисунок 10" descr="IMG_2779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5072066" y="2643182"/>
            <a:ext cx="1739465" cy="1232003"/>
          </a:xfrm>
          <a:prstGeom prst="dodecagon">
            <a:avLst/>
          </a:prstGeom>
          <a:ln w="28575">
            <a:solidFill>
              <a:srgbClr val="00B0F0"/>
            </a:solidFill>
          </a:ln>
        </p:spPr>
      </p:pic>
      <p:pic>
        <p:nvPicPr>
          <p:cNvPr id="12" name="Рисунок 11" descr="DSC09937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 rot="16200000">
            <a:off x="1072786" y="5570892"/>
            <a:ext cx="1322313" cy="896181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3" name="Picture 4" descr="DSC0495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215206" y="428604"/>
            <a:ext cx="1125290" cy="1561879"/>
          </a:xfrm>
          <a:prstGeom prst="plaque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14" name="Picture 4" descr="DSC0482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214942" y="357166"/>
            <a:ext cx="1825634" cy="1357322"/>
          </a:xfrm>
          <a:prstGeom prst="cloudCallou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15" name="Picture 5" descr="DSC0482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412879" y="2461670"/>
            <a:ext cx="1731121" cy="1486124"/>
          </a:xfrm>
          <a:prstGeom prst="teardrop">
            <a:avLst>
              <a:gd name="adj" fmla="val 76338"/>
            </a:avLst>
          </a:prstGeom>
          <a:noFill/>
          <a:ln w="28575">
            <a:solidFill>
              <a:srgbClr val="00B0F0"/>
            </a:solidFill>
          </a:ln>
        </p:spPr>
      </p:pic>
      <p:pic>
        <p:nvPicPr>
          <p:cNvPr id="16" name="Рисунок 15" descr="image4709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5918" y="3857628"/>
            <a:ext cx="857256" cy="753291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8" name="Picture 3" descr="j023261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429388" y="5976815"/>
            <a:ext cx="737652" cy="88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j023206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857752" y="1785926"/>
            <a:ext cx="857256" cy="76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j0318093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215306" y="0"/>
            <a:ext cx="928694" cy="114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DSC09958.JPG"/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>
          <a:xfrm rot="16200000">
            <a:off x="2265865" y="4877879"/>
            <a:ext cx="1111809" cy="928695"/>
          </a:xfrm>
          <a:prstGeom prst="rect">
            <a:avLst/>
          </a:prstGeom>
          <a:ln w="28575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Рисунок 21" descr="0006-051-Delajut-zarjadku.png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8215338" y="4143380"/>
            <a:ext cx="741283" cy="1054567"/>
          </a:xfrm>
          <a:prstGeom prst="rect">
            <a:avLst/>
          </a:prstGeom>
        </p:spPr>
      </p:pic>
      <p:pic>
        <p:nvPicPr>
          <p:cNvPr id="23" name="Picture 2" descr="45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86116" y="5643578"/>
            <a:ext cx="1114692" cy="1045620"/>
          </a:xfrm>
          <a:prstGeom prst="rect">
            <a:avLst/>
          </a:prstGeom>
          <a:noFill/>
        </p:spPr>
      </p:pic>
      <p:pic>
        <p:nvPicPr>
          <p:cNvPr id="24" name="Picture 6" descr="j0188157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57158" y="5286388"/>
            <a:ext cx="714380" cy="134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j0232431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715140" y="2786058"/>
            <a:ext cx="10249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j0232599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14348" y="2143116"/>
            <a:ext cx="571504" cy="78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DSC04865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5786446" y="4643446"/>
            <a:ext cx="1928826" cy="1076454"/>
          </a:xfrm>
          <a:prstGeom prst="trapezoid">
            <a:avLst/>
          </a:prstGeom>
          <a:noFill/>
          <a:ln w="28575">
            <a:solidFill>
              <a:srgbClr val="00B0F0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0" y="1928802"/>
            <a:ext cx="2212465" cy="707886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r>
              <a:rPr lang="ru-RU" sz="1400" dirty="0" smtClean="0"/>
              <a:t>-мы собирали интересные</a:t>
            </a:r>
          </a:p>
          <a:p>
            <a:r>
              <a:rPr lang="ru-RU" sz="1400" dirty="0" smtClean="0"/>
              <a:t>новости </a:t>
            </a:r>
          </a:p>
          <a:p>
            <a:endParaRPr lang="ru-RU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5715009" y="1928802"/>
            <a:ext cx="3428992" cy="52322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ru-RU" sz="1400" dirty="0" smtClean="0"/>
              <a:t>-говорили о пользе</a:t>
            </a:r>
          </a:p>
          <a:p>
            <a:r>
              <a:rPr lang="ru-RU" sz="1400" dirty="0" smtClean="0"/>
              <a:t>закаливания  и учились правильно дышать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714612" y="3286124"/>
            <a:ext cx="1899494" cy="73866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ru-RU" sz="1400" dirty="0" smtClean="0"/>
              <a:t>-уговорили  мам и пап</a:t>
            </a:r>
          </a:p>
          <a:p>
            <a:r>
              <a:rPr lang="ru-RU" sz="1400" dirty="0" smtClean="0"/>
              <a:t>заняться с нами </a:t>
            </a:r>
          </a:p>
          <a:p>
            <a:r>
              <a:rPr lang="ru-RU" sz="1400" dirty="0" smtClean="0"/>
              <a:t>спортом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14282" y="4643446"/>
            <a:ext cx="1648416" cy="5847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ru-RU" dirty="0" smtClean="0"/>
              <a:t>- </a:t>
            </a:r>
            <a:r>
              <a:rPr lang="ru-RU" sz="1400" dirty="0" smtClean="0"/>
              <a:t>писали книги  и</a:t>
            </a:r>
          </a:p>
          <a:p>
            <a:r>
              <a:rPr lang="ru-RU" sz="1400" dirty="0" smtClean="0"/>
              <a:t>делали газеты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857884" y="3929066"/>
            <a:ext cx="2500330" cy="73866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ru-RU" sz="1400" dirty="0" smtClean="0"/>
              <a:t>-участвовали в соревнованиях</a:t>
            </a:r>
          </a:p>
          <a:p>
            <a:r>
              <a:rPr lang="ru-RU" sz="1400" dirty="0" smtClean="0"/>
              <a:t>и побеждали в </a:t>
            </a:r>
          </a:p>
          <a:p>
            <a:r>
              <a:rPr lang="ru-RU" sz="1400" dirty="0" smtClean="0"/>
              <a:t>олимпиадах 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2428860" y="0"/>
            <a:ext cx="2775953" cy="1714488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Как мы участвовали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    в фестивале  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     «Белый медвежонок»</a:t>
            </a:r>
          </a:p>
          <a:p>
            <a:r>
              <a:rPr lang="ru-RU" dirty="0" smtClean="0"/>
              <a:t>               </a:t>
            </a:r>
            <a:endParaRPr lang="ru-RU" dirty="0"/>
          </a:p>
        </p:txBody>
      </p:sp>
      <p:pic>
        <p:nvPicPr>
          <p:cNvPr id="36" name="Рисунок 35" descr="y_cb01ecc5.jpg"/>
          <p:cNvPicPr>
            <a:picLocks noChangeAspect="1"/>
          </p:cNvPicPr>
          <p:nvPr/>
        </p:nvPicPr>
        <p:blipFill>
          <a:blip r:embed="rId25" cstate="email"/>
          <a:stretch>
            <a:fillRect/>
          </a:stretch>
        </p:blipFill>
        <p:spPr>
          <a:xfrm>
            <a:off x="3929058" y="3714752"/>
            <a:ext cx="1214446" cy="1664275"/>
          </a:xfrm>
          <a:prstGeom prst="flowChartDisplay">
            <a:avLst/>
          </a:prstGeom>
          <a:ln w="28575">
            <a:solidFill>
              <a:srgbClr val="00B0F0"/>
            </a:solidFill>
          </a:ln>
        </p:spPr>
      </p:pic>
    </p:spTree>
  </p:cSld>
  <p:clrMapOvr>
    <a:masterClrMapping/>
  </p:clrMapOvr>
  <p:transition advClick="0" advTm="8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5929322" y="214290"/>
            <a:ext cx="2928958" cy="1571636"/>
          </a:xfrm>
          <a:prstGeom prst="cloudCallou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15074" y="642918"/>
            <a:ext cx="2661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гость группы –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     педиатр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6" name="Picture 5" descr="DSC049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00438"/>
            <a:ext cx="4750038" cy="3163216"/>
          </a:xfrm>
          <a:prstGeom prst="flowChartAlternateProcess">
            <a:avLst/>
          </a:prstGeom>
          <a:noFill/>
          <a:ln w="19050">
            <a:solidFill>
              <a:srgbClr val="00B0F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7159" y="357167"/>
            <a:ext cx="5357849" cy="2616101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FF0000"/>
                </a:solidFill>
              </a:rPr>
              <a:t>Моя мама ,Светлана Ивановна –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самый лучший и добрый  педиатр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на свете! Она работает в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поликлинике и лечит детей. Она может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вылечить любую простуду и ангину ,грипп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и насморк. Все говорят , что у нее доброе сердце.</a:t>
            </a:r>
          </a:p>
          <a:p>
            <a:pPr>
              <a:buFontTx/>
              <a:buChar char="-"/>
            </a:pP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4071942"/>
            <a:ext cx="2920671" cy="2554545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А однажды она взяла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да и пришла к нам в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группу и осмотрела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всех моих друзей. А еще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моя мама  рассказала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о том ,какие витамины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нужны детям.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             (Илларион ,6 л. )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CHto-delaet-Mishka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2357430"/>
            <a:ext cx="1600200" cy="1206500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5715008" y="285728"/>
            <a:ext cx="3143272" cy="1643074"/>
          </a:xfrm>
          <a:prstGeom prst="cloudCallou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357950" y="571480"/>
            <a:ext cx="2786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сам себе я помогу и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здоровье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сохраню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6" name="Picture 5" descr="DSC0496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4643446"/>
            <a:ext cx="2357454" cy="1814315"/>
          </a:xfrm>
          <a:prstGeom prst="flowChartAlternateProcess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7" name="Picture 4" descr="DSC048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2571744"/>
            <a:ext cx="2357454" cy="1752719"/>
          </a:xfrm>
          <a:prstGeom prst="flowChartAlternateProcess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8" name="Picture 5" descr="DSC0482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571480"/>
            <a:ext cx="2286016" cy="1717176"/>
          </a:xfrm>
          <a:prstGeom prst="flowChartAlternateProcess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9" name="Picture 4" descr="DSC0495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2264" y="2643182"/>
            <a:ext cx="2000264" cy="2776326"/>
          </a:xfrm>
          <a:prstGeom prst="flowChartAlternateProcess">
            <a:avLst/>
          </a:prstGeom>
          <a:noFill/>
          <a:ln w="19050">
            <a:solidFill>
              <a:srgbClr val="00B0F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57158" y="571480"/>
            <a:ext cx="2678169" cy="1938992"/>
          </a:xfrm>
          <a:prstGeom prst="rect">
            <a:avLst/>
          </a:prstGeom>
          <a:solidFill>
            <a:srgbClr val="99FFCC"/>
          </a:solidFill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FF0000"/>
                </a:solidFill>
              </a:rPr>
              <a:t>если ты очень плохо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себя чувствуешь ,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то можно сделать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дыхательную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гимнастику или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точечный массаж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72199" y="5715016"/>
            <a:ext cx="2857519" cy="707886"/>
          </a:xfrm>
          <a:prstGeom prst="rect">
            <a:avLst/>
          </a:prstGeom>
          <a:solidFill>
            <a:srgbClr val="99FFCC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FF0000"/>
                </a:solidFill>
              </a:rPr>
              <a:t>закаливание поможет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всегда быть в форме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5429264"/>
            <a:ext cx="2857520" cy="1015663"/>
          </a:xfrm>
          <a:prstGeom prst="rect">
            <a:avLst/>
          </a:prstGeom>
          <a:solidFill>
            <a:srgbClr val="99FFCC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- а вы знаете ,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что даже некоторые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камни  лечат?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j02326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000372"/>
            <a:ext cx="167444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6143636" y="214290"/>
            <a:ext cx="2786082" cy="1714512"/>
          </a:xfrm>
          <a:prstGeom prst="cloudCallou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советы</a:t>
            </a:r>
          </a:p>
          <a:p>
            <a:pPr algn="ctr"/>
            <a:r>
              <a:rPr lang="ru-RU" sz="2400" b="1" i="1" dirty="0" err="1" smtClean="0">
                <a:solidFill>
                  <a:srgbClr val="FF0000"/>
                </a:solidFill>
              </a:rPr>
              <a:t>Неболейки</a:t>
            </a:r>
            <a:endParaRPr lang="ru-RU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1000100" y="1000108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апля 4"/>
          <p:cNvSpPr/>
          <p:nvPr/>
        </p:nvSpPr>
        <p:spPr>
          <a:xfrm rot="5087403">
            <a:off x="391556" y="443995"/>
            <a:ext cx="564438" cy="584392"/>
          </a:xfrm>
          <a:prstGeom prst="teardrop">
            <a:avLst>
              <a:gd name="adj" fmla="val 15247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10190380">
            <a:off x="1329451" y="405552"/>
            <a:ext cx="597239" cy="547400"/>
          </a:xfrm>
          <a:prstGeom prst="teardrop">
            <a:avLst>
              <a:gd name="adj" fmla="val 13960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664486">
            <a:off x="259086" y="1264388"/>
            <a:ext cx="570821" cy="521820"/>
          </a:xfrm>
          <a:prstGeom prst="teardrop">
            <a:avLst>
              <a:gd name="adj" fmla="val 15939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18622758">
            <a:off x="902835" y="1617223"/>
            <a:ext cx="571504" cy="571504"/>
          </a:xfrm>
          <a:prstGeom prst="teardrop">
            <a:avLst>
              <a:gd name="adj" fmla="val 13428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14670811">
            <a:off x="1556231" y="1213471"/>
            <a:ext cx="590181" cy="573407"/>
          </a:xfrm>
          <a:prstGeom prst="teardrop">
            <a:avLst>
              <a:gd name="adj" fmla="val 14406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928662" y="928670"/>
            <a:ext cx="571504" cy="5715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есяц 14"/>
          <p:cNvSpPr/>
          <p:nvPr/>
        </p:nvSpPr>
        <p:spPr>
          <a:xfrm rot="10083071">
            <a:off x="8138027" y="2080269"/>
            <a:ext cx="296956" cy="2044630"/>
          </a:xfrm>
          <a:prstGeom prst="moon">
            <a:avLst>
              <a:gd name="adj" fmla="val 5978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знак завершения 15"/>
          <p:cNvSpPr/>
          <p:nvPr/>
        </p:nvSpPr>
        <p:spPr>
          <a:xfrm rot="16200000" flipV="1">
            <a:off x="7451008" y="2764570"/>
            <a:ext cx="1770903" cy="99367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есяц 16"/>
          <p:cNvSpPr/>
          <p:nvPr/>
        </p:nvSpPr>
        <p:spPr>
          <a:xfrm>
            <a:off x="8286776" y="1928802"/>
            <a:ext cx="214314" cy="1857388"/>
          </a:xfrm>
          <a:prstGeom prst="moon">
            <a:avLst>
              <a:gd name="adj" fmla="val 7343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8143900" y="4429132"/>
            <a:ext cx="642942" cy="357190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апля 18"/>
          <p:cNvSpPr/>
          <p:nvPr/>
        </p:nvSpPr>
        <p:spPr>
          <a:xfrm rot="18788503">
            <a:off x="7941123" y="3620620"/>
            <a:ext cx="976994" cy="1042516"/>
          </a:xfrm>
          <a:prstGeom prst="teardrop">
            <a:avLst>
              <a:gd name="adj" fmla="val 149512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Хорда 20"/>
          <p:cNvSpPr/>
          <p:nvPr/>
        </p:nvSpPr>
        <p:spPr>
          <a:xfrm rot="16200000">
            <a:off x="428596" y="5072074"/>
            <a:ext cx="1500198" cy="1643074"/>
          </a:xfrm>
          <a:prstGeom prst="chord">
            <a:avLst>
              <a:gd name="adj1" fmla="val 2700000"/>
              <a:gd name="adj2" fmla="val 18848182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Хорда 21"/>
          <p:cNvSpPr/>
          <p:nvPr/>
        </p:nvSpPr>
        <p:spPr>
          <a:xfrm rot="3376623">
            <a:off x="413901" y="4820443"/>
            <a:ext cx="1565547" cy="1489065"/>
          </a:xfrm>
          <a:prstGeom prst="chord">
            <a:avLst>
              <a:gd name="adj1" fmla="val 8587509"/>
              <a:gd name="adj2" fmla="val 16950502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1071538" y="4643446"/>
            <a:ext cx="214314" cy="24288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928662" y="557214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2910" y="5500702"/>
            <a:ext cx="122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М Е Д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20" name="Рисунок 19" descr="DSC0995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115263" y="2813639"/>
            <a:ext cx="2126864" cy="1357322"/>
          </a:xfrm>
          <a:prstGeom prst="flowChartAlternateProcess">
            <a:avLst/>
          </a:prstGeom>
          <a:ln w="19050">
            <a:solidFill>
              <a:srgbClr val="0070C0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2285984" y="642918"/>
            <a:ext cx="3571900" cy="1754326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i="1" dirty="0" smtClean="0">
                <a:solidFill>
                  <a:srgbClr val="FF0000"/>
                </a:solidFill>
              </a:rPr>
              <a:t>Когда человек болеет ,то ему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бывает очень плохо и он сразу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бежит в аптеку за лекарствами.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Но не всегда таблетки бывают полезными! ( Арина ,6 л.)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14612" y="3143248"/>
            <a:ext cx="4572032" cy="1200329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-можно полечиться разными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полезными травами : ромашкой 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шалфеем ,мятой…и попить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морса из брусники и клюквы ( Диана ,6 л.)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14810" y="5357826"/>
            <a:ext cx="4545475" cy="1200329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- А еще хорошо помогает  мед и молоко 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лук и чеснок  .В моей семье мы лечимся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только ими . Простуда быстро проходит.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                                             ( Степа , 6 л.)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2" name="Рисунок 31" descr="DSC0995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357422" y="4847788"/>
            <a:ext cx="1500198" cy="1729221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5572132" y="357166"/>
            <a:ext cx="3143272" cy="1714512"/>
          </a:xfrm>
          <a:prstGeom prst="cloudCallou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15074" y="642918"/>
            <a:ext cx="2087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о вкусной и 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полезной пище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6" name="Picture 9" descr="сух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215074" y="3857628"/>
            <a:ext cx="1214446" cy="1244470"/>
          </a:xfrm>
          <a:noFill/>
          <a:ln/>
        </p:spPr>
      </p:pic>
      <p:pic>
        <p:nvPicPr>
          <p:cNvPr id="7" name="Picture 10" descr="чипс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715272" y="3857628"/>
            <a:ext cx="1030339" cy="1374766"/>
          </a:xfrm>
          <a:prstGeom prst="rect">
            <a:avLst/>
          </a:prstGeom>
          <a:noFill/>
          <a:ln/>
        </p:spPr>
      </p:pic>
      <p:pic>
        <p:nvPicPr>
          <p:cNvPr id="17" name="Picture 4" descr="соки не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286512" y="5500702"/>
            <a:ext cx="928694" cy="1119591"/>
          </a:xfrm>
          <a:prstGeom prst="rect">
            <a:avLst/>
          </a:prstGeom>
          <a:noFill/>
          <a:ln/>
        </p:spPr>
      </p:pic>
      <p:pic>
        <p:nvPicPr>
          <p:cNvPr id="18" name="Picture 2" descr="наптки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00958" y="5429264"/>
            <a:ext cx="1253077" cy="1143018"/>
          </a:xfrm>
          <a:prstGeom prst="rect">
            <a:avLst/>
          </a:prstGeom>
          <a:noFill/>
          <a:ln/>
        </p:spPr>
      </p:pic>
      <p:sp>
        <p:nvSpPr>
          <p:cNvPr id="19" name="Line 6"/>
          <p:cNvSpPr>
            <a:spLocks noChangeShapeType="1"/>
          </p:cNvSpPr>
          <p:nvPr/>
        </p:nvSpPr>
        <p:spPr bwMode="auto">
          <a:xfrm rot="16200000">
            <a:off x="5857883" y="3714753"/>
            <a:ext cx="2857522" cy="300039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5857884" y="3857628"/>
            <a:ext cx="3143272" cy="27860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1" name="Picture 3" descr="e2a4b4de6d4b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81503" y="214290"/>
            <a:ext cx="2147357" cy="1571636"/>
          </a:xfrm>
          <a:prstGeom prst="horizontalScroll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22" name="Picture 3" descr="1251793179_1248160603_vitamin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000364" y="4214818"/>
            <a:ext cx="2286016" cy="1833543"/>
          </a:xfrm>
          <a:prstGeom prst="horizontalScroll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23" name="Рисунок 0" descr="sm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2844" y="4786322"/>
            <a:ext cx="2501727" cy="1785950"/>
          </a:xfrm>
          <a:prstGeom prst="horizontalScroll">
            <a:avLst/>
          </a:prstGeom>
          <a:noFill/>
          <a:ln w="19050">
            <a:solidFill>
              <a:srgbClr val="00B0F0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214282" y="2571744"/>
            <a:ext cx="3286148" cy="1323439"/>
          </a:xfrm>
          <a:prstGeom prst="rect">
            <a:avLst/>
          </a:prstGeom>
          <a:solidFill>
            <a:srgbClr val="99FFCC"/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FF0000"/>
                </a:solidFill>
              </a:rPr>
              <a:t>человеку полезно есть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FF0000"/>
                </a:solidFill>
              </a:rPr>
              <a:t>фрукты ,овощи ,рыбу ,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FF0000"/>
                </a:solidFill>
              </a:rPr>
              <a:t>творог , мясо ,молоко…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это – полезная еда!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2" name="Стрелка вверх 31"/>
          <p:cNvSpPr/>
          <p:nvPr/>
        </p:nvSpPr>
        <p:spPr>
          <a:xfrm>
            <a:off x="1000100" y="1785926"/>
            <a:ext cx="357190" cy="78581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1000100" y="3929066"/>
            <a:ext cx="357190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8235354">
            <a:off x="2406242" y="3732211"/>
            <a:ext cx="343100" cy="116291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143504" y="2428868"/>
            <a:ext cx="3714776" cy="1015663"/>
          </a:xfrm>
          <a:prstGeom prst="rect">
            <a:avLst/>
          </a:prstGeom>
          <a:solidFill>
            <a:srgbClr val="99FFCC"/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FF0000"/>
                </a:solidFill>
              </a:rPr>
              <a:t>И ни в коем случае не ешьте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чипсы и не пейте кока-колу!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это так вредно!  ( Степа,6 л. )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25" name="Рисунок 24" descr="DSC09838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3357554" y="500042"/>
            <a:ext cx="1725960" cy="1801533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1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5786446" y="285728"/>
            <a:ext cx="3071834" cy="1500198"/>
          </a:xfrm>
          <a:prstGeom prst="cloudCallou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один дома</a:t>
            </a:r>
          </a:p>
        </p:txBody>
      </p:sp>
      <p:pic>
        <p:nvPicPr>
          <p:cNvPr id="3" name="Рисунок 2" descr="DSC0989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929454" y="5572140"/>
            <a:ext cx="1950149" cy="1132215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" name="Рисунок 4" descr="DSC0989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786578" y="2214554"/>
            <a:ext cx="1939812" cy="1143008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6" name="Рисунок 5" descr="DSC0989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42844" y="1857364"/>
            <a:ext cx="1857388" cy="1136866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7" name="Рисунок 6" descr="DSC0990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500430" y="357166"/>
            <a:ext cx="1714512" cy="1183862"/>
          </a:xfrm>
          <a:prstGeom prst="roundRect">
            <a:avLst/>
          </a:prstGeom>
          <a:ln w="9525">
            <a:solidFill>
              <a:srgbClr val="0070C0"/>
            </a:solidFill>
          </a:ln>
        </p:spPr>
      </p:pic>
      <p:pic>
        <p:nvPicPr>
          <p:cNvPr id="8" name="Рисунок 7" descr="DSC0989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928926" y="5500702"/>
            <a:ext cx="1848363" cy="1143008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9" name="Рисунок 8" descr="DSC09895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14282" y="4500570"/>
            <a:ext cx="1785950" cy="1029325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0" name="Рисунок 9" descr="DSC09900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4857752" y="3571876"/>
            <a:ext cx="2035666" cy="1164722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1" name="Рисунок 10" descr="DSC09897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4214810" y="2071678"/>
            <a:ext cx="1785950" cy="1062630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2" name="Рисунок 11" descr="DSC09898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2214546" y="2857496"/>
            <a:ext cx="1859269" cy="1071570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85720" y="285728"/>
            <a:ext cx="3000395" cy="1200329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-</a:t>
            </a:r>
            <a:r>
              <a:rPr lang="ru-RU" b="1" i="1" dirty="0" smtClean="0">
                <a:solidFill>
                  <a:srgbClr val="FF0000"/>
                </a:solidFill>
              </a:rPr>
              <a:t>иногда мы  бываем дома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совсем одни и в это время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надо быть очень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осторожными (Саша ,6 л.)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3143248"/>
            <a:ext cx="1357322" cy="1200329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-нельзя трогать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спички и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зажигалку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5715016"/>
            <a:ext cx="2250168" cy="923330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-не засовывайте в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розетку пальцы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и разные предметы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4546" y="1857364"/>
            <a:ext cx="1714512" cy="646331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-не набирайте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в ванну  воду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0298" y="4214818"/>
            <a:ext cx="2216569" cy="923330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-не вставайте на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подоконник и не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стучите по стеклу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2330" y="3643314"/>
            <a:ext cx="1785950" cy="1754326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i="1" dirty="0" smtClean="0">
                <a:solidFill>
                  <a:srgbClr val="FF0000"/>
                </a:solidFill>
              </a:rPr>
              <a:t>Не открывай-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те двери  незнакомым людям и не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подходите к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плите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43504" y="5286388"/>
            <a:ext cx="1395960" cy="923330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-запомните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нужные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телефоны!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5929322" y="357166"/>
            <a:ext cx="2928958" cy="1571636"/>
          </a:xfrm>
          <a:prstGeom prst="cloudCallou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выводы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DSC0990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8" y="2714620"/>
            <a:ext cx="4071966" cy="286933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7158" y="357166"/>
            <a:ext cx="3286148" cy="830997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b="1" i="1" dirty="0" smtClean="0">
                <a:solidFill>
                  <a:srgbClr val="FF0000"/>
                </a:solidFill>
              </a:rPr>
              <a:t>Все мы- люди и мы очень разные.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Есть мужчины и женщины  ,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взрослые и дети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500174"/>
            <a:ext cx="2542106" cy="830997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1600" b="1" i="1" dirty="0" smtClean="0">
                <a:solidFill>
                  <a:srgbClr val="FF0000"/>
                </a:solidFill>
              </a:rPr>
              <a:t>У каждого  есть сердце ,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руки ,ноги и много других 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частей тела и органов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2786058"/>
            <a:ext cx="3683316" cy="861774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-</a:t>
            </a:r>
            <a:r>
              <a:rPr lang="ru-RU" sz="1600" b="1" i="1" dirty="0" smtClean="0">
                <a:solidFill>
                  <a:srgbClr val="FF0000"/>
                </a:solidFill>
              </a:rPr>
              <a:t>чтобы было здоровье нужно 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вовремя ходить к врачам ,заниматься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спортом и есть только полезную еду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6000768"/>
            <a:ext cx="3779817" cy="584775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1600" b="1" i="1" dirty="0" smtClean="0">
                <a:solidFill>
                  <a:srgbClr val="FF0000"/>
                </a:solidFill>
              </a:rPr>
              <a:t>Не надо делать разных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глупостей , когда ты дома совсем один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4000504"/>
            <a:ext cx="4090827" cy="840230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b="1" i="1" dirty="0" smtClean="0">
                <a:solidFill>
                  <a:srgbClr val="FF0000"/>
                </a:solidFill>
              </a:rPr>
              <a:t>Лечитесь травами ,медом , луком и даже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       камнями ! Делайте дыхательную            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гимнастику  и точечный массаж!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             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          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                     </a:t>
            </a:r>
          </a:p>
          <a:p>
            <a:endParaRPr lang="ru-RU" sz="1600" b="1" i="1" dirty="0" smtClean="0">
              <a:solidFill>
                <a:srgbClr val="FF0000"/>
              </a:solidFill>
            </a:endParaRPr>
          </a:p>
          <a:p>
            <a:endParaRPr lang="ru-RU" sz="16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               </a:t>
            </a:r>
          </a:p>
          <a:p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5072074"/>
            <a:ext cx="1224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и   тогда</a:t>
            </a:r>
          </a:p>
          <a:p>
            <a:r>
              <a:rPr lang="ru-RU" sz="2000" b="1" i="1" dirty="0" smtClean="0">
                <a:solidFill>
                  <a:srgbClr val="FFFF00"/>
                </a:solidFill>
              </a:rPr>
              <a:t>вы всегда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6" y="6000768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будете здоровы !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14" name="Рисунок 13" descr="DSC0991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143372" y="459914"/>
            <a:ext cx="1285884" cy="199109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5572132" y="500042"/>
            <a:ext cx="3000396" cy="1643074"/>
          </a:xfrm>
          <a:prstGeom prst="cloudCallou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наши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помощники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142984"/>
            <a:ext cx="5079276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1.Книги и энциклопедии.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2.Мамы и папы.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3.Любимые воспитатели.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4.Интернет и компьютер.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5.Умные телепередачи.</a:t>
            </a:r>
          </a:p>
          <a:p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78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00826" y="5000636"/>
            <a:ext cx="1500198" cy="149019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6" name="Рисунок 5" descr="image470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2786058"/>
            <a:ext cx="1445119" cy="1269860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7" name="Рисунок 6" descr="8637070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28992" y="4357694"/>
            <a:ext cx="1676395" cy="1257296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472" y="5072074"/>
            <a:ext cx="1486638" cy="1463512"/>
          </a:xfrm>
          <a:prstGeom prst="flowChartAlternateProcess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4929198"/>
            <a:ext cx="8215370" cy="1015663"/>
          </a:xfrm>
          <a:prstGeom prst="rect">
            <a:avLst/>
          </a:prstGeom>
          <a:solidFill>
            <a:srgbClr val="99FFCC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внимание!</a:t>
            </a:r>
            <a:endParaRPr lang="ru-RU" sz="60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Рисунок 2" descr="DSC0723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14678" y="2357430"/>
            <a:ext cx="3120982" cy="2019866"/>
          </a:xfrm>
          <a:prstGeom prst="round2DiagRect">
            <a:avLst>
              <a:gd name="adj1" fmla="val 16667"/>
              <a:gd name="adj2" fmla="val 7769"/>
            </a:avLst>
          </a:prstGeom>
          <a:ln w="19050">
            <a:solidFill>
              <a:srgbClr val="0070C0"/>
            </a:solidFill>
          </a:ln>
        </p:spPr>
      </p:pic>
      <p:sp>
        <p:nvSpPr>
          <p:cNvPr id="5" name="Солнце 4"/>
          <p:cNvSpPr/>
          <p:nvPr/>
        </p:nvSpPr>
        <p:spPr>
          <a:xfrm>
            <a:off x="4143372" y="785794"/>
            <a:ext cx="1200152" cy="114300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DSC0991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29388" y="357166"/>
            <a:ext cx="2143140" cy="1596355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7" name="Рисунок 6" descr="DSC0994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6200000">
            <a:off x="7068777" y="2861049"/>
            <a:ext cx="2078808" cy="1357322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Рисунок 8" descr="DSC0992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00034" y="2714620"/>
            <a:ext cx="2214578" cy="131756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0" name="Рисунок 9" descr="DSC09924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71472" y="428604"/>
            <a:ext cx="2357454" cy="1454591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21127305">
            <a:off x="1969458" y="563398"/>
            <a:ext cx="8715436" cy="1446550"/>
          </a:xfrm>
          <a:prstGeom prst="rect">
            <a:avLst/>
          </a:prstGeom>
          <a:noFill/>
          <a:effectLst>
            <a:glow rad="101600">
              <a:srgbClr val="00B0F0">
                <a:alpha val="60000"/>
              </a:srgbClr>
            </a:glow>
          </a:effectLst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8800" b="1" i="1" dirty="0" smtClean="0">
                <a:solidFill>
                  <a:srgbClr val="002060"/>
                </a:solidFill>
              </a:rPr>
              <a:t>Я и мое здоровье</a:t>
            </a:r>
            <a:endParaRPr lang="ru-RU" sz="8800" b="1" i="1" dirty="0">
              <a:solidFill>
                <a:srgbClr val="002060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 rot="20754338">
            <a:off x="5542661" y="1970185"/>
            <a:ext cx="3464903" cy="1548866"/>
          </a:xfrm>
          <a:prstGeom prst="cloudCallou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д</a:t>
            </a:r>
            <a:r>
              <a:rPr lang="ru-RU" b="1" i="1" dirty="0" smtClean="0">
                <a:solidFill>
                  <a:srgbClr val="FF0000"/>
                </a:solidFill>
              </a:rPr>
              <a:t>ети первой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подготовительной группы</a:t>
            </a:r>
          </a:p>
        </p:txBody>
      </p:sp>
      <p:pic>
        <p:nvPicPr>
          <p:cNvPr id="1028" name="Picture 4" descr="j02324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929198"/>
            <a:ext cx="2143172" cy="164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j02325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4294732"/>
            <a:ext cx="1571636" cy="215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j01881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642918"/>
            <a:ext cx="1665123" cy="313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j028363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500438"/>
            <a:ext cx="2428892" cy="18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лнце 10"/>
          <p:cNvSpPr/>
          <p:nvPr/>
        </p:nvSpPr>
        <p:spPr>
          <a:xfrm>
            <a:off x="2357422" y="285728"/>
            <a:ext cx="1643074" cy="128588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71736" y="5786457"/>
            <a:ext cx="3857652" cy="1015663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Воспитатели : </a:t>
            </a:r>
          </a:p>
          <a:p>
            <a:r>
              <a:rPr lang="ru-RU" sz="2000" b="1" i="1" dirty="0" err="1" smtClean="0">
                <a:solidFill>
                  <a:srgbClr val="FF0000"/>
                </a:solidFill>
              </a:rPr>
              <a:t>Друппова</a:t>
            </a:r>
            <a:r>
              <a:rPr lang="ru-RU" sz="2000" b="1" i="1" dirty="0" smtClean="0">
                <a:solidFill>
                  <a:srgbClr val="FF0000"/>
                </a:solidFill>
              </a:rPr>
              <a:t> И.Ю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. ,МБДОУ  № 123</a:t>
            </a:r>
          </a:p>
          <a:p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14" name="Detskie pesenki - Svetit solnyshk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28572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000" numSld="16">
                <p:cTn id="4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5143504" y="285728"/>
            <a:ext cx="3714776" cy="1643074"/>
          </a:xfrm>
          <a:prstGeom prst="cloudCallou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план исследования </a:t>
            </a:r>
            <a:r>
              <a:rPr lang="ru-RU" sz="3600" b="1" i="1" dirty="0" smtClean="0">
                <a:solidFill>
                  <a:srgbClr val="FF0000"/>
                </a:solidFill>
              </a:rPr>
              <a:t>: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1928802"/>
            <a:ext cx="57864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1.Что такое здоровье?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2.Поликлиника органов чувств.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3.Веселая анатомия.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4.Мы дружим с физкультурой.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5.Моя спортивная семья.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6.Такие разные врачи.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7.Сам себе я помогу и здоровье сохраню.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8.Советы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Неболейки</a:t>
            </a: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9.Гость группы –педиатр.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r>
              <a:rPr lang="en-US" sz="2000" b="1" i="1" dirty="0" smtClean="0">
                <a:solidFill>
                  <a:srgbClr val="002060"/>
                </a:solidFill>
              </a:rPr>
              <a:t>1</a:t>
            </a:r>
            <a:r>
              <a:rPr lang="ru-RU" sz="2000" b="1" i="1" dirty="0" smtClean="0">
                <a:solidFill>
                  <a:srgbClr val="002060"/>
                </a:solidFill>
              </a:rPr>
              <a:t>0</a:t>
            </a:r>
            <a:r>
              <a:rPr lang="en-US" sz="2000" b="1" i="1" dirty="0" smtClean="0">
                <a:solidFill>
                  <a:srgbClr val="002060"/>
                </a:solidFill>
              </a:rPr>
              <a:t>.</a:t>
            </a:r>
            <a:r>
              <a:rPr lang="ru-RU" sz="2000" b="1" i="1" dirty="0" smtClean="0">
                <a:solidFill>
                  <a:srgbClr val="002060"/>
                </a:solidFill>
              </a:rPr>
              <a:t>О вкусной и полезной пище.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11.Один дома.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12.Наши помощники.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14.Выводы.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j01861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85518"/>
            <a:ext cx="2071702" cy="3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5286380" y="285728"/>
            <a:ext cx="3286148" cy="1785950"/>
          </a:xfrm>
          <a:prstGeom prst="cloudCallou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46" y="714356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что такое 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здоровье?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PA0401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357166"/>
            <a:ext cx="2673249" cy="2000264"/>
          </a:xfrm>
          <a:prstGeom prst="flowChartAlternateProcess">
            <a:avLst/>
          </a:prstGeom>
          <a:ln w="19050">
            <a:solidFill>
              <a:srgbClr val="0070C0"/>
            </a:solidFill>
          </a:ln>
        </p:spPr>
      </p:pic>
      <p:pic>
        <p:nvPicPr>
          <p:cNvPr id="7" name="Рисунок 6" descr="Otkuda-ja-vzjalsj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500306"/>
            <a:ext cx="2014546" cy="1518904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8" name="Рисунок 7" descr="PA04016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881614" y="4500570"/>
            <a:ext cx="2755932" cy="1944968"/>
          </a:xfrm>
          <a:prstGeom prst="flowChartAlternateProcess">
            <a:avLst/>
          </a:prstGeom>
          <a:ln w="19050">
            <a:solidFill>
              <a:srgbClr val="0070C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500166" y="178592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2643182"/>
            <a:ext cx="2625014" cy="1323439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-</a:t>
            </a:r>
            <a:r>
              <a:rPr lang="ru-RU" sz="2000" b="1" i="1" dirty="0" smtClean="0">
                <a:solidFill>
                  <a:srgbClr val="FF0000"/>
                </a:solidFill>
              </a:rPr>
              <a:t>здоровье – это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когда человек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чувствует себя очень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хорошо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2" y="2571744"/>
            <a:ext cx="2494144" cy="1631216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- у здоровых  людей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всегда хорошее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настроение . Они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много улыбаются и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шутят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4429132"/>
            <a:ext cx="4500594" cy="707886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FF0000"/>
                </a:solidFill>
              </a:rPr>
              <a:t>хорошо ,когда ни у кого никогда не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болит голова и живот 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596" y="5429264"/>
            <a:ext cx="5143536" cy="707886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-почему нет такого волшебника ,который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подарит здоровье всем  людям на Земле?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j029346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14290"/>
            <a:ext cx="1071570" cy="181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5429256" y="214290"/>
            <a:ext cx="3429024" cy="1714512"/>
          </a:xfrm>
          <a:prstGeom prst="cloudCallou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Поликлиника органов чувств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143380"/>
            <a:ext cx="5072098" cy="24288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DSC0992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426977" y="4891851"/>
            <a:ext cx="1557412" cy="120347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9" name="Рисунок 8" descr="DSC0993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2201306" y="4942438"/>
            <a:ext cx="1598116" cy="1143008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0" name="Рисунок 9" descr="DSC0993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6200000">
            <a:off x="3775147" y="4972374"/>
            <a:ext cx="1571636" cy="105665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71472" y="4286256"/>
            <a:ext cx="4786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доктор Глаз                  доктор Ухо               доктор Язык                  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13" name="Трапеция 12"/>
          <p:cNvSpPr/>
          <p:nvPr/>
        </p:nvSpPr>
        <p:spPr>
          <a:xfrm>
            <a:off x="357158" y="3500438"/>
            <a:ext cx="5072098" cy="571504"/>
          </a:xfrm>
          <a:prstGeom prst="trapezoi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00100" y="342900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П о  л  и  к  л  и 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н</a:t>
            </a:r>
            <a:r>
              <a:rPr lang="ru-RU" sz="2800" b="1" i="1" dirty="0" smtClean="0">
                <a:solidFill>
                  <a:srgbClr val="002060"/>
                </a:solidFill>
              </a:rPr>
              <a:t> 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и</a:t>
            </a:r>
            <a:r>
              <a:rPr lang="ru-RU" sz="2800" b="1" i="1" dirty="0" smtClean="0">
                <a:solidFill>
                  <a:srgbClr val="002060"/>
                </a:solidFill>
              </a:rPr>
              <a:t> к 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15" name="Рисунок 14" descr="DSC0993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6200000">
            <a:off x="5469107" y="2531893"/>
            <a:ext cx="1349144" cy="100021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6" name="Рисунок 15" descr="DSC09929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786182" y="571480"/>
            <a:ext cx="1428759" cy="947999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8" name="Рисунок 17" descr="DSC09935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429520" y="3357562"/>
            <a:ext cx="1437210" cy="997469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9" name="Рисунок 18" descr="DSC0993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7429520" y="2071678"/>
            <a:ext cx="1436052" cy="998138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14282" y="214290"/>
            <a:ext cx="2994218" cy="1938992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-</a:t>
            </a:r>
            <a:r>
              <a:rPr lang="ru-RU" sz="2000" b="1" i="1" dirty="0" smtClean="0">
                <a:solidFill>
                  <a:srgbClr val="FF0000"/>
                </a:solidFill>
              </a:rPr>
              <a:t>в этом Доме здоровья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работают очень умные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и веселые врачи. С ними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можно  поиграть в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интересные игры и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поразмышлять.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0232" y="2357430"/>
            <a:ext cx="2929841" cy="830997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b="1" i="1" dirty="0" smtClean="0">
                <a:solidFill>
                  <a:srgbClr val="FF0000"/>
                </a:solidFill>
              </a:rPr>
              <a:t>Назовите только те значки, 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свойства которых глаз 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может различить.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5400000">
            <a:off x="4500562" y="1928802"/>
            <a:ext cx="357190" cy="14287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000760" y="4500570"/>
            <a:ext cx="2071702" cy="2062103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-положи значок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розового</a:t>
            </a:r>
            <a:r>
              <a:rPr lang="ru-RU" sz="1600" b="1" i="1" dirty="0" smtClean="0">
                <a:solidFill>
                  <a:srgbClr val="FF0000"/>
                </a:solidFill>
              </a:rPr>
              <a:t> цвета на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предметы, запахи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которых всем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 понравятся , а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коричневый значок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на остальные предметы.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23" name="Стрелка влево 22"/>
          <p:cNvSpPr/>
          <p:nvPr/>
        </p:nvSpPr>
        <p:spPr>
          <a:xfrm rot="5400000">
            <a:off x="6107917" y="4036223"/>
            <a:ext cx="500066" cy="14287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5357818" y="285728"/>
            <a:ext cx="3429024" cy="1643074"/>
          </a:xfrm>
          <a:prstGeom prst="cloudCallou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веселая анатомия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" name="Picture 5" descr="DSC048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4143380"/>
            <a:ext cx="1928826" cy="2060465"/>
          </a:xfrm>
          <a:prstGeom prst="verticalScroll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5" name="Picture 4" descr="DSC048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2143116"/>
            <a:ext cx="1785950" cy="2305166"/>
          </a:xfrm>
          <a:prstGeom prst="verticalScroll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6" name="Picture 4" descr="DSC0480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3042" y="3857628"/>
            <a:ext cx="2000264" cy="1527254"/>
          </a:xfrm>
          <a:prstGeom prst="flowChartAlternateProcess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2050" name="Picture 2" descr="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85728"/>
            <a:ext cx="1571636" cy="14742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357166"/>
            <a:ext cx="3357586" cy="1231106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-</a:t>
            </a:r>
            <a:r>
              <a:rPr lang="ru-RU" b="1" i="1" dirty="0" smtClean="0">
                <a:solidFill>
                  <a:srgbClr val="FF0000"/>
                </a:solidFill>
              </a:rPr>
              <a:t>День и ночь стучит оно 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Словно бы заведено.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Будет плохо , если вдруг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Прекратится этот стук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143116"/>
            <a:ext cx="3214710" cy="677108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-</a:t>
            </a:r>
            <a:r>
              <a:rPr lang="ru-RU" b="1" i="1" dirty="0" smtClean="0">
                <a:solidFill>
                  <a:srgbClr val="FF0000"/>
                </a:solidFill>
              </a:rPr>
              <a:t>Ни на меру, ни на вес,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Но у всех людей он есть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2357430"/>
            <a:ext cx="3143272" cy="923330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-Всю жизнь ходят в </a:t>
            </a:r>
            <a:r>
              <a:rPr lang="ru-RU" b="1" i="1" dirty="0" err="1" smtClean="0">
                <a:solidFill>
                  <a:srgbClr val="FF0000"/>
                </a:solidFill>
              </a:rPr>
              <a:t>обгонку</a:t>
            </a:r>
            <a:r>
              <a:rPr lang="ru-RU" b="1" i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А  обогнать друг друга не могут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6429388" y="3571876"/>
            <a:ext cx="2428895" cy="646331"/>
          </a:xfrm>
          <a:prstGeom prst="rect">
            <a:avLst/>
          </a:prstGeom>
          <a:solidFill>
            <a:srgbClr val="99FFCC"/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-Всегда во рту, а не проглотишь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5500702"/>
            <a:ext cx="2357454" cy="1200329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-Утром идет на четырех,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Днем на двух, а вечером на трех.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5643578"/>
            <a:ext cx="2286016" cy="1015663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- Один говорит,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 Двое глядят,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 Двое слушают.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3" name="Сердце 12"/>
          <p:cNvSpPr/>
          <p:nvPr/>
        </p:nvSpPr>
        <p:spPr>
          <a:xfrm>
            <a:off x="8143900" y="1643050"/>
            <a:ext cx="785818" cy="57150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" name="Рисунок 13" descr="DSC09909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57158" y="3143248"/>
            <a:ext cx="1643074" cy="1499442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5" name="Рисунок 14" descr="DSC09925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715140" y="4500570"/>
            <a:ext cx="1928826" cy="750809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6" name="Рисунок 15" descr="DSC0992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16200000">
            <a:off x="124980" y="5321172"/>
            <a:ext cx="1589139" cy="98190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5286380" y="214290"/>
            <a:ext cx="3643338" cy="1643074"/>
          </a:xfrm>
          <a:prstGeom prst="cloudCallou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мы дружим с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физкультурой</a:t>
            </a:r>
          </a:p>
        </p:txBody>
      </p:sp>
      <p:pic>
        <p:nvPicPr>
          <p:cNvPr id="5" name="Рисунок 4" descr="0006-051-Delajut-zarjadk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000504"/>
            <a:ext cx="1750336" cy="2490071"/>
          </a:xfrm>
          <a:prstGeom prst="rect">
            <a:avLst/>
          </a:prstGeom>
        </p:spPr>
      </p:pic>
      <p:pic>
        <p:nvPicPr>
          <p:cNvPr id="6" name="Picture 4" descr="DSC0486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4714884"/>
            <a:ext cx="2857520" cy="1798856"/>
          </a:xfrm>
          <a:prstGeom prst="flowChartAlternateProcess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7" name="Picture 4" descr="DSC0483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57166"/>
            <a:ext cx="2786082" cy="1762892"/>
          </a:xfrm>
          <a:prstGeom prst="flowChartAlternateProcess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8" name="Picture 4" descr="DSC0485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1928802"/>
            <a:ext cx="2786082" cy="1773063"/>
          </a:xfrm>
          <a:prstGeom prst="flowChartAlternateProcess">
            <a:avLst/>
          </a:prstGeom>
          <a:noFill/>
          <a:ln w="19050">
            <a:solidFill>
              <a:srgbClr val="00B0F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215074" y="2643182"/>
            <a:ext cx="2656305" cy="1015663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-физкультура всем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нужна , чтобы быть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здоровыми всегда!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2571744"/>
            <a:ext cx="2857521" cy="1015663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-спортом будем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заниматься ,чтобы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здоровыми остаться!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4000504"/>
            <a:ext cx="3214710" cy="1323439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-</a:t>
            </a:r>
            <a:r>
              <a:rPr lang="ru-RU" sz="2000" b="1" i="1" dirty="0" smtClean="0">
                <a:solidFill>
                  <a:srgbClr val="FF0000"/>
                </a:solidFill>
              </a:rPr>
              <a:t>В здоровом теле – здоровый дух.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 Со спортом дружить – здоровыми быть!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71670" y="5572140"/>
            <a:ext cx="3429024" cy="1015663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-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Физкульт</a:t>
            </a:r>
            <a:r>
              <a:rPr lang="ru-RU" sz="2000" b="1" i="1" dirty="0" smtClean="0">
                <a:solidFill>
                  <a:srgbClr val="FF0000"/>
                </a:solidFill>
              </a:rPr>
              <a:t> – Привет!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Физкульт</a:t>
            </a:r>
            <a:r>
              <a:rPr lang="ru-RU" sz="2000" b="1" i="1" dirty="0" smtClean="0">
                <a:solidFill>
                  <a:srgbClr val="FF0000"/>
                </a:solidFill>
              </a:rPr>
              <a:t>  – Ура!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 Будем здоровы всегда !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5143504" y="285728"/>
            <a:ext cx="3214710" cy="1571636"/>
          </a:xfrm>
          <a:prstGeom prst="cloudCallou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моя спортивная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семья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DSC0994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643570" y="3429000"/>
            <a:ext cx="1410492" cy="1542737"/>
          </a:xfrm>
          <a:prstGeom prst="star12">
            <a:avLst/>
          </a:prstGeom>
          <a:ln w="19050">
            <a:solidFill>
              <a:srgbClr val="0070C0"/>
            </a:solidFill>
          </a:ln>
        </p:spPr>
      </p:pic>
      <p:pic>
        <p:nvPicPr>
          <p:cNvPr id="7" name="Рисунок 6" descr="m_a32abc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609">
            <a:off x="4845562" y="2080903"/>
            <a:ext cx="1928825" cy="1454037"/>
          </a:xfrm>
          <a:prstGeom prst="cloud">
            <a:avLst/>
          </a:prstGeom>
          <a:ln w="19050">
            <a:solidFill>
              <a:srgbClr val="0070C0"/>
            </a:solidFill>
          </a:ln>
        </p:spPr>
      </p:pic>
      <p:pic>
        <p:nvPicPr>
          <p:cNvPr id="8" name="Рисунок 7" descr="x_1f47161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9311251">
            <a:off x="231885" y="2853741"/>
            <a:ext cx="1857388" cy="1393041"/>
          </a:xfrm>
          <a:prstGeom prst="hear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0" name="Рисунок 9" descr="DSC0995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6200000">
            <a:off x="1869898" y="2130574"/>
            <a:ext cx="1582693" cy="1322025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DSC09937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6200000">
            <a:off x="7300648" y="5129508"/>
            <a:ext cx="1686505" cy="1143008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85720" y="4714884"/>
            <a:ext cx="4714908" cy="1872000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-в этой книге собраны интересные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истории о том ,как весело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заниматься спортом всей семьей.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Спорт помогает нам стать сильными и крепкими  .Кто спортом занимается , тот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здоровья набирается !</a:t>
            </a:r>
          </a:p>
          <a:p>
            <a:endParaRPr lang="ru-RU" b="1" i="1" dirty="0" smtClean="0">
              <a:solidFill>
                <a:srgbClr val="FF0000"/>
              </a:solidFill>
            </a:endParaRPr>
          </a:p>
          <a:p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sz="2000" b="1" i="1" dirty="0" smtClean="0">
              <a:solidFill>
                <a:srgbClr val="FF0000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2643174" y="3714752"/>
            <a:ext cx="214314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DSCN7429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776436">
            <a:off x="5241024" y="5063559"/>
            <a:ext cx="1360461" cy="1663230"/>
          </a:xfrm>
          <a:prstGeom prst="wedgeEllipseCallou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6" name="Рисунок 15" descr="IMG_2779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503218">
            <a:off x="7123744" y="1633676"/>
            <a:ext cx="1930846" cy="1367552"/>
          </a:xfrm>
          <a:prstGeom prst="dodecagon">
            <a:avLst/>
          </a:prstGeom>
          <a:ln w="19050">
            <a:solidFill>
              <a:srgbClr val="0070C0"/>
            </a:solidFill>
          </a:ln>
        </p:spPr>
      </p:pic>
      <p:pic>
        <p:nvPicPr>
          <p:cNvPr id="1026" name="Picture 2" descr="j031809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48" y="3857628"/>
            <a:ext cx="928694" cy="114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SC01347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142844" y="714356"/>
            <a:ext cx="1714512" cy="1402948"/>
          </a:xfrm>
          <a:prstGeom prst="hexagon">
            <a:avLst/>
          </a:prstGeom>
          <a:ln w="19050">
            <a:solidFill>
              <a:srgbClr val="0070C0"/>
            </a:solidFill>
          </a:ln>
        </p:spPr>
      </p:pic>
      <p:pic>
        <p:nvPicPr>
          <p:cNvPr id="19" name="Рисунок 18" descr="DSC07732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20357993">
            <a:off x="1956584" y="268400"/>
            <a:ext cx="1753482" cy="1285886"/>
          </a:xfrm>
          <a:prstGeom prst="flowChartDisplay">
            <a:avLst/>
          </a:prstGeom>
          <a:ln w="19050">
            <a:solidFill>
              <a:srgbClr val="0070C0"/>
            </a:solidFill>
          </a:ln>
        </p:spPr>
      </p:pic>
      <p:pic>
        <p:nvPicPr>
          <p:cNvPr id="20" name="Рисунок 19" descr="DSC07735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rot="939153">
            <a:off x="3505950" y="2507567"/>
            <a:ext cx="1362665" cy="1816887"/>
          </a:xfrm>
          <a:prstGeom prst="star32">
            <a:avLst/>
          </a:prstGeom>
          <a:ln w="19050">
            <a:solidFill>
              <a:srgbClr val="0070C0"/>
            </a:solidFill>
          </a:ln>
        </p:spPr>
      </p:pic>
      <p:pic>
        <p:nvPicPr>
          <p:cNvPr id="21" name="Рисунок 20" descr="DSC01349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 rot="20280598">
            <a:off x="7280778" y="3288373"/>
            <a:ext cx="1426896" cy="1390602"/>
          </a:xfrm>
          <a:prstGeom prst="teardrop">
            <a:avLst/>
          </a:prstGeom>
          <a:ln w="19050">
            <a:solidFill>
              <a:srgbClr val="0070C0"/>
            </a:solidFill>
          </a:ln>
        </p:spPr>
      </p:pic>
      <p:pic>
        <p:nvPicPr>
          <p:cNvPr id="18" name="Рисунок 17" descr="y_cb01ecc5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3857620" y="714356"/>
            <a:ext cx="1213366" cy="1618490"/>
          </a:xfrm>
          <a:prstGeom prst="ellipse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5572132" y="428604"/>
            <a:ext cx="3143272" cy="1785950"/>
          </a:xfrm>
          <a:prstGeom prst="cloudCallou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такие разные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врачи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857224" y="2786058"/>
            <a:ext cx="357190" cy="357190"/>
          </a:xfrm>
          <a:prstGeom prst="flowChartConnector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571604" y="1785926"/>
            <a:ext cx="357190" cy="357190"/>
          </a:xfrm>
          <a:prstGeom prst="flowChartConnector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2714612" y="3429000"/>
            <a:ext cx="785818" cy="642942"/>
          </a:xfrm>
          <a:prstGeom prst="flowChartConnector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3143240" y="1428736"/>
            <a:ext cx="357190" cy="357190"/>
          </a:xfrm>
          <a:prstGeom prst="flowChartConnector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785786" y="3857628"/>
            <a:ext cx="357190" cy="357190"/>
          </a:xfrm>
          <a:prstGeom prst="flowChartConnector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1142976" y="5143512"/>
            <a:ext cx="357190" cy="357190"/>
          </a:xfrm>
          <a:prstGeom prst="flowChartConnector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2357422" y="5715016"/>
            <a:ext cx="357190" cy="357190"/>
          </a:xfrm>
          <a:prstGeom prst="flowChartConnector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3929058" y="5572140"/>
            <a:ext cx="357190" cy="357190"/>
          </a:xfrm>
          <a:prstGeom prst="flowChartConnector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6680271">
            <a:off x="2285487" y="2624986"/>
            <a:ext cx="1798394" cy="11937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2323015" flipV="1">
            <a:off x="1124371" y="3365336"/>
            <a:ext cx="2045406" cy="110260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6316603">
            <a:off x="1816793" y="4670358"/>
            <a:ext cx="2049701" cy="139763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911560">
            <a:off x="3572973" y="3857543"/>
            <a:ext cx="140665" cy="1857557"/>
          </a:xfrm>
          <a:prstGeom prst="downArrow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838078">
            <a:off x="2058049" y="3650396"/>
            <a:ext cx="153449" cy="1825163"/>
          </a:xfrm>
          <a:prstGeom prst="downArrow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21285786">
            <a:off x="1144145" y="3857819"/>
            <a:ext cx="1714512" cy="142280"/>
          </a:xfrm>
          <a:prstGeom prst="leftArrow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3303464">
            <a:off x="1446046" y="2876625"/>
            <a:ext cx="1826933" cy="100872"/>
          </a:xfrm>
          <a:prstGeom prst="leftArrow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2714612" y="3357562"/>
            <a:ext cx="928694" cy="785818"/>
          </a:xfrm>
          <a:prstGeom prst="flowChartConnector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лыбающееся лицо 18"/>
          <p:cNvSpPr/>
          <p:nvPr/>
        </p:nvSpPr>
        <p:spPr>
          <a:xfrm>
            <a:off x="3857620" y="3143248"/>
            <a:ext cx="1143008" cy="107157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магнитный диск 19"/>
          <p:cNvSpPr/>
          <p:nvPr/>
        </p:nvSpPr>
        <p:spPr>
          <a:xfrm>
            <a:off x="3857620" y="2786058"/>
            <a:ext cx="1143008" cy="642942"/>
          </a:xfrm>
          <a:prstGeom prst="flowChartMagneticDisk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рест 20"/>
          <p:cNvSpPr/>
          <p:nvPr/>
        </p:nvSpPr>
        <p:spPr>
          <a:xfrm>
            <a:off x="4286248" y="3000372"/>
            <a:ext cx="285752" cy="285752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14282" y="4286256"/>
            <a:ext cx="1159292" cy="400110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педиатр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720" y="3214686"/>
            <a:ext cx="786907" cy="400110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rgbClr val="FF0000"/>
                </a:solidFill>
              </a:rPr>
              <a:t>лор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1643050"/>
            <a:ext cx="1143008" cy="400110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окулист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14480" y="928670"/>
            <a:ext cx="1306576" cy="400110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кардиолог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158" y="5643578"/>
            <a:ext cx="913648" cy="400110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хирург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00232" y="6215082"/>
            <a:ext cx="1138068" cy="400110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ортопед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71869" y="6215082"/>
            <a:ext cx="1785950" cy="400110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невропатолог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36" name="Рисунок 35" descr="DSC099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43570" y="2643182"/>
            <a:ext cx="3050823" cy="1714512"/>
          </a:xfrm>
          <a:prstGeom prst="roundRect">
            <a:avLst>
              <a:gd name="adj" fmla="val 16667"/>
            </a:avLst>
          </a:prstGeom>
          <a:ln w="1905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5643570" y="4643447"/>
            <a:ext cx="3357586" cy="2092881"/>
          </a:xfrm>
          <a:prstGeom prst="rect">
            <a:avLst/>
          </a:prstGeom>
          <a:solidFill>
            <a:srgbClr val="99FFCC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b="1" i="1" dirty="0" smtClean="0">
                <a:solidFill>
                  <a:srgbClr val="FF0000"/>
                </a:solidFill>
              </a:rPr>
              <a:t>Я написала книгу о том ,что на свете очень много разных врачей.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Они лечат разные болезни .Но все врачи делают одно большое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дело –помогают тем ,кому плохо.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И не надо их бояться!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                               ( Маша ,6 л. )</a:t>
            </a:r>
          </a:p>
          <a:p>
            <a:pPr>
              <a:buFontTx/>
              <a:buChar char="-"/>
            </a:pPr>
            <a:endParaRPr lang="ru-RU" b="1" i="1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j02320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85728"/>
            <a:ext cx="1357322" cy="121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1207</TotalTime>
  <Words>935</Words>
  <Application>Microsoft Office PowerPoint</Application>
  <PresentationFormat>Экран (4:3)</PresentationFormat>
  <Paragraphs>227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Pirated Aliance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MSI</cp:lastModifiedBy>
  <cp:revision>142</cp:revision>
  <dcterms:created xsi:type="dcterms:W3CDTF">2011-09-12T18:13:10Z</dcterms:created>
  <dcterms:modified xsi:type="dcterms:W3CDTF">2013-03-30T18:37:04Z</dcterms:modified>
</cp:coreProperties>
</file>