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>
      <p:cViewPr varScale="1">
        <p:scale>
          <a:sx n="78" d="100"/>
          <a:sy n="7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ПРАВОВОЕ ВОСПИТАНИЕ ДОШКОЛЬНИКОВ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70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Организовывать работу по повышению родительской компетентности в вопросах воспитания и защиты прав ребенка необходимо через коллективные, индивидуальные и наглядно-информационные формы сотрудничества с семьей.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38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ru-RU" b="1" dirty="0"/>
              <a:t>Право </a:t>
            </a:r>
            <a:r>
              <a:rPr lang="ru-RU" dirty="0"/>
              <a:t>– это совокупность устанавливаемых и охраняемых государственной властью норм и правил, регулирующих отношения людей в обществе. Права относятся ко всем сферам деятельности, в том числе к образовательной, и распространяются на всех участников образовательного процесса: детей, родителей, педагогов.</a:t>
            </a:r>
          </a:p>
          <a:p>
            <a:r>
              <a:rPr lang="ru-RU" dirty="0"/>
              <a:t>К основным </a:t>
            </a:r>
            <a:r>
              <a:rPr lang="ru-RU" b="1" dirty="0"/>
              <a:t>международным документам, касающимся прав детей</a:t>
            </a:r>
            <a:r>
              <a:rPr lang="ru-RU" dirty="0"/>
              <a:t>, </a:t>
            </a:r>
            <a:r>
              <a:rPr lang="ru-RU" dirty="0" smtClean="0"/>
              <a:t>относятся: </a:t>
            </a:r>
            <a:r>
              <a:rPr lang="ru-RU" b="1" dirty="0" smtClean="0"/>
              <a:t>Декларация </a:t>
            </a:r>
            <a:r>
              <a:rPr lang="ru-RU" b="1" dirty="0"/>
              <a:t>прав ребенка (1959), Конвенция ООН о правах ребенка (1989</a:t>
            </a:r>
            <a:r>
              <a:rPr lang="ru-RU" b="1" dirty="0" smtClean="0"/>
              <a:t>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13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r>
              <a:rPr lang="ru-RU" dirty="0"/>
              <a:t>Декларация прав ребенка является первым международным документом, в котором родители, а также добровольные организации, местные власти и национальные правительства призываются к признанию и соблюдению прав детей путем законодательных и других мер.</a:t>
            </a:r>
          </a:p>
          <a:p>
            <a:r>
              <a:rPr lang="ru-RU" dirty="0"/>
              <a:t>В Декларации провозглашаются права детей на </a:t>
            </a:r>
            <a:r>
              <a:rPr lang="ru-RU" b="1" dirty="0"/>
              <a:t>имя, гражданство, любовь, понимание, материальное обеспечение, социальную защиту и образование, возможность развиваться физически, умственно, нравственно и духовно </a:t>
            </a:r>
            <a:r>
              <a:rPr lang="ru-RU" dirty="0"/>
              <a:t>в условиях свободы и достоинства. Особое внимание уделяется </a:t>
            </a:r>
            <a:r>
              <a:rPr lang="ru-RU" b="1" dirty="0"/>
              <a:t>защите ребенка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07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ru-RU" dirty="0"/>
              <a:t>Указывается, что ребенок должен своевременно получать помощь и быть защищен от всех форм небрежного отношения, жестокости и эксплуатации. </a:t>
            </a:r>
            <a:endParaRPr lang="ru-RU" dirty="0" smtClean="0"/>
          </a:p>
          <a:p>
            <a:r>
              <a:rPr lang="ru-RU" dirty="0" smtClean="0"/>
              <a:t>Жестокое </a:t>
            </a:r>
            <a:r>
              <a:rPr lang="ru-RU" dirty="0"/>
              <a:t>обращение с детьми включает в себя любую форму плохого обращения, допускаемого родителями, опекунами, попечителями (другими членами семьи ребенка), педагогами, представителями органов правопорядка. </a:t>
            </a:r>
            <a:r>
              <a:rPr lang="ru-RU" b="1" i="1" dirty="0">
                <a:solidFill>
                  <a:schemeClr val="tx2"/>
                </a:solidFill>
              </a:rPr>
              <a:t>Различают 4 формы жестокого обращения с детьми: </a:t>
            </a:r>
            <a:endParaRPr lang="ru-RU" b="1" i="1" dirty="0" smtClean="0">
              <a:solidFill>
                <a:schemeClr val="tx2"/>
              </a:solidFill>
            </a:endParaRPr>
          </a:p>
          <a:p>
            <a:r>
              <a:rPr lang="ru-RU" dirty="0" smtClean="0"/>
              <a:t>физическое</a:t>
            </a:r>
            <a:r>
              <a:rPr lang="ru-RU" dirty="0"/>
              <a:t>, сексуальное, психическое насилие, пренебрежение основными нуждами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77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ru-RU" dirty="0"/>
              <a:t>Декларация является основой для Конвенции о правах ребенка.</a:t>
            </a:r>
          </a:p>
          <a:p>
            <a:r>
              <a:rPr lang="ru-RU" dirty="0"/>
              <a:t>Конвенция о правах ребенка состоит из преамбулы и пятидесяти четырех статей, детализирующих индивидуальные права каждого человека в возрасте до восемнадцати лет на полное развитие своих возможностей. Конвенция признает за каждым ребенком, независимо от расы, цвета кожи, пола, языка, религии, политических или иных убеждений, национального и социального происхождения, юридическое </a:t>
            </a:r>
            <a:r>
              <a:rPr lang="ru-RU" b="1" dirty="0"/>
              <a:t>право на: воспитание; развитие; защиту; активное участие в жизни общества.</a:t>
            </a:r>
          </a:p>
          <a:p>
            <a:r>
              <a:rPr lang="ru-RU" dirty="0"/>
              <a:t>В Конвенции выдвинуты </a:t>
            </a:r>
            <a:r>
              <a:rPr lang="ru-RU" b="1" dirty="0"/>
              <a:t>требования к </a:t>
            </a:r>
            <a:r>
              <a:rPr lang="ru-RU" b="1" dirty="0" smtClean="0"/>
              <a:t>образовательному процессу (</a:t>
            </a:r>
            <a:r>
              <a:rPr lang="ru-RU" dirty="0" smtClean="0"/>
              <a:t>статья </a:t>
            </a:r>
            <a:r>
              <a:rPr lang="ru-RU" dirty="0"/>
              <a:t>29):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ru-RU" dirty="0"/>
              <a:t>а) развитие личности, талантов и умственных и физических способностей ребенка в их самом полном объеме;</a:t>
            </a:r>
          </a:p>
          <a:p>
            <a:r>
              <a:rPr lang="ru-RU" dirty="0"/>
              <a:t>б) воспитание уважения к правам человека;</a:t>
            </a:r>
          </a:p>
          <a:p>
            <a:r>
              <a:rPr lang="ru-RU" dirty="0"/>
              <a:t>в) воспитание уважения к родителям ребенка, к его культурной самобытности, языку, национальным ценностям страны, в которой ребенок </a:t>
            </a:r>
            <a:r>
              <a:rPr lang="ru-RU" dirty="0" smtClean="0"/>
              <a:t>проживает</a:t>
            </a:r>
          </a:p>
          <a:p>
            <a:r>
              <a:rPr lang="ru-RU" dirty="0" smtClean="0"/>
              <a:t>г</a:t>
            </a:r>
            <a:r>
              <a:rPr lang="ru-RU" dirty="0"/>
              <a:t>) подготовка ребенка к сознательной жизни в свободном обществе в духе понимания, мира, терпимости, равноправия мужчин и женщин и дружбы между всеми народами, этническими и религиозными группами;</a:t>
            </a:r>
          </a:p>
          <a:p>
            <a:r>
              <a:rPr lang="ru-RU" dirty="0"/>
              <a:t>д) воспитание уважения к окружающей природе.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11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ru-RU" b="1" dirty="0"/>
              <a:t>Правовое воспитание </a:t>
            </a:r>
            <a:r>
              <a:rPr lang="ru-RU" dirty="0"/>
              <a:t>– процесс формирования правовой культуры и правового поведения, т.е. активного и сознательного соблюдения норм нравственности, формирования умения взаимодействовать с другими людьми, строить свои взаимоотношения на уровне доброжелательности и уважения не зависимо от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60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Этапы правового воспитания детей:</a:t>
            </a:r>
          </a:p>
          <a:p>
            <a:r>
              <a:rPr lang="ru-RU" b="1" dirty="0"/>
              <a:t>I этап </a:t>
            </a:r>
            <a:r>
              <a:rPr lang="ru-RU" dirty="0"/>
              <a:t>(младший дошкольный возраст) – обучение детей нормам поведения в коллективе, умению устанавливать доброжелательные отношения со сверстниками и взрослыми людьми.</a:t>
            </a:r>
          </a:p>
          <a:p>
            <a:r>
              <a:rPr lang="ru-RU" b="1" dirty="0"/>
              <a:t>II этап </a:t>
            </a:r>
            <a:r>
              <a:rPr lang="ru-RU" dirty="0"/>
              <a:t>(средний дошкольный возраст) – продолжение работы по развитию коммуникативных способностей детей; формирование нравственных норм поведения, умения оценивать не только чужие, но и свои поступки, как положительные, так и отрицательные.</a:t>
            </a:r>
          </a:p>
          <a:p>
            <a:r>
              <a:rPr lang="ru-RU" b="1" dirty="0"/>
              <a:t>III этап </a:t>
            </a:r>
            <a:r>
              <a:rPr lang="ru-RU" dirty="0"/>
              <a:t>(старший дошкольный возраст) – формирование нравственно-правовой культуры на основе знаний основных прав, ознакомление с понятием «право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526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ru-RU" b="1" dirty="0"/>
              <a:t>Детям старшего дошкольного возраста доступны для понимания следующие группы прав</a:t>
            </a:r>
            <a:r>
              <a:rPr lang="ru-RU" dirty="0"/>
              <a:t>:</a:t>
            </a:r>
          </a:p>
          <a:p>
            <a:r>
              <a:rPr lang="ru-RU" b="1" dirty="0"/>
              <a:t>1. </a:t>
            </a:r>
            <a:r>
              <a:rPr lang="ru-RU" dirty="0"/>
              <a:t>Права ребенка на существование, выживание (право на жизнь, медицинскую помощь, достойные условия жизни, кров, пищу, заботу родителей).</a:t>
            </a:r>
          </a:p>
          <a:p>
            <a:r>
              <a:rPr lang="ru-RU" b="1" dirty="0"/>
              <a:t>2. </a:t>
            </a:r>
            <a:r>
              <a:rPr lang="ru-RU" dirty="0"/>
              <a:t>Права ребенка на развитие (право на образование, полноценное развитие в соответствии с возрастом и индивидуальными возможностями и способностями, право на отдых, досуг).</a:t>
            </a:r>
          </a:p>
          <a:p>
            <a:r>
              <a:rPr lang="ru-RU" b="1" dirty="0"/>
              <a:t>3. </a:t>
            </a:r>
            <a:r>
              <a:rPr lang="ru-RU" dirty="0"/>
              <a:t>Права ребенка на защиту </a:t>
            </a:r>
            <a:r>
              <a:rPr lang="ru-RU" dirty="0" smtClean="0"/>
              <a:t>(защищенность </a:t>
            </a:r>
            <a:r>
              <a:rPr lang="ru-RU" dirty="0"/>
              <a:t>от всех форм насилия, а также особые права детей-инвалидов).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110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649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ПРАВОВОЕ ВОСПИТАНИЕ ДОШКОЛЬНИКОВ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2</cp:revision>
  <dcterms:created xsi:type="dcterms:W3CDTF">2013-03-29T07:45:35Z</dcterms:created>
  <dcterms:modified xsi:type="dcterms:W3CDTF">2013-03-29T10:13:43Z</dcterms:modified>
</cp:coreProperties>
</file>