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Эстетическое воспитание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19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Эстетическое воспитание </a:t>
            </a:r>
            <a:r>
              <a:rPr lang="ru-RU" dirty="0"/>
              <a:t>– целенаправленное, систематическое воздействие на личность с целью ее эстетического развития, т.е. становления и совершенствования эстетического сознания, отношений и эстетической деятельности личности.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chemeClr val="tx2"/>
                </a:solidFill>
              </a:rPr>
              <a:t>Специалисты выделяют 3 группы средств эстетического </a:t>
            </a:r>
            <a:r>
              <a:rPr lang="ru-RU" b="1" i="1" dirty="0" smtClean="0">
                <a:solidFill>
                  <a:schemeClr val="tx2"/>
                </a:solidFill>
              </a:rPr>
              <a:t>воспитания</a:t>
            </a:r>
            <a:endParaRPr lang="ru-RU" b="1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dirty="0"/>
              <a:t>1- Искусство (изобразительное искусство, музыка, детская художественная литература, архитектура, театр).</a:t>
            </a:r>
          </a:p>
          <a:p>
            <a:pPr marL="0" indent="0">
              <a:buNone/>
            </a:pPr>
            <a:r>
              <a:rPr lang="ru-RU" dirty="0"/>
              <a:t>2- Окружающая жизнь, природа, эстетическая развивающая среда (оформление помещений учреждения).</a:t>
            </a:r>
          </a:p>
          <a:p>
            <a:pPr marL="0" indent="0">
              <a:buNone/>
            </a:pPr>
            <a:r>
              <a:rPr lang="ru-RU" dirty="0"/>
              <a:t>3- Художественная деятельность – деятельность, связанная с видами искусства (театрализованные игры; художественно-речевая, музыкальная, изобразительная деятельность).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5810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i="1" dirty="0">
                <a:solidFill>
                  <a:schemeClr val="tx2"/>
                </a:solidFill>
              </a:rPr>
              <a:t>Формы организации художественной </a:t>
            </a:r>
            <a:r>
              <a:rPr lang="ru-RU" b="1" i="1" dirty="0" smtClean="0">
                <a:solidFill>
                  <a:schemeClr val="tx2"/>
                </a:solidFill>
              </a:rPr>
              <a:t>деятельности</a:t>
            </a:r>
            <a:endParaRPr lang="ru-RU" i="1" dirty="0">
              <a:solidFill>
                <a:schemeClr val="tx2"/>
              </a:solidFill>
            </a:endParaRPr>
          </a:p>
          <a:p>
            <a:r>
              <a:rPr lang="ru-RU" i="1" dirty="0"/>
              <a:t>- </a:t>
            </a:r>
            <a:r>
              <a:rPr lang="ru-RU" dirty="0"/>
              <a:t>занятия, в том числе интегрированные, где воспитательные задачи реализуются средствами разных видов искусства (задания объединены по определенным темам, или на основе ведущего средства художественно-образной выразительности, например, «ритм» можно передать и в танце, и в декоративном узоре, и в выразительном исполнении стихотворения);</a:t>
            </a:r>
          </a:p>
          <a:p>
            <a:r>
              <a:rPr lang="ru-RU" i="1" dirty="0"/>
              <a:t>- </a:t>
            </a:r>
            <a:r>
              <a:rPr lang="ru-RU" dirty="0"/>
              <a:t>самостоятельная художественная деятельность;</a:t>
            </a:r>
          </a:p>
          <a:p>
            <a:r>
              <a:rPr lang="ru-RU" i="1" dirty="0"/>
              <a:t>- </a:t>
            </a:r>
            <a:r>
              <a:rPr lang="ru-RU" dirty="0"/>
              <a:t>художественный труд;</a:t>
            </a:r>
          </a:p>
          <a:p>
            <a:r>
              <a:rPr lang="ru-RU" i="1" dirty="0"/>
              <a:t>- </a:t>
            </a:r>
            <a:r>
              <a:rPr lang="ru-RU" dirty="0"/>
              <a:t>театрализованные игры;</a:t>
            </a:r>
          </a:p>
          <a:p>
            <a:r>
              <a:rPr lang="ru-RU" i="1" dirty="0"/>
              <a:t>- </a:t>
            </a:r>
            <a:r>
              <a:rPr lang="ru-RU" dirty="0"/>
              <a:t>праздники, развлечения;</a:t>
            </a:r>
          </a:p>
          <a:p>
            <a:r>
              <a:rPr lang="ru-RU" i="1" dirty="0"/>
              <a:t>- </a:t>
            </a:r>
            <a:r>
              <a:rPr lang="ru-RU" dirty="0"/>
              <a:t>экскурсии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4163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647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Педагогические условия реализации задач художественно-эстетического воспитания</a:t>
            </a:r>
            <a:r>
              <a:rPr lang="ru-RU" sz="2800" b="0" dirty="0"/>
              <a:t>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7239000" cy="530120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1800" b="1" dirty="0"/>
              <a:t>1- </a:t>
            </a:r>
            <a:r>
              <a:rPr lang="ru-RU" sz="1800" dirty="0"/>
              <a:t>Учет возрастных и индивидуальных особенностей детей.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800" b="1" dirty="0"/>
              <a:t>2- </a:t>
            </a:r>
            <a:r>
              <a:rPr lang="ru-RU" sz="1800" dirty="0"/>
              <a:t>Взаимосвязь художественно-творческой деятельности детей со всеми направлениями </a:t>
            </a:r>
            <a:r>
              <a:rPr lang="ru-RU" sz="1800" dirty="0" err="1"/>
              <a:t>воспитательно</a:t>
            </a:r>
            <a:r>
              <a:rPr lang="ru-RU" sz="1800" dirty="0"/>
              <a:t>-образовательной работы (ознакомление с окружающим, работа по развитию речи, игра).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800" b="1" dirty="0"/>
              <a:t>3- </a:t>
            </a:r>
            <a:r>
              <a:rPr lang="ru-RU" sz="1800" dirty="0"/>
              <a:t>Интеграция различных видов искусства и видов художественно-творческой деятельности, способствующая более глубокому эстетическому осмыслению действительности, формированию образных представлений, воображения. Возможность интеграции обусловливает общность художественных средств музыки, живописи и литературы.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800" b="1" dirty="0"/>
              <a:t>4- </a:t>
            </a:r>
            <a:r>
              <a:rPr lang="ru-RU" sz="1800" dirty="0"/>
              <a:t>Уважительное отношение к результатам творчества детей, широкое включение их произведений в жизнь ДОУ.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800" b="1" dirty="0"/>
              <a:t>5- </a:t>
            </a:r>
            <a:r>
              <a:rPr lang="ru-RU" sz="1800" dirty="0"/>
              <a:t>Организация выставок, концертов, создание эстетической развивающей среды.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255613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6- </a:t>
            </a:r>
            <a:r>
              <a:rPr lang="ru-RU" dirty="0"/>
              <a:t>Вариативность содержания, форм и методов работы с детьми по разным направлениям эстетического воспитания.</a:t>
            </a:r>
          </a:p>
          <a:p>
            <a:pPr marL="0" indent="0">
              <a:buNone/>
            </a:pPr>
            <a:r>
              <a:rPr lang="ru-RU" b="1" dirty="0"/>
              <a:t>7- </a:t>
            </a:r>
            <a:r>
              <a:rPr lang="ru-RU" dirty="0"/>
              <a:t>Обеспечение преемственности в художественно-эстетическом воспитании между всеми возрастными группами детского сада.</a:t>
            </a:r>
          </a:p>
          <a:p>
            <a:pPr marL="0" indent="0">
              <a:buNone/>
            </a:pPr>
            <a:r>
              <a:rPr lang="ru-RU" b="1" dirty="0"/>
              <a:t>8- </a:t>
            </a:r>
            <a:r>
              <a:rPr lang="ru-RU" dirty="0"/>
              <a:t>Взаимодействие детского сада с семьей. Художественный опыт, который ребенок получает в детском саду, побуждает его и дома заниматься любимым делом. Поэтому родители должны создать ребенку все условия для самостоятельной творческой деятельности, поощрять его желание заняться, например, рисованием, помочь организовать кукольное представление.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929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>
                <a:solidFill>
                  <a:schemeClr val="tx2"/>
                </a:solidFill>
              </a:rPr>
              <a:t>Классификация методов эстетического воспитания дошкольников </a:t>
            </a:r>
            <a:endParaRPr lang="ru-RU" b="1" i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chemeClr val="tx2"/>
                </a:solidFill>
              </a:rPr>
              <a:t>(</a:t>
            </a:r>
            <a:r>
              <a:rPr lang="ru-RU" b="1" i="1" dirty="0">
                <a:solidFill>
                  <a:schemeClr val="tx2"/>
                </a:solidFill>
              </a:rPr>
              <a:t>Н. А. </a:t>
            </a:r>
            <a:r>
              <a:rPr lang="ru-RU" b="1" i="1" dirty="0" smtClean="0">
                <a:solidFill>
                  <a:schemeClr val="tx2"/>
                </a:solidFill>
              </a:rPr>
              <a:t>Ветлугина)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chemeClr val="accent6"/>
                </a:solidFill>
              </a:rPr>
              <a:t>Метод убеждения</a:t>
            </a:r>
          </a:p>
          <a:p>
            <a:pPr marL="0" indent="0">
              <a:buNone/>
            </a:pPr>
            <a:r>
              <a:rPr lang="ru-RU" dirty="0" smtClean="0"/>
              <a:t>Особенность </a:t>
            </a:r>
            <a:r>
              <a:rPr lang="ru-RU" dirty="0"/>
              <a:t>метода применительно к эстетическому воспитанию состоит в том, что использовать его можно только тогда, когда воспринимаемое явление – прекрасно. Важно осуществить отбор наиболее ярких и впечатляющих художественных произведений, создать соответствующую ситуацию и эмоциональный настрой.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0458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i="1" dirty="0">
                <a:solidFill>
                  <a:schemeClr val="accent6"/>
                </a:solidFill>
              </a:rPr>
              <a:t>Метод приучения, </a:t>
            </a:r>
            <a:endParaRPr lang="ru-RU" b="1" i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chemeClr val="accent6"/>
                </a:solidFill>
              </a:rPr>
              <a:t>упражнения </a:t>
            </a:r>
            <a:r>
              <a:rPr lang="ru-RU" b="1" i="1" dirty="0">
                <a:solidFill>
                  <a:schemeClr val="accent6"/>
                </a:solidFill>
              </a:rPr>
              <a:t>в практических действиях</a:t>
            </a:r>
          </a:p>
          <a:p>
            <a:pPr marL="0" indent="0">
              <a:buNone/>
            </a:pPr>
            <a:r>
              <a:rPr lang="ru-RU" dirty="0"/>
              <a:t>Это систематические упражнения в художественной деятельности, посильное участие в практике преобразования ближайшего окружения.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chemeClr val="accent6"/>
                </a:solidFill>
              </a:rPr>
              <a:t>Метод проблемных ситуаций </a:t>
            </a:r>
            <a:endParaRPr lang="ru-RU" b="1" i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chemeClr val="accent6"/>
                </a:solidFill>
              </a:rPr>
              <a:t>(</a:t>
            </a:r>
            <a:r>
              <a:rPr lang="ru-RU" b="1" i="1" dirty="0">
                <a:solidFill>
                  <a:schemeClr val="accent6"/>
                </a:solidFill>
              </a:rPr>
              <a:t>метод творческих заданий)</a:t>
            </a:r>
          </a:p>
          <a:p>
            <a:pPr marL="0" indent="0">
              <a:buNone/>
            </a:pPr>
            <a:r>
              <a:rPr lang="ru-RU" dirty="0"/>
              <a:t>Воспитатель предлагает детям самим найти способы решения намеченного замысла.</a:t>
            </a:r>
          </a:p>
          <a:p>
            <a:r>
              <a:rPr lang="ru-RU" i="1" dirty="0"/>
              <a:t>Варианты творческих заданий: </a:t>
            </a:r>
            <a:r>
              <a:rPr lang="ru-RU" dirty="0"/>
              <a:t>изображение какого-либо персонажа из сказки после ее прослушивания (вылепить из глины или нарисовать); выбор материалов, цветовых сочетаний, форм; придумывание своих загадок, рифм; импровизация </a:t>
            </a:r>
            <a:r>
              <a:rPr lang="ru-RU" dirty="0" err="1"/>
              <a:t>попевок</a:t>
            </a:r>
            <a:r>
              <a:rPr lang="ru-RU" dirty="0"/>
              <a:t>; создание новых композиций в танце.</a:t>
            </a:r>
          </a:p>
          <a:p>
            <a:r>
              <a:rPr lang="ru-RU" i="1" dirty="0"/>
              <a:t>Приемы: </a:t>
            </a:r>
            <a:r>
              <a:rPr lang="ru-RU" dirty="0"/>
              <a:t>побуждение детей к самостоятельным высказываниям по поводу содержания, выразительных средств, к оценке выполнения задания своего и сверстников, к сравнениям; усложнение условий выполнения задан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08712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</TotalTime>
  <Words>511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Эстетическое воспитание</vt:lpstr>
      <vt:lpstr>Презентация PowerPoint</vt:lpstr>
      <vt:lpstr>Презентация PowerPoint</vt:lpstr>
      <vt:lpstr>Педагогические условия реализации задач художественно-эстетического воспитания: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Эстетическое воспитание</dc:title>
  <dc:creator>юлия</dc:creator>
  <cp:lastModifiedBy>юлия</cp:lastModifiedBy>
  <cp:revision>2</cp:revision>
  <dcterms:created xsi:type="dcterms:W3CDTF">2013-03-29T06:49:04Z</dcterms:created>
  <dcterms:modified xsi:type="dcterms:W3CDTF">2013-03-29T07:03:41Z</dcterms:modified>
</cp:coreProperties>
</file>