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7" r:id="rId4"/>
    <p:sldId id="273" r:id="rId5"/>
    <p:sldId id="279" r:id="rId6"/>
    <p:sldId id="278" r:id="rId7"/>
    <p:sldId id="281" r:id="rId8"/>
    <p:sldId id="282" r:id="rId9"/>
    <p:sldId id="283" r:id="rId10"/>
    <p:sldId id="284" r:id="rId11"/>
    <p:sldId id="287" r:id="rId12"/>
    <p:sldId id="285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B76C84-C744-4F3D-8289-081E5057E959}">
          <p14:sldIdLst>
            <p14:sldId id="256"/>
          </p14:sldIdLst>
        </p14:section>
        <p14:section name="Раздел без заголовка" id="{691B89DA-D696-4016-9232-9F216D90A3DA}">
          <p14:sldIdLst>
            <p14:sldId id="258"/>
            <p14:sldId id="267"/>
          </p14:sldIdLst>
        </p14:section>
        <p14:section name="Раздел без заголовка" id="{ABCABF00-B28B-4C44-BB20-554D13C8F968}">
          <p14:sldIdLst>
            <p14:sldId id="273"/>
            <p14:sldId id="279"/>
            <p14:sldId id="278"/>
            <p14:sldId id="281"/>
            <p14:sldId id="282"/>
            <p14:sldId id="283"/>
            <p14:sldId id="284"/>
            <p14:sldId id="287"/>
            <p14:sldId id="285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0" autoAdjust="0"/>
    <p:restoredTop sz="91739" autoAdjust="0"/>
  </p:normalViewPr>
  <p:slideViewPr>
    <p:cSldViewPr>
      <p:cViewPr varScale="1">
        <p:scale>
          <a:sx n="53" d="100"/>
          <a:sy n="53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0.59799999999999998</c:v>
                </c:pt>
                <c:pt idx="1">
                  <c:v>0.33800000000000002</c:v>
                </c:pt>
                <c:pt idx="2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0.59799999999999998</c:v>
                </c:pt>
                <c:pt idx="1">
                  <c:v>0.67179999999999995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0.33800000000000002</c:v>
                </c:pt>
                <c:pt idx="1">
                  <c:v>0.2964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6.4000000000000001E-2</c:v>
                </c:pt>
                <c:pt idx="1">
                  <c:v>3.1800000000000002E-2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24064"/>
        <c:axId val="35563200"/>
      </c:barChart>
      <c:catAx>
        <c:axId val="35224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5563200"/>
        <c:crosses val="autoZero"/>
        <c:auto val="1"/>
        <c:lblAlgn val="ctr"/>
        <c:lblOffset val="100"/>
        <c:noMultiLvlLbl val="0"/>
      </c:catAx>
      <c:valAx>
        <c:axId val="355632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224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34B9F-16CB-4F87-9F36-45395C14C797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A39B3-5221-4DAD-BF82-0B570967BE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3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A39B3-5221-4DAD-BF82-0B570967BEC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706635-8640-45BF-B437-B9975884C28E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E7788A-452F-4C81-B1BC-1A82428BB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772400" cy="62356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5"/>
            <a:ext cx="8640960" cy="41764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 в формировании музыкальной культуры старших дошкольников</a:t>
            </a: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Швайкова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Евгеньев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«Заинька серенький»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«Сказочное заклинание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Инсценировка драматизации</a:t>
            </a:r>
            <a:endParaRPr lang="ru-RU" sz="28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ма\Desktop\яяяяяяяяя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11" y="2276872"/>
            <a:ext cx="224371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ама\Desktop\яяяяяяяяя\Рисунок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38" y="2132856"/>
            <a:ext cx="171761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«Чей голосок лучше»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Песенка « Зверят»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Инсценировка                                      </a:t>
            </a:r>
            <a:endParaRPr lang="ru-RU" sz="24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ДЕТСКИЙ САД\IMG_1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492896"/>
            <a:ext cx="2520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ЕТСКИЙ САД\IMG_1877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2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08714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итоговой диагностики</a:t>
            </a:r>
            <a:endParaRPr lang="ru-RU" sz="28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9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исследования показали, что в процессе целенаправленных музыкальных  мероприятий ,у  детей формируется  любовь к музыке, чувство эстетического удовольствия, эмоциональность, самостоятельность, общение в коллективе, вырабатываются элементы музыкального вкуса.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Следовательно, цель работы была достигнута, гипотеза подтвердилась.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6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55397" y="3518330"/>
            <a:ext cx="814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8339" y="500042"/>
            <a:ext cx="6858048" cy="215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Объект  исследования: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5397" y="394442"/>
            <a:ext cx="8337083" cy="5940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 путей формирования музыкальной культуры детей старшего дошкольного возраста в процессе проведения музыкальных праздников и развлечений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Педагогический процесс формирования музыкальной культуры детей дошкольного возраста в процессе проведения музыкальных праздников и развлечений.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Особенности, специфика, формы и виды музыкально-праздничных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мероприятий с детьми старшего дошкольного возраста.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8424936" cy="511256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литературу по теме;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обозначить критерии и показатели музыкального развития дошкольников;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оценить уровень развития музыкальных способностей у детей на основе педагогических наблюдений и диагностических срезов;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и апробировать поэтапную педагогическую технологию формирования основ музыкальной культуры детей старшего дошкольного возраста в процессе проведения музыкальных праздников.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Гипотеза исследования: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использовать все виды музыкально - праздничных мероприятий и проводить их на должном уровне, то музыкальная культура дошкольников будет развиваться  более эмоционально и ярко.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56239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ru-RU" sz="2800" dirty="0" smtClean="0"/>
              <a:t>								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Задачи исследования:								</a:t>
            </a:r>
            <a:r>
              <a:rPr lang="ru-RU" sz="2800" dirty="0" smtClean="0"/>
              <a:t>																								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103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3962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праздников и развлечений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24100" y="609601"/>
            <a:ext cx="3899892" cy="44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Праздники и развлечения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2400" y="1340768"/>
            <a:ext cx="3067050" cy="2016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	</a:t>
            </a:r>
            <a:endParaRPr lang="ru-RU" sz="1100" dirty="0" smtClean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Календарные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Новогодний 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праздник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23 февраля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8 Марта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 День Победы – 9 мая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День защиты детей-1 июня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Выпускной утренник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2" name="Блок-схема: процесс 61"/>
          <p:cNvSpPr/>
          <p:nvPr/>
        </p:nvSpPr>
        <p:spPr>
          <a:xfrm>
            <a:off x="4886325" y="1340769"/>
            <a:ext cx="4078163" cy="160245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Тематические: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«В мире музыкальных инструментов», сезонные, о писателях, поэтах, композиторах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52400" y="3501008"/>
            <a:ext cx="3629025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Народные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effectLst/>
                <a:latin typeface="Times New Roman"/>
                <a:ea typeface="Calibri"/>
                <a:cs typeface="Times New Roman"/>
              </a:rPr>
              <a:t>Осенины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, Рождество, </a:t>
            </a:r>
            <a:r>
              <a:rPr lang="ru-RU" sz="1600" dirty="0" err="1">
                <a:effectLst/>
                <a:latin typeface="Times New Roman"/>
                <a:ea typeface="Calibri"/>
                <a:cs typeface="Times New Roman"/>
              </a:rPr>
              <a:t>Колядование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, 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Масленица, Пасха, посиделки в школьном краеведческом музее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«Праздник 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русской берёзки»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724400" y="3356992"/>
            <a:ext cx="3808040" cy="1028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Концерты: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Жанровые, творческие отчёты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86871" y="5310050"/>
            <a:ext cx="3292549" cy="456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Музыкальные игры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52950" y="4819653"/>
            <a:ext cx="3115394" cy="913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« С днём рождения»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63688" y="6021288"/>
            <a:ext cx="5544616" cy="936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Театры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Театральные игры,  театр кукол (драматическое обыгрывание)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3219450" y="1196752"/>
            <a:ext cx="38100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4410075" y="1196752"/>
            <a:ext cx="4191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2915816" y="1052736"/>
            <a:ext cx="556047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4288971" y="1231496"/>
            <a:ext cx="4191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3865789" y="1160058"/>
            <a:ext cx="19050" cy="410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135933" y="1123314"/>
            <a:ext cx="533400" cy="3686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997821" y="1123314"/>
            <a:ext cx="291150" cy="4753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9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95"/>
          <p:cNvSpPr>
            <a:spLocks noChangeArrowheads="1"/>
          </p:cNvSpPr>
          <p:nvPr/>
        </p:nvSpPr>
        <p:spPr bwMode="auto">
          <a:xfrm>
            <a:off x="152400" y="209491"/>
            <a:ext cx="1495794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						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9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10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3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2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Песня инсценировка «Воробей»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Хоровод «Как на горке калина»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 «</a:t>
            </a:r>
            <a:r>
              <a:rPr lang="ru-RU" sz="32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ДЕТСКИЙ САД\CIMG5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7"/>
            <a:ext cx="2088232" cy="16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мама\Desktop\яяяяяяяяя\IMG_2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2400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7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первоначальной диагностики</a:t>
            </a:r>
            <a:endParaRPr lang="ru-RU" sz="24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11657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03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работы по формированию основ музыкальной культуры старших дошкольников в процессе </a:t>
            </a:r>
            <a:r>
              <a:rPr lang="ru-RU" sz="2700" b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музыкальных занятий</a:t>
            </a:r>
            <a:r>
              <a:rPr lang="ru-RU" sz="27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Формирующий этап включал в  себя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игры,  состоящие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заданий  на  развитие  восприятия музыки,    музыкального  движения, творческих навыков в  пении,   сочинении, игры на детских музыкальных инструментах. Подготовка к праздникам проводилась не навязчиво, в форме игр,  упражнений,  то  есть   доступной    и   понятной   для   детей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06650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«Определи инструмент»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«Колокольчики»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Музыкальные игры</a:t>
            </a:r>
            <a:endParaRPr lang="ru-RU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а\Desktop\яяяяяяяяя\Рисунок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175"/>
            <a:ext cx="2304256" cy="18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esktop\яяяяяяяяя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176"/>
            <a:ext cx="2090358" cy="19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8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«Бабочки»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«Кузнечик»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Музыкальные движения.                      </a:t>
            </a:r>
            <a:r>
              <a:rPr lang="ru-RU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ение.</a:t>
            </a:r>
            <a:endParaRPr lang="ru-RU" sz="28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ма\Desktop\яяяяяяяяя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5396"/>
            <a:ext cx="2088232" cy="18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Desktop\яяяяяяяяя\Рисунок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26" y="2262131"/>
            <a:ext cx="2126476" cy="18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55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8241</TotalTime>
  <Words>322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 Презентация</vt:lpstr>
      <vt:lpstr>Презентация PowerPoint</vt:lpstr>
      <vt:lpstr>         </vt:lpstr>
      <vt:lpstr>Организация праздников и развлечений</vt:lpstr>
      <vt:lpstr>Праздник «Осенины»</vt:lpstr>
      <vt:lpstr>Результаты первоначальной диагностики</vt:lpstr>
      <vt:lpstr>    Организация работы по формированию основ музыкальной культуры старших дошкольников в процессе музыкальных занятий     </vt:lpstr>
      <vt:lpstr>Музыкальные игры</vt:lpstr>
      <vt:lpstr>Музыкальные движения.                      Пение.</vt:lpstr>
      <vt:lpstr>Инсценировка драматизации</vt:lpstr>
      <vt:lpstr>Инсценировка                                      </vt:lpstr>
      <vt:lpstr>Результаты итоговой диагностики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царь</dc:creator>
  <cp:lastModifiedBy>Швайков</cp:lastModifiedBy>
  <cp:revision>706</cp:revision>
  <dcterms:created xsi:type="dcterms:W3CDTF">2010-03-14T07:41:25Z</dcterms:created>
  <dcterms:modified xsi:type="dcterms:W3CDTF">2013-03-03T07:47:42Z</dcterms:modified>
</cp:coreProperties>
</file>