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6"/>
  </p:notesMasterIdLst>
  <p:sldIdLst>
    <p:sldId id="256" r:id="rId2"/>
    <p:sldId id="257" r:id="rId3"/>
    <p:sldId id="262" r:id="rId4"/>
    <p:sldId id="261" r:id="rId5"/>
    <p:sldId id="260" r:id="rId6"/>
    <p:sldId id="263" r:id="rId7"/>
    <p:sldId id="264" r:id="rId8"/>
    <p:sldId id="265" r:id="rId9"/>
    <p:sldId id="259" r:id="rId10"/>
    <p:sldId id="258" r:id="rId11"/>
    <p:sldId id="266" r:id="rId12"/>
    <p:sldId id="267" r:id="rId13"/>
    <p:sldId id="268" r:id="rId14"/>
    <p:sldId id="276" r:id="rId15"/>
    <p:sldId id="269" r:id="rId16"/>
    <p:sldId id="270" r:id="rId17"/>
    <p:sldId id="274" r:id="rId18"/>
    <p:sldId id="275" r:id="rId19"/>
    <p:sldId id="273" r:id="rId20"/>
    <p:sldId id="272" r:id="rId21"/>
    <p:sldId id="277" r:id="rId22"/>
    <p:sldId id="279" r:id="rId23"/>
    <p:sldId id="278" r:id="rId24"/>
    <p:sldId id="271" r:id="rId25"/>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66" d="100"/>
          <a:sy n="66" d="100"/>
        </p:scale>
        <p:origin x="-552" y="-7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658E811-BE0B-483A-A22D-A5B59F64F60F}" type="datetimeFigureOut">
              <a:rPr lang="ru-RU" smtClean="0"/>
              <a:pPr/>
              <a:t>28.03.2013</a:t>
            </a:fld>
            <a:endParaRPr lang="ru-RU"/>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BD71867-04DD-48D2-B417-2D47C291E065}" type="slidenum">
              <a:rPr lang="ru-RU" smtClean="0"/>
              <a:pPr/>
              <a:t>‹#›</a:t>
            </a:fld>
            <a:endParaRPr lang="ru-RU"/>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dirty="0"/>
          </a:p>
        </p:txBody>
      </p:sp>
      <p:sp>
        <p:nvSpPr>
          <p:cNvPr id="4" name="Номер слайда 3"/>
          <p:cNvSpPr>
            <a:spLocks noGrp="1"/>
          </p:cNvSpPr>
          <p:nvPr>
            <p:ph type="sldNum" sz="quarter" idx="10"/>
          </p:nvPr>
        </p:nvSpPr>
        <p:spPr/>
        <p:txBody>
          <a:bodyPr/>
          <a:lstStyle/>
          <a:p>
            <a:fld id="{1BD71867-04DD-48D2-B417-2D47C291E065}" type="slidenum">
              <a:rPr lang="ru-RU" smtClean="0"/>
              <a:pPr/>
              <a:t>10</a:t>
            </a:fld>
            <a:endParaRPr lang="ru-RU"/>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6AD467BF-F51B-4290-BB53-ECFC4E05E1F0}" type="datetimeFigureOut">
              <a:rPr lang="ru-RU" smtClean="0"/>
              <a:pPr/>
              <a:t>28.03.2013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C036AAC9-E355-4C3F-845C-A8C6AF8DECE8}"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6AD467BF-F51B-4290-BB53-ECFC4E05E1F0}" type="datetimeFigureOut">
              <a:rPr lang="ru-RU" smtClean="0"/>
              <a:pPr/>
              <a:t>28.03.2013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C036AAC9-E355-4C3F-845C-A8C6AF8DECE8}"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6AD467BF-F51B-4290-BB53-ECFC4E05E1F0}" type="datetimeFigureOut">
              <a:rPr lang="ru-RU" smtClean="0"/>
              <a:pPr/>
              <a:t>28.03.2013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C036AAC9-E355-4C3F-845C-A8C6AF8DECE8}"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6AD467BF-F51B-4290-BB53-ECFC4E05E1F0}" type="datetimeFigureOut">
              <a:rPr lang="ru-RU" smtClean="0"/>
              <a:pPr/>
              <a:t>28.03.2013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C036AAC9-E355-4C3F-845C-A8C6AF8DECE8}"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6AD467BF-F51B-4290-BB53-ECFC4E05E1F0}" type="datetimeFigureOut">
              <a:rPr lang="ru-RU" smtClean="0"/>
              <a:pPr/>
              <a:t>28.03.2013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C036AAC9-E355-4C3F-845C-A8C6AF8DECE8}"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6AD467BF-F51B-4290-BB53-ECFC4E05E1F0}" type="datetimeFigureOut">
              <a:rPr lang="ru-RU" smtClean="0"/>
              <a:pPr/>
              <a:t>28.03.2013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C036AAC9-E355-4C3F-845C-A8C6AF8DECE8}"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6AD467BF-F51B-4290-BB53-ECFC4E05E1F0}" type="datetimeFigureOut">
              <a:rPr lang="ru-RU" smtClean="0"/>
              <a:pPr/>
              <a:t>28.03.2013</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C036AAC9-E355-4C3F-845C-A8C6AF8DECE8}"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6AD467BF-F51B-4290-BB53-ECFC4E05E1F0}" type="datetimeFigureOut">
              <a:rPr lang="ru-RU" smtClean="0"/>
              <a:pPr/>
              <a:t>28.03.2013</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C036AAC9-E355-4C3F-845C-A8C6AF8DECE8}"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6AD467BF-F51B-4290-BB53-ECFC4E05E1F0}" type="datetimeFigureOut">
              <a:rPr lang="ru-RU" smtClean="0"/>
              <a:pPr/>
              <a:t>28.03.2013</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C036AAC9-E355-4C3F-845C-A8C6AF8DECE8}"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6AD467BF-F51B-4290-BB53-ECFC4E05E1F0}" type="datetimeFigureOut">
              <a:rPr lang="ru-RU" smtClean="0"/>
              <a:pPr/>
              <a:t>28.03.2013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C036AAC9-E355-4C3F-845C-A8C6AF8DECE8}"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6AD467BF-F51B-4290-BB53-ECFC4E05E1F0}" type="datetimeFigureOut">
              <a:rPr lang="ru-RU" smtClean="0"/>
              <a:pPr/>
              <a:t>28.03.2013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C036AAC9-E355-4C3F-845C-A8C6AF8DECE8}"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AD467BF-F51B-4290-BB53-ECFC4E05E1F0}" type="datetimeFigureOut">
              <a:rPr lang="ru-RU" smtClean="0"/>
              <a:pPr/>
              <a:t>28.03.2013</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036AAC9-E355-4C3F-845C-A8C6AF8DECE8}"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3.bp.blogspot.com/-_sbxblI0xhs/TnHqQ8XKJGI/AAAAAAAAATo/bEci6lh4TyI/s1600/temp.JPG" TargetMode="Externa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a:xfrm>
            <a:off x="428596" y="428604"/>
            <a:ext cx="8229600" cy="1143000"/>
          </a:xfrm>
          <a:solidFill>
            <a:schemeClr val="bg1"/>
          </a:solidFill>
          <a:ln>
            <a:noFill/>
          </a:ln>
        </p:spPr>
        <p:style>
          <a:lnRef idx="1">
            <a:schemeClr val="accent3"/>
          </a:lnRef>
          <a:fillRef idx="2">
            <a:schemeClr val="accent3"/>
          </a:fillRef>
          <a:effectRef idx="1">
            <a:schemeClr val="accent3"/>
          </a:effectRef>
          <a:fontRef idx="minor">
            <a:schemeClr val="dk1"/>
          </a:fontRef>
        </p:style>
        <p:txBody>
          <a:bodyPr>
            <a:normAutofit fontScale="90000"/>
          </a:bodyPr>
          <a:lstStyle/>
          <a:p>
            <a:r>
              <a:rPr lang="ru-RU" dirty="0" smtClean="0"/>
              <a:t>Кризис 3-х лет</a:t>
            </a:r>
            <a:br>
              <a:rPr lang="ru-RU" dirty="0" smtClean="0"/>
            </a:br>
            <a:r>
              <a:rPr lang="ru-RU" dirty="0" smtClean="0"/>
              <a:t>(Семинар для родителей)</a:t>
            </a:r>
            <a:endParaRPr lang="ru-RU" dirty="0"/>
          </a:p>
        </p:txBody>
      </p:sp>
      <p:sp>
        <p:nvSpPr>
          <p:cNvPr id="5" name="Содержимое 4"/>
          <p:cNvSpPr>
            <a:spLocks noGrp="1"/>
          </p:cNvSpPr>
          <p:nvPr>
            <p:ph idx="1"/>
          </p:nvPr>
        </p:nvSpPr>
        <p:spPr>
          <a:xfrm>
            <a:off x="428596" y="1571612"/>
            <a:ext cx="8229600" cy="4525963"/>
          </a:xfrm>
          <a:solidFill>
            <a:schemeClr val="bg1"/>
          </a:solidFill>
          <a:ln>
            <a:solidFill>
              <a:schemeClr val="bg1"/>
            </a:solidFill>
          </a:ln>
        </p:spPr>
        <p:style>
          <a:lnRef idx="1">
            <a:schemeClr val="accent3"/>
          </a:lnRef>
          <a:fillRef idx="2">
            <a:schemeClr val="accent3"/>
          </a:fillRef>
          <a:effectRef idx="1">
            <a:schemeClr val="accent3"/>
          </a:effectRef>
          <a:fontRef idx="minor">
            <a:schemeClr val="dk1"/>
          </a:fontRef>
        </p:style>
        <p:txBody>
          <a:bodyPr/>
          <a:lstStyle/>
          <a:p>
            <a:pPr>
              <a:buNone/>
            </a:pPr>
            <a:endParaRPr lang="ru-RU" dirty="0" smtClean="0"/>
          </a:p>
          <a:p>
            <a:pPr>
              <a:buNone/>
            </a:pPr>
            <a:endParaRPr lang="ru-RU" dirty="0"/>
          </a:p>
          <a:p>
            <a:pPr algn="just">
              <a:buNone/>
            </a:pPr>
            <a:r>
              <a:rPr lang="ru-RU" sz="2800" b="1" dirty="0" smtClean="0"/>
              <a:t>    Цель:</a:t>
            </a:r>
            <a:r>
              <a:rPr lang="ru-RU" sz="2800" dirty="0" smtClean="0"/>
              <a:t> способствовать формированию родительской компетентности в общении с детьми, переживающими кризис 3-х лет. </a:t>
            </a:r>
            <a:endParaRPr lang="ru-RU" sz="28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Заголовок 4"/>
          <p:cNvSpPr>
            <a:spLocks noGrp="1"/>
          </p:cNvSpPr>
          <p:nvPr>
            <p:ph type="title"/>
          </p:nvPr>
        </p:nvSpPr>
        <p:spPr>
          <a:xfrm>
            <a:off x="457200" y="274638"/>
            <a:ext cx="3757610" cy="368280"/>
          </a:xfrm>
        </p:spPr>
        <p:txBody>
          <a:bodyPr>
            <a:normAutofit/>
          </a:bodyPr>
          <a:lstStyle/>
          <a:p>
            <a:pPr algn="l"/>
            <a:r>
              <a:rPr lang="ru-RU" sz="1600" b="1" dirty="0" smtClean="0"/>
              <a:t>4. Своеволие. </a:t>
            </a:r>
            <a:endParaRPr lang="ru-RU" sz="1600" b="1" dirty="0"/>
          </a:p>
        </p:txBody>
      </p:sp>
      <p:sp>
        <p:nvSpPr>
          <p:cNvPr id="6" name="Содержимое 5"/>
          <p:cNvSpPr>
            <a:spLocks noGrp="1"/>
          </p:cNvSpPr>
          <p:nvPr>
            <p:ph sz="half" idx="1"/>
          </p:nvPr>
        </p:nvSpPr>
        <p:spPr>
          <a:xfrm>
            <a:off x="457200" y="642918"/>
            <a:ext cx="2043098" cy="5483245"/>
          </a:xfrm>
        </p:spPr>
        <p:txBody>
          <a:bodyPr>
            <a:normAutofit fontScale="85000" lnSpcReduction="20000"/>
          </a:bodyPr>
          <a:lstStyle/>
          <a:p>
            <a:pPr algn="just"/>
            <a:r>
              <a:rPr lang="ru-RU" sz="1400" dirty="0"/>
              <a:t>Стремление к эмансипации от взрослого. Ребенок сам хочет что-то делать. Отчасти это напоминает кризис первого года, но там ребенок стремился к физической самостоятельности. Здесь речь идет о более глубоких вещах – о самостоятельности намерения, замысла</a:t>
            </a:r>
            <a:r>
              <a:rPr lang="ru-RU" sz="1400" dirty="0" smtClean="0"/>
              <a:t>.</a:t>
            </a:r>
            <a:endParaRPr lang="ru-RU" sz="1400" dirty="0"/>
          </a:p>
          <a:p>
            <a:pPr algn="just"/>
            <a:r>
              <a:rPr lang="ru-RU" sz="1400" dirty="0"/>
              <a:t>Ребенок хочет все делать и решать сам. Стремление к самостоятельности в сущности положительное явление, но во время кризиса гипертрофированная тенденция к самостоятельности, перерастающей в </a:t>
            </a:r>
            <a:r>
              <a:rPr lang="ru-RU" sz="1400" dirty="0" smtClean="0"/>
              <a:t>своеволие, </a:t>
            </a:r>
            <a:r>
              <a:rPr lang="ru-RU" sz="1400" dirty="0"/>
              <a:t>часто неадекватна возможностям ребенка и вызывает дополнительные сложности и                                                                                                                                                                                                                                             конфликты со взрослыми.</a:t>
            </a:r>
          </a:p>
          <a:p>
            <a:pPr>
              <a:buNone/>
            </a:pPr>
            <a:endParaRPr lang="ru-RU" sz="1400" dirty="0"/>
          </a:p>
        </p:txBody>
      </p:sp>
      <p:sp>
        <p:nvSpPr>
          <p:cNvPr id="7" name="Содержимое 6"/>
          <p:cNvSpPr>
            <a:spLocks noGrp="1"/>
          </p:cNvSpPr>
          <p:nvPr>
            <p:ph sz="half" idx="2"/>
          </p:nvPr>
        </p:nvSpPr>
        <p:spPr>
          <a:xfrm>
            <a:off x="2928926" y="3500438"/>
            <a:ext cx="5857916" cy="2571768"/>
          </a:xfrm>
        </p:spPr>
        <p:txBody>
          <a:bodyPr>
            <a:normAutofit fontScale="85000" lnSpcReduction="20000"/>
          </a:bodyPr>
          <a:lstStyle/>
          <a:p>
            <a:pPr algn="just"/>
            <a:r>
              <a:rPr lang="ru-RU" sz="1600" dirty="0" smtClean="0"/>
              <a:t>Ребенок </a:t>
            </a:r>
            <a:r>
              <a:rPr lang="ru-RU" sz="1600" dirty="0"/>
              <a:t>все хочет делать сам, даже если не умеет.</a:t>
            </a:r>
          </a:p>
          <a:p>
            <a:pPr algn="just"/>
            <a:r>
              <a:rPr lang="ru-RU" sz="1600" dirty="0"/>
              <a:t>Понимаю, бывает удобнее сделать что-то за ребенка, ведь так быстрее. Но этим вы лишаете его радости от процесса деятельности.</a:t>
            </a:r>
          </a:p>
          <a:p>
            <a:pPr algn="just"/>
            <a:r>
              <a:rPr lang="ru-RU" sz="1600" dirty="0"/>
              <a:t>Посмотрите в его счастливые глазенки, и увидите гордость от осознания факта своей самостоятельности!</a:t>
            </a:r>
          </a:p>
          <a:p>
            <a:pPr algn="just"/>
            <a:r>
              <a:rPr lang="ru-RU" sz="1600" dirty="0"/>
              <a:t>Что делать? Позвольте малышу попробовать сделать все самому, даже если вы знаете, что это ему не по силам. Опыт – сын ошибок трудных.</a:t>
            </a:r>
          </a:p>
          <a:p>
            <a:pPr algn="just"/>
            <a:r>
              <a:rPr lang="ru-RU" sz="1600" dirty="0"/>
              <a:t>Но если у крохи что-то получилось, обязательно похвалите его, объясните, ЧТО именно он сделал хорошо, и подчеркните, какой он стал большой и самостоятельный. Такое признание успехов поднимает самооценку, придает уверенности в силах.</a:t>
            </a:r>
          </a:p>
          <a:p>
            <a:pPr>
              <a:buNone/>
            </a:pPr>
            <a:endParaRPr lang="ru-RU" sz="1400" dirty="0"/>
          </a:p>
        </p:txBody>
      </p:sp>
      <p:pic>
        <p:nvPicPr>
          <p:cNvPr id="10242" name="Picture 2" descr="C:\Users\Яночка\Desktop\для презентации\add-1303976521_kak_nauchit_odevatsya_1.jpg"/>
          <p:cNvPicPr>
            <a:picLocks noChangeAspect="1" noChangeArrowheads="1"/>
          </p:cNvPicPr>
          <p:nvPr/>
        </p:nvPicPr>
        <p:blipFill>
          <a:blip r:embed="rId3" cstate="print"/>
          <a:srcRect/>
          <a:stretch>
            <a:fillRect/>
          </a:stretch>
        </p:blipFill>
        <p:spPr bwMode="auto">
          <a:xfrm>
            <a:off x="3571868" y="500042"/>
            <a:ext cx="4717681" cy="2840044"/>
          </a:xfrm>
          <a:prstGeom prst="rect">
            <a:avLst/>
          </a:prstGeom>
          <a:noFill/>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3971924" cy="368280"/>
          </a:xfrm>
        </p:spPr>
        <p:txBody>
          <a:bodyPr>
            <a:normAutofit/>
          </a:bodyPr>
          <a:lstStyle/>
          <a:p>
            <a:pPr algn="l"/>
            <a:r>
              <a:rPr lang="ru-RU" sz="1600" b="1" dirty="0" smtClean="0"/>
              <a:t>5. Протест-бунт.</a:t>
            </a:r>
            <a:endParaRPr lang="ru-RU" sz="1600" b="1" dirty="0"/>
          </a:p>
        </p:txBody>
      </p:sp>
      <p:sp>
        <p:nvSpPr>
          <p:cNvPr id="3" name="Содержимое 2"/>
          <p:cNvSpPr>
            <a:spLocks noGrp="1"/>
          </p:cNvSpPr>
          <p:nvPr>
            <p:ph sz="half" idx="1"/>
          </p:nvPr>
        </p:nvSpPr>
        <p:spPr>
          <a:xfrm>
            <a:off x="457200" y="785794"/>
            <a:ext cx="2400288" cy="5340369"/>
          </a:xfrm>
        </p:spPr>
        <p:txBody>
          <a:bodyPr>
            <a:normAutofit fontScale="92500" lnSpcReduction="10000"/>
          </a:bodyPr>
          <a:lstStyle/>
          <a:p>
            <a:pPr lvl="0" algn="just"/>
            <a:r>
              <a:rPr lang="ru-RU" sz="1400" dirty="0"/>
              <a:t>Проявляется в частых ссорах с родителями и другими окружающими его людьми. Все поведение ребенка приобретает черты протеста, как будто ребенок находится в состоянии войны с окружающими, в постоянном конфликте с ними. </a:t>
            </a:r>
          </a:p>
          <a:p>
            <a:pPr algn="just"/>
            <a:r>
              <a:rPr lang="ru-RU" sz="1400" dirty="0" smtClean="0"/>
              <a:t>Это </a:t>
            </a:r>
            <a:r>
              <a:rPr lang="ru-RU" sz="1400" dirty="0"/>
              <a:t>ответ на давление со стороны родителей, и их желание все решать за малыша («Не кричи!», «Не ломай!», «Садись за стол!», "Одень тапочки</a:t>
            </a:r>
            <a:r>
              <a:rPr lang="ru-RU" sz="1400" dirty="0" smtClean="0"/>
              <a:t>!").</a:t>
            </a:r>
          </a:p>
          <a:p>
            <a:pPr algn="just"/>
            <a:r>
              <a:rPr lang="ru-RU" sz="1400" dirty="0"/>
              <a:t>Ребенок, деятельность которого постоянно сдерживают родители, считая его поведение неправильным, будет искать другие пути освобождения от накопившегося напряжения. Например, в виде </a:t>
            </a:r>
            <a:r>
              <a:rPr lang="ru-RU" sz="1400" dirty="0" smtClean="0"/>
              <a:t>агрессии.</a:t>
            </a:r>
            <a:endParaRPr lang="ru-RU" sz="1400" dirty="0"/>
          </a:p>
          <a:p>
            <a:endParaRPr lang="ru-RU" sz="1400" dirty="0"/>
          </a:p>
          <a:p>
            <a:endParaRPr lang="ru-RU" sz="1400" dirty="0"/>
          </a:p>
        </p:txBody>
      </p:sp>
      <p:sp>
        <p:nvSpPr>
          <p:cNvPr id="4" name="Содержимое 3"/>
          <p:cNvSpPr>
            <a:spLocks noGrp="1"/>
          </p:cNvSpPr>
          <p:nvPr>
            <p:ph sz="half" idx="2"/>
          </p:nvPr>
        </p:nvSpPr>
        <p:spPr>
          <a:xfrm>
            <a:off x="3500430" y="3786190"/>
            <a:ext cx="5257808" cy="2143140"/>
          </a:xfrm>
        </p:spPr>
        <p:txBody>
          <a:bodyPr>
            <a:normAutofit fontScale="92500" lnSpcReduction="10000"/>
          </a:bodyPr>
          <a:lstStyle/>
          <a:p>
            <a:pPr algn="just">
              <a:buNone/>
            </a:pPr>
            <a:r>
              <a:rPr lang="ru-RU" sz="1700" dirty="0" smtClean="0"/>
              <a:t>       Ребенку важно, чтобы окружающие люди всерьез относились к его самостоятельности. Если ребенок не чувствует, что с ним считаются, что уважают его мнение и желания - он начинает протестовать. Он бунтует против прежних рамок, против прежних отношений. Американский психолог Э. </a:t>
            </a:r>
            <a:r>
              <a:rPr lang="ru-RU" sz="1700" dirty="0" err="1" smtClean="0"/>
              <a:t>Эриксон</a:t>
            </a:r>
            <a:r>
              <a:rPr lang="ru-RU" sz="1700" dirty="0" smtClean="0"/>
              <a:t> считает, что именно в этом возрасте у ребёнка начинает формироваться воля, независимость и самостоятельность.</a:t>
            </a:r>
          </a:p>
          <a:p>
            <a:endParaRPr lang="ru-RU" dirty="0"/>
          </a:p>
        </p:txBody>
      </p:sp>
      <p:pic>
        <p:nvPicPr>
          <p:cNvPr id="5" name="Рисунок 4" descr="Кризис 3-х лет"/>
          <p:cNvPicPr/>
          <p:nvPr/>
        </p:nvPicPr>
        <p:blipFill>
          <a:blip r:embed="rId2" cstate="print"/>
          <a:srcRect/>
          <a:stretch>
            <a:fillRect/>
          </a:stretch>
        </p:blipFill>
        <p:spPr bwMode="auto">
          <a:xfrm>
            <a:off x="4214810" y="785794"/>
            <a:ext cx="4214842" cy="2786082"/>
          </a:xfrm>
          <a:prstGeom prst="rect">
            <a:avLst/>
          </a:prstGeom>
          <a:noFill/>
          <a:ln w="9525">
            <a:noFill/>
            <a:miter lim="800000"/>
            <a:headEnd/>
            <a:tailEnd/>
          </a:ln>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3400420" cy="368280"/>
          </a:xfrm>
        </p:spPr>
        <p:txBody>
          <a:bodyPr>
            <a:normAutofit/>
          </a:bodyPr>
          <a:lstStyle/>
          <a:p>
            <a:pPr algn="l"/>
            <a:r>
              <a:rPr lang="ru-RU" sz="1600" b="1" dirty="0" smtClean="0"/>
              <a:t>6. Обесценивание.</a:t>
            </a:r>
            <a:endParaRPr lang="ru-RU" sz="1600" b="1" dirty="0"/>
          </a:p>
        </p:txBody>
      </p:sp>
      <p:sp>
        <p:nvSpPr>
          <p:cNvPr id="3" name="Содержимое 2"/>
          <p:cNvSpPr>
            <a:spLocks noGrp="1"/>
          </p:cNvSpPr>
          <p:nvPr>
            <p:ph sz="half" idx="1"/>
          </p:nvPr>
        </p:nvSpPr>
        <p:spPr>
          <a:xfrm>
            <a:off x="457200" y="785794"/>
            <a:ext cx="2114536" cy="5340369"/>
          </a:xfrm>
        </p:spPr>
        <p:txBody>
          <a:bodyPr>
            <a:normAutofit/>
          </a:bodyPr>
          <a:lstStyle/>
          <a:p>
            <a:pPr algn="just">
              <a:buNone/>
            </a:pPr>
            <a:r>
              <a:rPr lang="ru-RU" sz="1400" dirty="0" smtClean="0"/>
              <a:t>         Обесценивается </a:t>
            </a:r>
            <a:r>
              <a:rPr lang="ru-RU" sz="1400" dirty="0"/>
              <a:t>все то, что раньше было интересно, привычно, дорого. Любимые игрушки в этот период становятся плохими, ласковая бабушка - противной, родители - злыми. Ребенок может начать ругаться, обзываться (происходит обесценивание старых норм поведения), ломать любимые игрушки или рвать книжки (обесцениваются привязанности к дорогим прежде предметам) и т.д. </a:t>
            </a:r>
          </a:p>
          <a:p>
            <a:endParaRPr lang="ru-RU" sz="1400" dirty="0"/>
          </a:p>
        </p:txBody>
      </p:sp>
      <p:sp>
        <p:nvSpPr>
          <p:cNvPr id="4" name="Содержимое 3"/>
          <p:cNvSpPr>
            <a:spLocks noGrp="1"/>
          </p:cNvSpPr>
          <p:nvPr>
            <p:ph sz="half" idx="2"/>
          </p:nvPr>
        </p:nvSpPr>
        <p:spPr>
          <a:xfrm>
            <a:off x="3071802" y="3429000"/>
            <a:ext cx="5643602" cy="2571768"/>
          </a:xfrm>
        </p:spPr>
        <p:txBody>
          <a:bodyPr>
            <a:normAutofit/>
          </a:bodyPr>
          <a:lstStyle/>
          <a:p>
            <a:pPr algn="just"/>
            <a:r>
              <a:rPr lang="ru-RU" sz="1400" dirty="0"/>
              <a:t>Это следующий этап исследовательской деятельности ребенка (не путайте с агрессией).</a:t>
            </a:r>
          </a:p>
          <a:p>
            <a:pPr algn="just"/>
            <a:r>
              <a:rPr lang="ru-RU" sz="1400" dirty="0"/>
              <a:t>Потом он поймет, что такое его поведение может быть неприятно другим людям. А пока... </a:t>
            </a:r>
            <a:r>
              <a:rPr lang="ru-RU" sz="1400" dirty="0" smtClean="0"/>
              <a:t>Пока ему </a:t>
            </a:r>
            <a:r>
              <a:rPr lang="ru-RU" sz="1400" dirty="0"/>
              <a:t>интересно смотреть на </a:t>
            </a:r>
            <a:r>
              <a:rPr lang="ru-RU" sz="1400" dirty="0" smtClean="0"/>
              <a:t>реакцию взрослых (а </a:t>
            </a:r>
            <a:r>
              <a:rPr lang="ru-RU" sz="1400" dirty="0"/>
              <a:t>что будет, если…).</a:t>
            </a:r>
          </a:p>
          <a:p>
            <a:pPr algn="just"/>
            <a:r>
              <a:rPr lang="ru-RU" sz="1400" dirty="0"/>
              <a:t>Что делать? Направляйте энергию ребенка в мирное </a:t>
            </a:r>
            <a:r>
              <a:rPr lang="ru-RU" sz="1400" dirty="0" smtClean="0"/>
              <a:t>русло. Например</a:t>
            </a:r>
            <a:r>
              <a:rPr lang="ru-RU" sz="1400" dirty="0"/>
              <a:t>, если малыш рвет книжку, предложите ему рвать старые журналы.</a:t>
            </a:r>
          </a:p>
          <a:p>
            <a:pPr algn="just"/>
            <a:r>
              <a:rPr lang="ru-RU" sz="1400" dirty="0"/>
              <a:t>Подключите свою фантазию, обыграйте неприятный момент с использованием игрушек.</a:t>
            </a:r>
          </a:p>
          <a:p>
            <a:pPr>
              <a:buNone/>
            </a:pPr>
            <a:endParaRPr lang="ru-RU" sz="1400" dirty="0"/>
          </a:p>
        </p:txBody>
      </p:sp>
      <p:pic>
        <p:nvPicPr>
          <p:cNvPr id="24578" name="Picture 2" descr="C:\Users\Яночка\Desktop\для презентации\People_Children__012802_-300x225.jpg"/>
          <p:cNvPicPr>
            <a:picLocks noChangeAspect="1" noChangeArrowheads="1"/>
          </p:cNvPicPr>
          <p:nvPr/>
        </p:nvPicPr>
        <p:blipFill>
          <a:blip r:embed="rId2" cstate="print"/>
          <a:srcRect/>
          <a:stretch>
            <a:fillRect/>
          </a:stretch>
        </p:blipFill>
        <p:spPr bwMode="auto">
          <a:xfrm>
            <a:off x="4286248" y="571480"/>
            <a:ext cx="3643338" cy="2732504"/>
          </a:xfrm>
          <a:prstGeom prst="rect">
            <a:avLst/>
          </a:prstGeom>
          <a:noFill/>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3471858" cy="368280"/>
          </a:xfrm>
        </p:spPr>
        <p:txBody>
          <a:bodyPr>
            <a:normAutofit/>
          </a:bodyPr>
          <a:lstStyle/>
          <a:p>
            <a:pPr algn="l"/>
            <a:r>
              <a:rPr lang="ru-RU" sz="1600" b="1" dirty="0" smtClean="0"/>
              <a:t>7. Деспотизм.</a:t>
            </a:r>
            <a:endParaRPr lang="ru-RU" sz="1600" b="1" dirty="0"/>
          </a:p>
        </p:txBody>
      </p:sp>
      <p:sp>
        <p:nvSpPr>
          <p:cNvPr id="3" name="Содержимое 2"/>
          <p:cNvSpPr>
            <a:spLocks noGrp="1"/>
          </p:cNvSpPr>
          <p:nvPr>
            <p:ph sz="half" idx="1"/>
          </p:nvPr>
        </p:nvSpPr>
        <p:spPr>
          <a:xfrm>
            <a:off x="457200" y="857232"/>
            <a:ext cx="2185974" cy="5268931"/>
          </a:xfrm>
        </p:spPr>
        <p:txBody>
          <a:bodyPr>
            <a:normAutofit fontScale="92500" lnSpcReduction="10000"/>
          </a:bodyPr>
          <a:lstStyle/>
          <a:p>
            <a:pPr algn="just"/>
            <a:r>
              <a:rPr lang="ru-RU" sz="1400" dirty="0"/>
              <a:t>Еще недавно ласковый, малыш в возрасте трех лет нередко превращается в самого настоящего семейного деспота. Он диктует всем окружающим нормы и правила поведения: чем его кормить, во что одевать, кому можно выходить из комнаты, а кому нельзя, что делать одним членам семьи, а что остальным. </a:t>
            </a:r>
            <a:endParaRPr lang="ru-RU" sz="1400" dirty="0" smtClean="0"/>
          </a:p>
          <a:p>
            <a:pPr algn="just"/>
            <a:r>
              <a:rPr lang="ru-RU" sz="1400" dirty="0" smtClean="0"/>
              <a:t>В </a:t>
            </a:r>
            <a:r>
              <a:rPr lang="ru-RU" sz="1400" dirty="0"/>
              <a:t>случае, если в семье есть еще дети, деспотизм начинает принимать черты обостренной ревности. Ведь с точки зрения трехлетнего карапуза, его братья или сестры вообще не имеют в семье никаких прав. </a:t>
            </a:r>
          </a:p>
          <a:p>
            <a:endParaRPr lang="ru-RU" sz="1400" dirty="0"/>
          </a:p>
        </p:txBody>
      </p:sp>
      <p:sp>
        <p:nvSpPr>
          <p:cNvPr id="4" name="Содержимое 3"/>
          <p:cNvSpPr>
            <a:spLocks noGrp="1"/>
          </p:cNvSpPr>
          <p:nvPr>
            <p:ph sz="half" idx="2"/>
          </p:nvPr>
        </p:nvSpPr>
        <p:spPr>
          <a:xfrm>
            <a:off x="3143240" y="4000504"/>
            <a:ext cx="5614998" cy="1714511"/>
          </a:xfrm>
        </p:spPr>
        <p:txBody>
          <a:bodyPr>
            <a:normAutofit fontScale="92500" lnSpcReduction="10000"/>
          </a:bodyPr>
          <a:lstStyle/>
          <a:p>
            <a:pPr algn="just"/>
            <a:r>
              <a:rPr lang="ru-RU" sz="1400" dirty="0"/>
              <a:t>Малыш учится управлять окружающим миром, пытается заставить родителей делать то, что он хочет.</a:t>
            </a:r>
          </a:p>
          <a:p>
            <a:pPr algn="just"/>
            <a:r>
              <a:rPr lang="ru-RU" sz="1400" dirty="0"/>
              <a:t>Необходимо понимать, что стремление к лидерству, желание «завоевать место под солнцем» – это хорошая черта характера, которая позволяет человеку быть хозяином жизни, а не слабовольной овечкой, ведомой другими людьми.</a:t>
            </a:r>
          </a:p>
          <a:p>
            <a:pPr algn="just"/>
            <a:r>
              <a:rPr lang="ru-RU" sz="1400" dirty="0"/>
              <a:t>Что делать? Уступайте ребенку в «мелочах». </a:t>
            </a:r>
          </a:p>
        </p:txBody>
      </p:sp>
      <p:pic>
        <p:nvPicPr>
          <p:cNvPr id="25602" name="Picture 2" descr="F:\для презентации\Фотобанк\75353863_3_goda.jpg"/>
          <p:cNvPicPr>
            <a:picLocks noChangeAspect="1" noChangeArrowheads="1"/>
          </p:cNvPicPr>
          <p:nvPr/>
        </p:nvPicPr>
        <p:blipFill>
          <a:blip r:embed="rId2" cstate="print"/>
          <a:srcRect/>
          <a:stretch>
            <a:fillRect/>
          </a:stretch>
        </p:blipFill>
        <p:spPr bwMode="auto">
          <a:xfrm>
            <a:off x="3643306" y="571480"/>
            <a:ext cx="4683736" cy="3114684"/>
          </a:xfrm>
          <a:prstGeom prst="rect">
            <a:avLst/>
          </a:prstGeom>
          <a:noFill/>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654032"/>
          </a:xfrm>
        </p:spPr>
        <p:txBody>
          <a:bodyPr>
            <a:normAutofit fontScale="90000"/>
          </a:bodyPr>
          <a:lstStyle/>
          <a:p>
            <a:r>
              <a:rPr lang="ru-RU" dirty="0" smtClean="0">
                <a:latin typeface="Times New Roman" pitchFamily="18" charset="0"/>
                <a:cs typeface="Times New Roman" pitchFamily="18" charset="0"/>
              </a:rPr>
              <a:t>Обратная сторона кризиса.</a:t>
            </a:r>
            <a:endParaRPr lang="ru-RU" dirty="0"/>
          </a:p>
        </p:txBody>
      </p:sp>
      <p:sp>
        <p:nvSpPr>
          <p:cNvPr id="3" name="Содержимое 2"/>
          <p:cNvSpPr>
            <a:spLocks noGrp="1"/>
          </p:cNvSpPr>
          <p:nvPr>
            <p:ph sz="half" idx="1"/>
          </p:nvPr>
        </p:nvSpPr>
        <p:spPr>
          <a:xfrm>
            <a:off x="457200" y="1142984"/>
            <a:ext cx="4114800" cy="4983179"/>
          </a:xfrm>
        </p:spPr>
        <p:txBody>
          <a:bodyPr>
            <a:normAutofit/>
          </a:bodyPr>
          <a:lstStyle/>
          <a:p>
            <a:pPr algn="just">
              <a:buNone/>
            </a:pPr>
            <a:r>
              <a:rPr lang="ru-RU" sz="1200" dirty="0" smtClean="0"/>
              <a:t>          Первые </a:t>
            </a:r>
            <a:r>
              <a:rPr lang="ru-RU" sz="1200" dirty="0"/>
              <a:t>три года ребенок физически и психически зависим от матери, он не отпускает ее ни на шаг, тяжело переживает разлуку. В этот период малыш впитывает в себя, как губка, огромное количество информации. Она накапливается, накапливается, накапливается...</a:t>
            </a:r>
          </a:p>
          <a:p>
            <a:pPr algn="just">
              <a:buNone/>
            </a:pPr>
            <a:r>
              <a:rPr lang="ru-RU" sz="1200" dirty="0" smtClean="0"/>
              <a:t>          Проходит </a:t>
            </a:r>
            <a:r>
              <a:rPr lang="ru-RU" sz="1200" dirty="0"/>
              <a:t>время, малыш становится более развит физически (уже ловко и уверенно управляет своим телом) и психически (его мозг достигает определенной стадии развития).</a:t>
            </a:r>
          </a:p>
          <a:p>
            <a:pPr algn="just">
              <a:buNone/>
            </a:pPr>
            <a:r>
              <a:rPr lang="ru-RU" sz="1200" dirty="0" smtClean="0"/>
              <a:t>          Ребенок</a:t>
            </a:r>
            <a:r>
              <a:rPr lang="ru-RU" sz="1200" dirty="0"/>
              <a:t>, исследуя пространство, видит результаты своей деятельности, приходит в восторг от осознания того, что может влиять на окружающий мир (если пнуть мячик, то он покатится; если долго ныть, то дадут то, что просишь).</a:t>
            </a:r>
          </a:p>
          <a:p>
            <a:pPr algn="just">
              <a:buNone/>
            </a:pPr>
            <a:r>
              <a:rPr lang="ru-RU" sz="1200" dirty="0" smtClean="0"/>
              <a:t>          Малыш </a:t>
            </a:r>
            <a:r>
              <a:rPr lang="ru-RU" sz="1200" dirty="0"/>
              <a:t>исследует свойства не только неодушевленных предметов, но и поведение людей, его окружающих. Он подражает взрослым, использует их лексику, "примеряет" на себя разные роли, начинает играть в ролевые игры. Проявляет интерес к сверстникам, начинает взаимодействовать с детьми, играет в совместные игры с ними.</a:t>
            </a:r>
          </a:p>
          <a:p>
            <a:pPr algn="just">
              <a:buNone/>
            </a:pPr>
            <a:r>
              <a:rPr lang="ru-RU" sz="1200" dirty="0" smtClean="0"/>
              <a:t>         Его </a:t>
            </a:r>
            <a:r>
              <a:rPr lang="ru-RU" sz="1200" b="1" dirty="0"/>
              <a:t>уверенность в себе</a:t>
            </a:r>
            <a:r>
              <a:rPr lang="ru-RU" sz="1200" dirty="0"/>
              <a:t> достигает вселенского масштаба: «Ура! Я САМ это умею! Я САМ это могу! Я БОЛЬШОЙ, как мама и папа!». </a:t>
            </a:r>
          </a:p>
          <a:p>
            <a:endParaRPr lang="ru-RU" sz="1200" dirty="0"/>
          </a:p>
        </p:txBody>
      </p:sp>
      <p:pic>
        <p:nvPicPr>
          <p:cNvPr id="31746" name="Picture 2" descr="C:\Users\Яночка\Desktop\для презентации\untitled.jpg"/>
          <p:cNvPicPr>
            <a:picLocks noGrp="1" noChangeAspect="1" noChangeArrowheads="1"/>
          </p:cNvPicPr>
          <p:nvPr>
            <p:ph sz="half" idx="2"/>
          </p:nvPr>
        </p:nvPicPr>
        <p:blipFill>
          <a:blip r:embed="rId2" cstate="print"/>
          <a:srcRect/>
          <a:stretch>
            <a:fillRect/>
          </a:stretch>
        </p:blipFill>
        <p:spPr bwMode="auto">
          <a:xfrm>
            <a:off x="5000628" y="1214422"/>
            <a:ext cx="3718476" cy="4643470"/>
          </a:xfrm>
          <a:prstGeom prst="rect">
            <a:avLst/>
          </a:prstGeom>
          <a:noFill/>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sz="half" idx="1"/>
          </p:nvPr>
        </p:nvSpPr>
        <p:spPr>
          <a:xfrm>
            <a:off x="428596" y="357166"/>
            <a:ext cx="5286412" cy="6286545"/>
          </a:xfrm>
        </p:spPr>
        <p:txBody>
          <a:bodyPr>
            <a:normAutofit lnSpcReduction="10000"/>
          </a:bodyPr>
          <a:lstStyle/>
          <a:p>
            <a:pPr algn="just">
              <a:buNone/>
            </a:pPr>
            <a:r>
              <a:rPr lang="ru-RU" sz="1400" dirty="0" smtClean="0"/>
              <a:t>         </a:t>
            </a:r>
            <a:r>
              <a:rPr lang="ru-RU" sz="1200" dirty="0" smtClean="0"/>
              <a:t>Момент, когда ребенок начинает осознавать себя как отдельного человека, со своими желаниями и особенностями, очень важен для его дальнейшего развития.</a:t>
            </a:r>
          </a:p>
          <a:p>
            <a:pPr algn="just">
              <a:buNone/>
            </a:pPr>
            <a:r>
              <a:rPr lang="ru-RU" sz="1200" dirty="0" smtClean="0"/>
              <a:t>           Осознание </a:t>
            </a:r>
            <a:r>
              <a:rPr lang="ru-RU" sz="1200" dirty="0"/>
              <a:t>себя происходит обычно к концу третьего года жизни под влиянием возрастающей практической самостоятельности ребенка. Ведь он овладевает возможностью выполнять без помощи взрослого многие действия, усваивает навыки самообслуживания. И он начинает мало-помалу понимать, что то или иное действие выполняет именно он. Внешне это понимание выражается в том, что ребенок начинает говорить о себе не в третьем, а в первом лице: «Дай мне куклу», «Я бегаю», «Возьми меня с собой</a:t>
            </a:r>
            <a:r>
              <a:rPr lang="ru-RU" sz="1200" dirty="0" smtClean="0"/>
              <a:t>».</a:t>
            </a:r>
          </a:p>
          <a:p>
            <a:pPr algn="just">
              <a:buNone/>
            </a:pPr>
            <a:r>
              <a:rPr lang="ru-RU" sz="1200" dirty="0"/>
              <a:t> </a:t>
            </a:r>
            <a:r>
              <a:rPr lang="ru-RU" sz="1200" dirty="0" smtClean="0"/>
              <a:t>          Да</a:t>
            </a:r>
            <a:r>
              <a:rPr lang="ru-RU" sz="1200" dirty="0"/>
              <a:t>, малыш как бы отделяет себя от других людей. Он осознает собственные (возросшие!) возможности. Это приводит к тому, что он начинает иначе относиться к </a:t>
            </a:r>
            <a:r>
              <a:rPr lang="ru-RU" sz="1200" dirty="0" smtClean="0"/>
              <a:t>взрослым - </a:t>
            </a:r>
            <a:r>
              <a:rPr lang="ru-RU" sz="1200" dirty="0"/>
              <a:t>о</a:t>
            </a:r>
            <a:r>
              <a:rPr lang="ru-RU" sz="1200" dirty="0" smtClean="0"/>
              <a:t>н </a:t>
            </a:r>
            <a:r>
              <a:rPr lang="ru-RU" sz="1200" dirty="0"/>
              <a:t>начинает сравнивать себя с ними. Он хочет быть таким, как взрослые, выполнять те же действия, обладать той же независимостью, самостоятельностью</a:t>
            </a:r>
            <a:r>
              <a:rPr lang="ru-RU" sz="1200" dirty="0" smtClean="0"/>
              <a:t>.</a:t>
            </a:r>
            <a:endParaRPr lang="ru-RU" sz="1200" dirty="0"/>
          </a:p>
          <a:p>
            <a:pPr algn="just">
              <a:buNone/>
            </a:pPr>
            <a:r>
              <a:rPr lang="ru-RU" sz="1200" dirty="0" smtClean="0"/>
              <a:t>           Ребенок </a:t>
            </a:r>
            <a:r>
              <a:rPr lang="ru-RU" sz="1200" dirty="0"/>
              <a:t>хочет, чтобы его мнение спросили, чтобы посоветовались с ним. </a:t>
            </a:r>
            <a:r>
              <a:rPr lang="ru-RU" sz="1200" dirty="0" smtClean="0"/>
              <a:t>И </a:t>
            </a:r>
            <a:r>
              <a:rPr lang="ru-RU" sz="1200" dirty="0"/>
              <a:t>он не может ждать, что это будет когда-нибудь в дальнейшем. Он просто еще не понимает будущего времени. Ему все надо сразу, немедленно, сейчас. </a:t>
            </a:r>
            <a:endParaRPr lang="ru-RU" sz="1200" dirty="0" smtClean="0"/>
          </a:p>
          <a:p>
            <a:pPr algn="just">
              <a:buNone/>
            </a:pPr>
            <a:r>
              <a:rPr lang="ru-RU" sz="1200" dirty="0" smtClean="0"/>
              <a:t>           На </a:t>
            </a:r>
            <a:r>
              <a:rPr lang="ru-RU" sz="1200" dirty="0"/>
              <a:t>смену постепенным накоплениям изменений в личности ребенка приходят бурные переломы – ведь невозможно повернуть развитие вспять. </a:t>
            </a:r>
            <a:endParaRPr lang="ru-RU" sz="1200" dirty="0" smtClean="0"/>
          </a:p>
          <a:p>
            <a:pPr algn="just">
              <a:buNone/>
            </a:pPr>
            <a:r>
              <a:rPr lang="ru-RU" sz="1200" dirty="0" smtClean="0"/>
              <a:t>           Представьте </a:t>
            </a:r>
            <a:r>
              <a:rPr lang="ru-RU" sz="1200" dirty="0"/>
              <a:t>себе цыпленка, еще не вылупившегося из яйца. Как безопасно ему там. И все-таки хоть инстинктивно, но он разрушает скорлупу, чтоб выбраться наружу. Иначе он просто задохнулся бы под ней. </a:t>
            </a:r>
            <a:endParaRPr lang="ru-RU" sz="1200" dirty="0" smtClean="0"/>
          </a:p>
          <a:p>
            <a:pPr algn="just">
              <a:buNone/>
            </a:pPr>
            <a:endParaRPr lang="ru-RU" sz="1100" dirty="0"/>
          </a:p>
          <a:p>
            <a:pPr algn="just">
              <a:buNone/>
            </a:pPr>
            <a:endParaRPr lang="ru-RU" sz="1400" dirty="0"/>
          </a:p>
          <a:p>
            <a:pPr algn="just">
              <a:buNone/>
            </a:pPr>
            <a:endParaRPr lang="ru-RU" sz="1400" dirty="0"/>
          </a:p>
          <a:p>
            <a:pPr algn="just">
              <a:buNone/>
            </a:pPr>
            <a:endParaRPr lang="ru-RU" sz="1400" dirty="0"/>
          </a:p>
          <a:p>
            <a:pPr>
              <a:buNone/>
            </a:pPr>
            <a:endParaRPr lang="ru-RU" sz="1400" dirty="0"/>
          </a:p>
        </p:txBody>
      </p:sp>
      <p:sp>
        <p:nvSpPr>
          <p:cNvPr id="4" name="Содержимое 3"/>
          <p:cNvSpPr>
            <a:spLocks noGrp="1"/>
          </p:cNvSpPr>
          <p:nvPr>
            <p:ph sz="half" idx="2"/>
          </p:nvPr>
        </p:nvSpPr>
        <p:spPr>
          <a:xfrm>
            <a:off x="5572132" y="357166"/>
            <a:ext cx="3286148" cy="5929354"/>
          </a:xfrm>
        </p:spPr>
        <p:txBody>
          <a:bodyPr>
            <a:normAutofit lnSpcReduction="10000"/>
          </a:bodyPr>
          <a:lstStyle/>
          <a:p>
            <a:pPr algn="just">
              <a:buNone/>
            </a:pPr>
            <a:r>
              <a:rPr lang="ru-RU" sz="1400" dirty="0" smtClean="0"/>
              <a:t>         </a:t>
            </a:r>
            <a:r>
              <a:rPr lang="ru-RU" sz="1200" dirty="0" smtClean="0"/>
              <a:t>Наша опека </a:t>
            </a:r>
            <a:r>
              <a:rPr lang="ru-RU" sz="1200" dirty="0"/>
              <a:t>для ребенка – та же </a:t>
            </a:r>
            <a:r>
              <a:rPr lang="ru-RU" sz="1200" dirty="0" smtClean="0"/>
              <a:t>скорлупа</a:t>
            </a:r>
            <a:r>
              <a:rPr lang="ru-RU" sz="1200" dirty="0"/>
              <a:t>. Ему тепло, ему уютно и безопасно быть под ней. В какой-то миг она ему необходима. Но наш малыш растет, меняясь изнутри, и вдруг приходит срок, когда он сознает, что скорлупа мешает росту. Пусть рост болезненный... и все-таки ребенок уже не инстинктивно, а </a:t>
            </a:r>
            <a:r>
              <a:rPr lang="ru-RU" sz="1200" dirty="0" err="1"/>
              <a:t>соз-на-тель-но</a:t>
            </a:r>
            <a:r>
              <a:rPr lang="ru-RU" sz="1200" dirty="0"/>
              <a:t> ломает "скорлупу", чтоб испытать превратности судьбы, познать непознанное, изведать неизведанное. И главное открытие – </a:t>
            </a:r>
            <a:r>
              <a:rPr lang="ru-RU" sz="1200" dirty="0" err="1"/>
              <a:t>открытие</a:t>
            </a:r>
            <a:r>
              <a:rPr lang="ru-RU" sz="1200" dirty="0"/>
              <a:t> себя. Он независим, он все может. Но... в силу возрастных возможностей малыш никак не может обойтись без матери. И он за это сердится на нее и "мстит" слезами, возражениями, капризами. Свой кризис он не может утаить, тот, словно иглы у ежа, торчит наружу и весь направлен только против взрослых, которые все время рядом с ним, ухаживают за ним, предупреждают все его желания, не замечая и не понимая, что он уже все может делать сам. С другими взрослыми, со сверстниками, братьями и сестрами ребенок даже и не собирается конфликтовать</a:t>
            </a:r>
            <a:r>
              <a:rPr lang="ru-RU" sz="1200" dirty="0" smtClean="0"/>
              <a:t>.</a:t>
            </a:r>
          </a:p>
          <a:p>
            <a:pPr algn="just">
              <a:buNone/>
            </a:pPr>
            <a:r>
              <a:rPr lang="ru-RU" sz="1200" dirty="0" smtClean="0"/>
              <a:t>           Кризисы </a:t>
            </a:r>
            <a:r>
              <a:rPr lang="ru-RU" sz="1200" dirty="0"/>
              <a:t>необходимы. Они как движущая сила развития, своеобразные ступеньки его, этапы смены ведущей деятельности ребенка. </a:t>
            </a:r>
          </a:p>
          <a:p>
            <a:pPr>
              <a:buNone/>
            </a:pPr>
            <a:endParaRPr lang="ru-RU" sz="1400" dirty="0"/>
          </a:p>
          <a:p>
            <a:pPr>
              <a:buNone/>
            </a:pPr>
            <a:endParaRPr lang="ru-RU" sz="1400" dirty="0"/>
          </a:p>
        </p:txBody>
      </p:sp>
      <p:sp>
        <p:nvSpPr>
          <p:cNvPr id="26628" name="AutoShape 4" descr="http://content.foto.mail.ru/mail/dyodyo4ka/_answers/i-796.jpg"/>
          <p:cNvSpPr>
            <a:spLocks noChangeAspect="1" noChangeArrowheads="1"/>
          </p:cNvSpPr>
          <p:nvPr/>
        </p:nvSpPr>
        <p:spPr bwMode="auto">
          <a:xfrm>
            <a:off x="63500" y="-136525"/>
            <a:ext cx="304800" cy="304800"/>
          </a:xfrm>
          <a:prstGeom prst="rect">
            <a:avLst/>
          </a:prstGeom>
          <a:noFill/>
        </p:spPr>
        <p:txBody>
          <a:bodyPr vert="horz" wrap="square" lIns="91440" tIns="45720" rIns="91440" bIns="45720" numCol="1" anchor="t" anchorCtr="0" compatLnSpc="1">
            <a:prstTxWarp prst="textNoShape">
              <a:avLst/>
            </a:prstTxWarp>
          </a:bodyPr>
          <a:lstStyle/>
          <a:p>
            <a:endParaRPr lang="ru-RU"/>
          </a:p>
        </p:txBody>
      </p:sp>
      <p:pic>
        <p:nvPicPr>
          <p:cNvPr id="26630" name="Picture 6" descr="C:\Users\Яночка\Desktop\для презентации\359565.jpg"/>
          <p:cNvPicPr>
            <a:picLocks noChangeAspect="1" noChangeArrowheads="1"/>
          </p:cNvPicPr>
          <p:nvPr/>
        </p:nvPicPr>
        <p:blipFill>
          <a:blip r:embed="rId2" cstate="print"/>
          <a:srcRect/>
          <a:stretch>
            <a:fillRect/>
          </a:stretch>
        </p:blipFill>
        <p:spPr bwMode="auto">
          <a:xfrm>
            <a:off x="1857356" y="5029176"/>
            <a:ext cx="2071702" cy="1657025"/>
          </a:xfrm>
          <a:prstGeom prst="rect">
            <a:avLst/>
          </a:prstGeom>
          <a:noFill/>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Содержимое 15"/>
          <p:cNvSpPr>
            <a:spLocks noGrp="1"/>
          </p:cNvSpPr>
          <p:nvPr>
            <p:ph sz="half" idx="1"/>
          </p:nvPr>
        </p:nvSpPr>
        <p:spPr>
          <a:xfrm>
            <a:off x="500034" y="714356"/>
            <a:ext cx="4043362" cy="5768997"/>
          </a:xfrm>
        </p:spPr>
        <p:txBody>
          <a:bodyPr>
            <a:normAutofit/>
          </a:bodyPr>
          <a:lstStyle/>
          <a:p>
            <a:pPr algn="just"/>
            <a:r>
              <a:rPr lang="ru-RU" sz="1400" dirty="0"/>
              <a:t>Главное содержание каждого возрастного кризиса - </a:t>
            </a:r>
            <a:r>
              <a:rPr lang="ru-RU" sz="1400" dirty="0" smtClean="0"/>
              <a:t>это </a:t>
            </a:r>
            <a:r>
              <a:rPr lang="ru-RU" sz="1400" dirty="0"/>
              <a:t>возникновение нового типа отношений ребенка со взрослыми, смена одного вида деятельности другим. </a:t>
            </a:r>
            <a:endParaRPr lang="ru-RU" sz="1400" dirty="0" smtClean="0"/>
          </a:p>
          <a:p>
            <a:pPr algn="just"/>
            <a:r>
              <a:rPr lang="ru-RU" sz="1400" dirty="0"/>
              <a:t>Для </a:t>
            </a:r>
            <a:r>
              <a:rPr lang="ru-RU" sz="1400" b="1" dirty="0"/>
              <a:t>кризиса трех лет</a:t>
            </a:r>
            <a:r>
              <a:rPr lang="ru-RU" sz="1400" dirty="0"/>
              <a:t>, согласно исследованиям ученых и психологов, важнейшим новообразованием является возникновение нового чувства </a:t>
            </a:r>
            <a:r>
              <a:rPr lang="ru-RU" sz="1400" b="1" dirty="0"/>
              <a:t>«Я».</a:t>
            </a:r>
            <a:r>
              <a:rPr lang="ru-RU" sz="1400" dirty="0"/>
              <a:t> </a:t>
            </a:r>
            <a:r>
              <a:rPr lang="ru-RU" sz="1400" dirty="0" smtClean="0"/>
              <a:t>«Я сам». </a:t>
            </a:r>
          </a:p>
          <a:p>
            <a:pPr algn="just"/>
            <a:r>
              <a:rPr lang="ru-RU" sz="1400" dirty="0" smtClean="0"/>
              <a:t>За </a:t>
            </a:r>
            <a:r>
              <a:rPr lang="ru-RU" sz="1400" dirty="0"/>
              <a:t>первые три года своей жизни маленький человек осваивается </a:t>
            </a:r>
            <a:r>
              <a:rPr lang="ru-RU" sz="1400" dirty="0" smtClean="0"/>
              <a:t>в окружающем мире, </a:t>
            </a:r>
            <a:r>
              <a:rPr lang="ru-RU" sz="1400" dirty="0"/>
              <a:t>привыкает к нему и обнаруживает себя как самостоятельное психическое существо. В этом возрасте наступает момент, когда ребенок как бы обобщает весь опыт своего раннего детства, и на основе его реальных достижений у него складывается отношение к себе, появляются новые характерные черты личности. К этому возрасту все чаще мы можем слышать от ребенка местоимение «я» вместо его собственного имени, когда он говорит о себе.</a:t>
            </a:r>
          </a:p>
        </p:txBody>
      </p:sp>
      <p:sp>
        <p:nvSpPr>
          <p:cNvPr id="17" name="Содержимое 16"/>
          <p:cNvSpPr>
            <a:spLocks noGrp="1"/>
          </p:cNvSpPr>
          <p:nvPr>
            <p:ph sz="half" idx="2"/>
          </p:nvPr>
        </p:nvSpPr>
        <p:spPr>
          <a:xfrm>
            <a:off x="4643438" y="714356"/>
            <a:ext cx="4210080" cy="5768997"/>
          </a:xfrm>
        </p:spPr>
        <p:txBody>
          <a:bodyPr>
            <a:normAutofit/>
          </a:bodyPr>
          <a:lstStyle/>
          <a:p>
            <a:pPr algn="just">
              <a:buNone/>
            </a:pPr>
            <a:r>
              <a:rPr lang="ru-RU" sz="1400" dirty="0" smtClean="0"/>
              <a:t>         Казалось</a:t>
            </a:r>
            <a:r>
              <a:rPr lang="ru-RU" sz="1400" dirty="0"/>
              <a:t>, еще недавно ваш малыш, смотрящий в зеркало, на вопрос «Кто это?» гордо отвечал: «Это Рома». Сейчас он говорит: «Это я», понимает, что это он изображен на собственных фотографиях, что это его, а не какого-то другого малыша, чумазая рожица улыбается из зеркала. Ребенок начинает осознавать себя как отдельного человека, со своими желаниями и особенностями, появляется новая форма самосознания</a:t>
            </a:r>
            <a:r>
              <a:rPr lang="ru-RU" sz="1400" dirty="0" smtClean="0"/>
              <a:t>.</a:t>
            </a:r>
          </a:p>
          <a:p>
            <a:pPr algn="just">
              <a:buNone/>
            </a:pPr>
            <a:r>
              <a:rPr lang="ru-RU" sz="1400" dirty="0" smtClean="0"/>
              <a:t>         Осознавать </a:t>
            </a:r>
            <a:r>
              <a:rPr lang="ru-RU" sz="1400" dirty="0"/>
              <a:t>свое «Я» малыш начинает под влиянием возрастающей практической самостоятельности. Именно поэтому «Я» ребенка так тесно связано с понятием </a:t>
            </a:r>
            <a:r>
              <a:rPr lang="ru-RU" sz="1400" b="1" dirty="0"/>
              <a:t>«Я сам».</a:t>
            </a:r>
            <a:r>
              <a:rPr lang="ru-RU" sz="1400" dirty="0"/>
              <a:t> Меняется отношение ребенка к окружающему миру: теперь малышом движет не только желание узнавать новое, овладевать действиями и навыками поведения. Окружающая действительность становится сферой самореализации маленького исследователя. Ребенок уже пробует свои силы, проверяет возможности.</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Содержимое 4"/>
          <p:cNvSpPr>
            <a:spLocks noGrp="1"/>
          </p:cNvSpPr>
          <p:nvPr>
            <p:ph sz="half" idx="1"/>
          </p:nvPr>
        </p:nvSpPr>
        <p:spPr>
          <a:xfrm>
            <a:off x="457200" y="357166"/>
            <a:ext cx="4043362" cy="5768997"/>
          </a:xfrm>
        </p:spPr>
        <p:txBody>
          <a:bodyPr>
            <a:normAutofit/>
          </a:bodyPr>
          <a:lstStyle/>
          <a:p>
            <a:pPr algn="just">
              <a:buNone/>
            </a:pPr>
            <a:r>
              <a:rPr lang="ru-RU" sz="1400" dirty="0" smtClean="0"/>
              <a:t>         </a:t>
            </a:r>
            <a:r>
              <a:rPr lang="ru-RU" sz="1200" dirty="0" smtClean="0"/>
              <a:t>Родителям важно вовремя </a:t>
            </a:r>
            <a:r>
              <a:rPr lang="ru-RU" sz="1200" dirty="0"/>
              <a:t>почувствовать происходящие в ребенке </a:t>
            </a:r>
            <a:r>
              <a:rPr lang="ru-RU" sz="1200" dirty="0" smtClean="0"/>
              <a:t>перемены. </a:t>
            </a:r>
            <a:r>
              <a:rPr lang="ru-RU" sz="1200" dirty="0"/>
              <a:t>Тогда критические проявления, характерные для растущего человека в этом возрасте, могут быть облегчены. Детско-родительские отношения должны войти в качественно новое русло и быть основаны на уважении и терпении родителей. </a:t>
            </a:r>
            <a:endParaRPr lang="ru-RU" sz="1200" dirty="0" smtClean="0"/>
          </a:p>
          <a:p>
            <a:pPr algn="just">
              <a:buNone/>
            </a:pPr>
            <a:r>
              <a:rPr lang="ru-RU" sz="1200" dirty="0"/>
              <a:t> </a:t>
            </a:r>
            <a:r>
              <a:rPr lang="ru-RU" sz="1200" dirty="0" smtClean="0"/>
              <a:t>        Отношение </a:t>
            </a:r>
            <a:r>
              <a:rPr lang="ru-RU" sz="1200" dirty="0"/>
              <a:t>ребенка к </a:t>
            </a:r>
            <a:r>
              <a:rPr lang="ru-RU" sz="1200" dirty="0" smtClean="0"/>
              <a:t>взрослому тоже меняется. </a:t>
            </a:r>
            <a:r>
              <a:rPr lang="ru-RU" sz="1200" dirty="0"/>
              <a:t>Это уже не просто источник тепла и заботы, но и образец для подражания, воплощение правильности и совершенства. </a:t>
            </a:r>
            <a:r>
              <a:rPr lang="ru-RU" sz="1200" dirty="0" smtClean="0"/>
              <a:t>У ребенка появляется </a:t>
            </a:r>
            <a:r>
              <a:rPr lang="ru-RU" sz="1200" b="1" dirty="0" smtClean="0"/>
              <a:t>гордость за свои достижения.</a:t>
            </a:r>
          </a:p>
          <a:p>
            <a:pPr algn="just">
              <a:buNone/>
            </a:pPr>
            <a:endParaRPr lang="ru-RU" sz="1200" b="1" dirty="0" smtClean="0"/>
          </a:p>
          <a:p>
            <a:pPr algn="just">
              <a:buNone/>
            </a:pPr>
            <a:r>
              <a:rPr lang="ru-RU" sz="1200" dirty="0" smtClean="0"/>
              <a:t>          Суть </a:t>
            </a:r>
            <a:r>
              <a:rPr lang="ru-RU" sz="1200" dirty="0"/>
              <a:t>нового поведенческого комплекса состоит в </a:t>
            </a:r>
            <a:r>
              <a:rPr lang="ru-RU" sz="1200" dirty="0" smtClean="0"/>
              <a:t>следующем:</a:t>
            </a:r>
            <a:endParaRPr lang="ru-RU" sz="1200" b="1" dirty="0" smtClean="0"/>
          </a:p>
          <a:p>
            <a:pPr algn="just">
              <a:buFont typeface="+mj-lt"/>
              <a:buAutoNum type="arabicPeriod"/>
            </a:pPr>
            <a:r>
              <a:rPr lang="ru-RU" sz="1200" dirty="0" smtClean="0"/>
              <a:t>ребенок </a:t>
            </a:r>
            <a:r>
              <a:rPr lang="ru-RU" sz="1200" dirty="0"/>
              <a:t>начинает стремиться к достижению результата своей деятельности - настойчиво, целенаправленно, невзирая на встречающиеся сложности и неудачи. </a:t>
            </a:r>
            <a:endParaRPr lang="ru-RU" sz="1200" dirty="0" smtClean="0"/>
          </a:p>
          <a:p>
            <a:pPr algn="just">
              <a:buFont typeface="+mj-lt"/>
              <a:buAutoNum type="arabicPeriod"/>
            </a:pPr>
            <a:r>
              <a:rPr lang="ru-RU" sz="1200" dirty="0" smtClean="0"/>
              <a:t>появляется </a:t>
            </a:r>
            <a:r>
              <a:rPr lang="ru-RU" sz="1200" dirty="0"/>
              <a:t>желание продемонстрировать свои успехи взрослому, без одобрения которого эти успехи в значительной мере теряют свою ценность. </a:t>
            </a:r>
          </a:p>
          <a:p>
            <a:pPr algn="just">
              <a:buFont typeface="+mj-lt"/>
              <a:buAutoNum type="arabicPeriod"/>
            </a:pPr>
            <a:r>
              <a:rPr lang="ru-RU" sz="1200" dirty="0" smtClean="0"/>
              <a:t>в </a:t>
            </a:r>
            <a:r>
              <a:rPr lang="ru-RU" sz="1200" dirty="0"/>
              <a:t>этом возрасте появляется обостренное чувство собственного достоинства - повышенная обидчивость, эмоциональные вспышки по пустякам, чувствительность в отношении признания достижений родителями, бабушками и другими значимыми и важными в жизни малыша людьми. </a:t>
            </a:r>
          </a:p>
          <a:p>
            <a:pPr algn="just">
              <a:buNone/>
            </a:pPr>
            <a:endParaRPr lang="ru-RU" sz="1200" dirty="0"/>
          </a:p>
        </p:txBody>
      </p:sp>
      <p:pic>
        <p:nvPicPr>
          <p:cNvPr id="30722" name="Picture 2" descr="C:\Users\Яночка\Desktop\для презентации\3year.jpg"/>
          <p:cNvPicPr>
            <a:picLocks noChangeAspect="1" noChangeArrowheads="1"/>
          </p:cNvPicPr>
          <p:nvPr/>
        </p:nvPicPr>
        <p:blipFill>
          <a:blip r:embed="rId2" cstate="print"/>
          <a:srcRect/>
          <a:stretch>
            <a:fillRect/>
          </a:stretch>
        </p:blipFill>
        <p:spPr bwMode="auto">
          <a:xfrm>
            <a:off x="4929190" y="714356"/>
            <a:ext cx="3764756" cy="4929222"/>
          </a:xfrm>
          <a:prstGeom prst="rect">
            <a:avLst/>
          </a:prstGeom>
          <a:noFill/>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sz="2800" dirty="0" smtClean="0"/>
              <a:t>Как выжить родителям в условиях кризиса</a:t>
            </a:r>
            <a:br>
              <a:rPr lang="ru-RU" sz="2800" dirty="0" smtClean="0"/>
            </a:br>
            <a:r>
              <a:rPr lang="ru-RU" sz="2800" dirty="0" smtClean="0"/>
              <a:t>(практические рекомендации).</a:t>
            </a:r>
            <a:endParaRPr lang="ru-RU" sz="2800" dirty="0"/>
          </a:p>
        </p:txBody>
      </p:sp>
      <p:sp>
        <p:nvSpPr>
          <p:cNvPr id="3" name="Содержимое 2"/>
          <p:cNvSpPr>
            <a:spLocks noGrp="1"/>
          </p:cNvSpPr>
          <p:nvPr>
            <p:ph sz="half" idx="1"/>
          </p:nvPr>
        </p:nvSpPr>
        <p:spPr>
          <a:xfrm>
            <a:off x="214282" y="1428736"/>
            <a:ext cx="4214842" cy="5072098"/>
          </a:xfrm>
        </p:spPr>
        <p:txBody>
          <a:bodyPr numCol="1">
            <a:normAutofit fontScale="92500" lnSpcReduction="20000"/>
          </a:bodyPr>
          <a:lstStyle/>
          <a:p>
            <a:pPr algn="just">
              <a:buNone/>
            </a:pPr>
            <a:r>
              <a:rPr lang="ru-RU" sz="1400" dirty="0" smtClean="0"/>
              <a:t>         </a:t>
            </a:r>
            <a:r>
              <a:rPr lang="ru-RU" sz="1400" dirty="0"/>
              <a:t>Предоставьте ребёнку самостоятельность. Пусть посильные дела делает сам. Предусматривайте в своём расписании запас времени на самостоятельные попытки ребёнка сделать то, что вы собирались сделать сами.</a:t>
            </a:r>
            <a:br>
              <a:rPr lang="ru-RU" sz="1400" dirty="0"/>
            </a:br>
            <a:r>
              <a:rPr lang="ru-RU" sz="1400" dirty="0"/>
              <a:t/>
            </a:r>
            <a:br>
              <a:rPr lang="ru-RU" sz="1400" dirty="0"/>
            </a:br>
            <a:r>
              <a:rPr lang="ru-RU" sz="1400" dirty="0"/>
              <a:t>Разберём две ситуации:</a:t>
            </a:r>
            <a:br>
              <a:rPr lang="ru-RU" sz="1400" dirty="0"/>
            </a:br>
            <a:r>
              <a:rPr lang="ru-RU" sz="1400" dirty="0"/>
              <a:t/>
            </a:r>
            <a:br>
              <a:rPr lang="ru-RU" sz="1400" dirty="0"/>
            </a:br>
            <a:r>
              <a:rPr lang="ru-RU" sz="1400" dirty="0"/>
              <a:t>1 Нужно одеваться и выходить на улицу в поликлинику. В процессе одевания ребёнок говорит «Я сам!» и начинает пытаться одеваться самостоятельно. Мама раздраженно отвечает: «Нет! Сейчас ты начнёшь копошиться, и мы опоздаем. Я сама тебя одену». </a:t>
            </a:r>
            <a:br>
              <a:rPr lang="ru-RU" sz="1400" dirty="0"/>
            </a:br>
            <a:r>
              <a:rPr lang="ru-RU" sz="1400" dirty="0"/>
              <a:t/>
            </a:r>
            <a:br>
              <a:rPr lang="ru-RU" sz="1400" dirty="0"/>
            </a:br>
            <a:r>
              <a:rPr lang="ru-RU" sz="1400" dirty="0"/>
              <a:t>2 Нужно одеваться и выходить на улицу в поликлинику. Предусмотрительная мама начала этот процесс на 10 минут раньше срока. В процессе одевания ребёнок говорит «Я сам!» и начинает пытаться одеваться самостоятельно. Мама отвечает: «Хорошо, одевайся». Далее мама не мешает ребёнку одеваться самостоятельно. В конце она ему поможет. </a:t>
            </a:r>
            <a:br>
              <a:rPr lang="ru-RU" sz="1400" dirty="0"/>
            </a:br>
            <a:r>
              <a:rPr lang="ru-RU" sz="1400" dirty="0"/>
              <a:t/>
            </a:r>
            <a:br>
              <a:rPr lang="ru-RU" sz="1400" dirty="0"/>
            </a:br>
            <a:r>
              <a:rPr lang="ru-RU" sz="1400" dirty="0"/>
              <a:t>В первом случае раздражается и мама и ребёнок. К тому же, ограничивая активность и самостоятельность ребёнка, мама усугубляет кризис трёх лет. Во втором случае и у мамы и у ребёнка сохраняется хорошее настроение. Учитывайте, что ребёнку на выполнение всех дел нужно больше времени, чем взрослому. </a:t>
            </a:r>
          </a:p>
        </p:txBody>
      </p:sp>
      <p:pic>
        <p:nvPicPr>
          <p:cNvPr id="32773" name="Picture 5" descr="C:\Users\Яночка\Desktop\для презентации\06ebde68ef433768d206a2ca2de301fe4ec186948830b.jpg"/>
          <p:cNvPicPr>
            <a:picLocks noGrp="1" noChangeAspect="1" noChangeArrowheads="1"/>
          </p:cNvPicPr>
          <p:nvPr>
            <p:ph sz="half" idx="2"/>
          </p:nvPr>
        </p:nvPicPr>
        <p:blipFill>
          <a:blip r:embed="rId2" cstate="print"/>
          <a:srcRect/>
          <a:stretch>
            <a:fillRect/>
          </a:stretch>
        </p:blipFill>
        <p:spPr bwMode="auto">
          <a:xfrm>
            <a:off x="4929190" y="1714488"/>
            <a:ext cx="3887003" cy="4261690"/>
          </a:xfrm>
          <a:prstGeom prst="rect">
            <a:avLst/>
          </a:prstGeom>
          <a:noFill/>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Содержимое 4"/>
          <p:cNvSpPr>
            <a:spLocks noGrp="1"/>
          </p:cNvSpPr>
          <p:nvPr>
            <p:ph sz="half" idx="1"/>
          </p:nvPr>
        </p:nvSpPr>
        <p:spPr>
          <a:xfrm>
            <a:off x="457200" y="357166"/>
            <a:ext cx="4043362" cy="5768997"/>
          </a:xfrm>
        </p:spPr>
        <p:txBody>
          <a:bodyPr>
            <a:normAutofit fontScale="92500" lnSpcReduction="20000"/>
          </a:bodyPr>
          <a:lstStyle/>
          <a:p>
            <a:pPr algn="just"/>
            <a:r>
              <a:rPr lang="ru-RU" sz="1400" dirty="0"/>
              <a:t>С</a:t>
            </a:r>
            <a:r>
              <a:rPr lang="ru-RU" sz="1400" dirty="0" smtClean="0"/>
              <a:t>тоит </a:t>
            </a:r>
            <a:r>
              <a:rPr lang="ru-RU" sz="1400" dirty="0"/>
              <a:t>научиться переключать внимание ребёнка. Если вы предполагаете поехать в гости к бабушке и ожидаете, что это предложение ребёнок встретит отрицательно, то предложите ребёнку выбрать наряд, в котором он поедет. В результате внимание ребёнка будет сконцентрировано не на решении, ехать к бабушке, или нет, а на выборе наряда, в котором он поедет. Или вместо того, чтобы сказать ребёнку: «Сейчас мы пойдём гулять», можно спросить: «Мы пойдём гулять на детскую площадку или в парк?». </a:t>
            </a:r>
            <a:endParaRPr lang="ru-RU" sz="1400" dirty="0" smtClean="0"/>
          </a:p>
          <a:p>
            <a:pPr algn="just"/>
            <a:endParaRPr lang="ru-RU" sz="1400" dirty="0" smtClean="0"/>
          </a:p>
          <a:p>
            <a:pPr algn="just"/>
            <a:r>
              <a:rPr lang="ru-RU" sz="1400" dirty="0"/>
              <a:t>Негативизм ребёнка можно использовать в своих целях. Например, если вы хотите пойти с ребёнком на прогулку, то можно предложить ему остаться дома. Ребёнок, естественно, вам возразит и скажет: </a:t>
            </a:r>
            <a:r>
              <a:rPr lang="ru-RU" sz="1400" dirty="0" smtClean="0"/>
              <a:t>«</a:t>
            </a:r>
            <a:r>
              <a:rPr lang="ru-RU" sz="1400" dirty="0"/>
              <a:t>Нет! </a:t>
            </a:r>
            <a:r>
              <a:rPr lang="ru-RU" sz="1400" dirty="0" smtClean="0"/>
              <a:t>Пойдём гулять!».</a:t>
            </a:r>
          </a:p>
          <a:p>
            <a:pPr algn="just"/>
            <a:endParaRPr lang="ru-RU" sz="1400" dirty="0" smtClean="0"/>
          </a:p>
          <a:p>
            <a:pPr algn="just"/>
            <a:r>
              <a:rPr lang="ru-RU" sz="1400" dirty="0"/>
              <a:t>Поощряйте инициативу и самостоятельность малыша. Если ребёнок пытается начать делать то, что ему пока не под силу, помогите ему. Научившись выполнять что-то в сотрудничестве со взрослым, вскоре ребёнок это сможет делать самостоятельно</a:t>
            </a:r>
            <a:r>
              <a:rPr lang="ru-RU" sz="1400" dirty="0" smtClean="0"/>
              <a:t>.</a:t>
            </a:r>
          </a:p>
          <a:p>
            <a:pPr algn="just"/>
            <a:endParaRPr lang="ru-RU" sz="1400" dirty="0" smtClean="0"/>
          </a:p>
          <a:p>
            <a:pPr algn="just"/>
            <a:r>
              <a:rPr lang="ru-RU" sz="1400" dirty="0" smtClean="0"/>
              <a:t> </a:t>
            </a:r>
            <a:r>
              <a:rPr lang="ru-RU" sz="1400" dirty="0"/>
              <a:t>Периодически просите малыша вам в чём-нибудь помочь. Это поможет ему стать самостоятельнее и ответственнее. Плюс, это будет являться хорошим примером социального взаимодействия между людьми. </a:t>
            </a:r>
            <a:br>
              <a:rPr lang="ru-RU" sz="1400" dirty="0"/>
            </a:br>
            <a:r>
              <a:rPr lang="ru-RU" sz="1400" dirty="0"/>
              <a:t/>
            </a:r>
            <a:br>
              <a:rPr lang="ru-RU" sz="1400" dirty="0"/>
            </a:br>
            <a:endParaRPr lang="ru-RU" sz="1400" dirty="0"/>
          </a:p>
        </p:txBody>
      </p:sp>
      <p:pic>
        <p:nvPicPr>
          <p:cNvPr id="33794" name="Picture 2" descr="C:\Users\Яночка\Desktop\для презентации\untitled(2).jpg"/>
          <p:cNvPicPr>
            <a:picLocks noGrp="1" noChangeAspect="1" noChangeArrowheads="1"/>
          </p:cNvPicPr>
          <p:nvPr>
            <p:ph sz="half" idx="2"/>
          </p:nvPr>
        </p:nvPicPr>
        <p:blipFill>
          <a:blip r:embed="rId2" cstate="print"/>
          <a:srcRect/>
          <a:stretch>
            <a:fillRect/>
          </a:stretch>
        </p:blipFill>
        <p:spPr bwMode="auto">
          <a:xfrm>
            <a:off x="5083432" y="428604"/>
            <a:ext cx="3470328" cy="5214974"/>
          </a:xfrm>
          <a:prstGeom prst="rect">
            <a:avLst/>
          </a:prstGeom>
          <a:noFill/>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Таблица 4"/>
          <p:cNvGraphicFramePr>
            <a:graphicFrameLocks noGrp="1"/>
          </p:cNvGraphicFramePr>
          <p:nvPr/>
        </p:nvGraphicFramePr>
        <p:xfrm>
          <a:off x="714348" y="214290"/>
          <a:ext cx="8001056" cy="5857916"/>
        </p:xfrm>
        <a:graphic>
          <a:graphicData uri="http://schemas.openxmlformats.org/drawingml/2006/table">
            <a:tbl>
              <a:tblPr/>
              <a:tblGrid>
                <a:gridCol w="357189"/>
                <a:gridCol w="1714512"/>
                <a:gridCol w="500066"/>
                <a:gridCol w="1933957"/>
                <a:gridCol w="1066440"/>
                <a:gridCol w="882925"/>
                <a:gridCol w="1545967"/>
              </a:tblGrid>
              <a:tr h="785818">
                <a:tc>
                  <a:txBody>
                    <a:bodyPr/>
                    <a:lstStyle/>
                    <a:p>
                      <a:pPr>
                        <a:lnSpc>
                          <a:spcPct val="115000"/>
                        </a:lnSpc>
                        <a:spcAft>
                          <a:spcPts val="0"/>
                        </a:spcAft>
                      </a:pPr>
                      <a:r>
                        <a:rPr lang="en-US" sz="1100" dirty="0">
                          <a:latin typeface="Times New Roman"/>
                          <a:ea typeface="Times New Roman"/>
                          <a:cs typeface="Times New Roman"/>
                        </a:rPr>
                        <a:t>N</a:t>
                      </a:r>
                      <a:endParaRPr lang="ru-RU" sz="800" dirty="0">
                        <a:latin typeface="Calibri"/>
                        <a:ea typeface="Times New Roman"/>
                        <a:cs typeface="Times New Roman"/>
                      </a:endParaRPr>
                    </a:p>
                  </a:txBody>
                  <a:tcPr marL="47006" marR="4700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100" dirty="0">
                          <a:latin typeface="Times New Roman"/>
                          <a:ea typeface="Times New Roman"/>
                          <a:cs typeface="Times New Roman"/>
                        </a:rPr>
                        <a:t>Под-тема</a:t>
                      </a:r>
                      <a:endParaRPr lang="ru-RU" sz="800" dirty="0">
                        <a:latin typeface="Calibri"/>
                        <a:ea typeface="Times New Roman"/>
                        <a:cs typeface="Times New Roman"/>
                      </a:endParaRPr>
                    </a:p>
                  </a:txBody>
                  <a:tcPr marL="47006" marR="4700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100" dirty="0" smtClean="0">
                          <a:latin typeface="Times New Roman"/>
                          <a:ea typeface="Times New Roman"/>
                          <a:cs typeface="Times New Roman"/>
                        </a:rPr>
                        <a:t>Время </a:t>
                      </a:r>
                      <a:r>
                        <a:rPr lang="ru-RU" sz="1100" dirty="0">
                          <a:latin typeface="Times New Roman"/>
                          <a:ea typeface="Times New Roman"/>
                          <a:cs typeface="Times New Roman"/>
                        </a:rPr>
                        <a:t>(мин)</a:t>
                      </a:r>
                      <a:endParaRPr lang="ru-RU" sz="800" dirty="0">
                        <a:latin typeface="Calibri"/>
                        <a:ea typeface="Times New Roman"/>
                        <a:cs typeface="Times New Roman"/>
                      </a:endParaRPr>
                    </a:p>
                  </a:txBody>
                  <a:tcPr marL="47006" marR="4700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100" dirty="0" err="1" smtClean="0">
                          <a:latin typeface="Times New Roman"/>
                          <a:ea typeface="Times New Roman"/>
                          <a:cs typeface="Times New Roman"/>
                        </a:rPr>
                        <a:t>Интерактив</a:t>
                      </a:r>
                      <a:endParaRPr lang="ru-RU" sz="800" dirty="0">
                        <a:latin typeface="Calibri"/>
                        <a:ea typeface="Times New Roman"/>
                        <a:cs typeface="Times New Roman"/>
                      </a:endParaRPr>
                    </a:p>
                  </a:txBody>
                  <a:tcPr marL="47006" marR="4700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100" dirty="0">
                          <a:latin typeface="Times New Roman"/>
                          <a:ea typeface="Times New Roman"/>
                          <a:cs typeface="Times New Roman"/>
                        </a:rPr>
                        <a:t>Иллюстрации (случаи)</a:t>
                      </a:r>
                      <a:endParaRPr lang="ru-RU" sz="800" dirty="0">
                        <a:latin typeface="Calibri"/>
                        <a:ea typeface="Times New Roman"/>
                        <a:cs typeface="Times New Roman"/>
                      </a:endParaRPr>
                    </a:p>
                  </a:txBody>
                  <a:tcPr marL="47006" marR="4700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1000"/>
                        </a:spcAft>
                      </a:pPr>
                      <a:r>
                        <a:rPr lang="ru-RU" sz="1100" dirty="0">
                          <a:latin typeface="Times New Roman"/>
                          <a:ea typeface="Times New Roman"/>
                          <a:cs typeface="Times New Roman"/>
                        </a:rPr>
                        <a:t>Наглядный материал, раздаточный </a:t>
                      </a:r>
                      <a:r>
                        <a:rPr lang="ru-RU" sz="1100" dirty="0" smtClean="0">
                          <a:latin typeface="Times New Roman"/>
                          <a:ea typeface="Times New Roman"/>
                          <a:cs typeface="Times New Roman"/>
                        </a:rPr>
                        <a:t>материал</a:t>
                      </a:r>
                      <a:endParaRPr lang="ru-RU" sz="800" dirty="0">
                        <a:latin typeface="Calibri"/>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100" dirty="0">
                          <a:latin typeface="Times New Roman"/>
                          <a:ea typeface="Times New Roman"/>
                          <a:cs typeface="Times New Roman"/>
                        </a:rPr>
                        <a:t>Литература, </a:t>
                      </a:r>
                      <a:r>
                        <a:rPr lang="ru-RU" sz="1100" dirty="0" err="1">
                          <a:latin typeface="Times New Roman"/>
                          <a:ea typeface="Times New Roman"/>
                          <a:cs typeface="Times New Roman"/>
                        </a:rPr>
                        <a:t>рекоменду-емая</a:t>
                      </a:r>
                      <a:r>
                        <a:rPr lang="ru-RU" sz="1100" dirty="0">
                          <a:latin typeface="Times New Roman"/>
                          <a:ea typeface="Times New Roman"/>
                          <a:cs typeface="Times New Roman"/>
                        </a:rPr>
                        <a:t> целевой аудитории</a:t>
                      </a:r>
                      <a:endParaRPr lang="ru-RU" sz="800" dirty="0">
                        <a:latin typeface="Calibri"/>
                        <a:ea typeface="Times New Roman"/>
                        <a:cs typeface="Times New Roman"/>
                      </a:endParaRPr>
                    </a:p>
                  </a:txBody>
                  <a:tcPr marL="47006" marR="4700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072098">
                <a:tc>
                  <a:txBody>
                    <a:bodyPr/>
                    <a:lstStyle/>
                    <a:p>
                      <a:pPr>
                        <a:lnSpc>
                          <a:spcPct val="115000"/>
                        </a:lnSpc>
                        <a:spcAft>
                          <a:spcPts val="0"/>
                        </a:spcAft>
                      </a:pPr>
                      <a:r>
                        <a:rPr lang="ru-RU" sz="1100" dirty="0" smtClean="0">
                          <a:latin typeface="Times New Roman"/>
                          <a:ea typeface="Times New Roman"/>
                          <a:cs typeface="Times New Roman"/>
                        </a:rPr>
                        <a:t>1.</a:t>
                      </a:r>
                    </a:p>
                    <a:p>
                      <a:pPr>
                        <a:lnSpc>
                          <a:spcPct val="115000"/>
                        </a:lnSpc>
                        <a:spcAft>
                          <a:spcPts val="0"/>
                        </a:spcAft>
                      </a:pPr>
                      <a:endParaRPr lang="ru-RU" sz="1100" dirty="0" smtClean="0">
                        <a:latin typeface="Times New Roman"/>
                        <a:ea typeface="Times New Roman"/>
                        <a:cs typeface="Times New Roman"/>
                      </a:endParaRPr>
                    </a:p>
                    <a:p>
                      <a:pPr>
                        <a:lnSpc>
                          <a:spcPct val="115000"/>
                        </a:lnSpc>
                        <a:spcAft>
                          <a:spcPts val="0"/>
                        </a:spcAft>
                      </a:pPr>
                      <a:endParaRPr lang="ru-RU" sz="1100" dirty="0" smtClean="0">
                        <a:latin typeface="Times New Roman"/>
                        <a:ea typeface="Times New Roman"/>
                        <a:cs typeface="Times New Roman"/>
                      </a:endParaRPr>
                    </a:p>
                    <a:p>
                      <a:pPr>
                        <a:lnSpc>
                          <a:spcPct val="115000"/>
                        </a:lnSpc>
                        <a:spcAft>
                          <a:spcPts val="0"/>
                        </a:spcAft>
                      </a:pPr>
                      <a:endParaRPr lang="ru-RU" sz="1100" dirty="0" smtClean="0">
                        <a:latin typeface="Times New Roman"/>
                        <a:ea typeface="Times New Roman"/>
                        <a:cs typeface="Times New Roman"/>
                      </a:endParaRPr>
                    </a:p>
                    <a:p>
                      <a:pPr>
                        <a:lnSpc>
                          <a:spcPct val="115000"/>
                        </a:lnSpc>
                        <a:spcAft>
                          <a:spcPts val="0"/>
                        </a:spcAft>
                      </a:pPr>
                      <a:endParaRPr lang="ru-RU" sz="1100" dirty="0" smtClean="0">
                        <a:latin typeface="Times New Roman"/>
                        <a:ea typeface="Times New Roman"/>
                        <a:cs typeface="Times New Roman"/>
                      </a:endParaRPr>
                    </a:p>
                    <a:p>
                      <a:pPr>
                        <a:lnSpc>
                          <a:spcPct val="115000"/>
                        </a:lnSpc>
                        <a:spcAft>
                          <a:spcPts val="0"/>
                        </a:spcAft>
                      </a:pPr>
                      <a:r>
                        <a:rPr lang="ru-RU" sz="1100" dirty="0" smtClean="0">
                          <a:latin typeface="Times New Roman"/>
                          <a:ea typeface="Times New Roman"/>
                          <a:cs typeface="Times New Roman"/>
                        </a:rPr>
                        <a:t>2.</a:t>
                      </a:r>
                    </a:p>
                    <a:p>
                      <a:pPr>
                        <a:lnSpc>
                          <a:spcPct val="115000"/>
                        </a:lnSpc>
                        <a:spcAft>
                          <a:spcPts val="0"/>
                        </a:spcAft>
                      </a:pPr>
                      <a:endParaRPr lang="ru-RU" sz="1100" dirty="0" smtClean="0">
                        <a:latin typeface="Times New Roman"/>
                        <a:ea typeface="Times New Roman"/>
                        <a:cs typeface="Times New Roman"/>
                      </a:endParaRPr>
                    </a:p>
                    <a:p>
                      <a:pPr>
                        <a:lnSpc>
                          <a:spcPct val="115000"/>
                        </a:lnSpc>
                        <a:spcAft>
                          <a:spcPts val="0"/>
                        </a:spcAft>
                      </a:pPr>
                      <a:endParaRPr lang="ru-RU" sz="1100" dirty="0" smtClean="0">
                        <a:latin typeface="Times New Roman"/>
                        <a:ea typeface="Times New Roman"/>
                        <a:cs typeface="Times New Roman"/>
                      </a:endParaRPr>
                    </a:p>
                    <a:p>
                      <a:pPr>
                        <a:lnSpc>
                          <a:spcPct val="115000"/>
                        </a:lnSpc>
                        <a:spcAft>
                          <a:spcPts val="0"/>
                        </a:spcAft>
                      </a:pPr>
                      <a:endParaRPr lang="ru-RU" sz="1100" dirty="0" smtClean="0">
                        <a:latin typeface="Times New Roman"/>
                        <a:ea typeface="Times New Roman"/>
                        <a:cs typeface="Times New Roman"/>
                      </a:endParaRPr>
                    </a:p>
                    <a:p>
                      <a:pPr>
                        <a:lnSpc>
                          <a:spcPct val="115000"/>
                        </a:lnSpc>
                        <a:spcAft>
                          <a:spcPts val="0"/>
                        </a:spcAft>
                      </a:pPr>
                      <a:endParaRPr lang="ru-RU" sz="1100" dirty="0" smtClean="0">
                        <a:latin typeface="Times New Roman"/>
                        <a:ea typeface="Times New Roman"/>
                        <a:cs typeface="Times New Roman"/>
                      </a:endParaRPr>
                    </a:p>
                    <a:p>
                      <a:pPr>
                        <a:lnSpc>
                          <a:spcPct val="115000"/>
                        </a:lnSpc>
                        <a:spcAft>
                          <a:spcPts val="0"/>
                        </a:spcAft>
                      </a:pPr>
                      <a:endParaRPr lang="ru-RU" sz="1100" dirty="0" smtClean="0">
                        <a:latin typeface="Times New Roman"/>
                        <a:ea typeface="Times New Roman"/>
                        <a:cs typeface="Times New Roman"/>
                      </a:endParaRPr>
                    </a:p>
                    <a:p>
                      <a:pPr>
                        <a:lnSpc>
                          <a:spcPct val="115000"/>
                        </a:lnSpc>
                        <a:spcAft>
                          <a:spcPts val="0"/>
                        </a:spcAft>
                      </a:pPr>
                      <a:endParaRPr lang="ru-RU" sz="1100" dirty="0" smtClean="0">
                        <a:latin typeface="Times New Roman"/>
                        <a:ea typeface="Times New Roman"/>
                        <a:cs typeface="Times New Roman"/>
                      </a:endParaRPr>
                    </a:p>
                    <a:p>
                      <a:pPr>
                        <a:lnSpc>
                          <a:spcPct val="115000"/>
                        </a:lnSpc>
                        <a:spcAft>
                          <a:spcPts val="0"/>
                        </a:spcAft>
                      </a:pPr>
                      <a:endParaRPr lang="ru-RU" sz="1100" dirty="0" smtClean="0">
                        <a:latin typeface="Times New Roman"/>
                        <a:ea typeface="Times New Roman"/>
                        <a:cs typeface="Times New Roman"/>
                      </a:endParaRPr>
                    </a:p>
                    <a:p>
                      <a:pPr>
                        <a:lnSpc>
                          <a:spcPct val="115000"/>
                        </a:lnSpc>
                        <a:spcAft>
                          <a:spcPts val="0"/>
                        </a:spcAft>
                      </a:pPr>
                      <a:r>
                        <a:rPr lang="ru-RU" sz="1100" dirty="0" smtClean="0">
                          <a:latin typeface="Times New Roman"/>
                          <a:ea typeface="Times New Roman"/>
                          <a:cs typeface="Times New Roman"/>
                        </a:rPr>
                        <a:t>3.</a:t>
                      </a:r>
                    </a:p>
                    <a:p>
                      <a:pPr>
                        <a:lnSpc>
                          <a:spcPct val="115000"/>
                        </a:lnSpc>
                        <a:spcAft>
                          <a:spcPts val="0"/>
                        </a:spcAft>
                      </a:pPr>
                      <a:endParaRPr lang="ru-RU" sz="1100" dirty="0" smtClean="0">
                        <a:latin typeface="Times New Roman"/>
                        <a:ea typeface="Times New Roman"/>
                        <a:cs typeface="Times New Roman"/>
                      </a:endParaRPr>
                    </a:p>
                    <a:p>
                      <a:pPr>
                        <a:lnSpc>
                          <a:spcPct val="115000"/>
                        </a:lnSpc>
                        <a:spcAft>
                          <a:spcPts val="0"/>
                        </a:spcAft>
                      </a:pPr>
                      <a:endParaRPr lang="ru-RU" sz="1100" dirty="0" smtClean="0">
                        <a:latin typeface="Times New Roman"/>
                        <a:ea typeface="Times New Roman"/>
                        <a:cs typeface="Times New Roman"/>
                      </a:endParaRPr>
                    </a:p>
                    <a:p>
                      <a:pPr>
                        <a:lnSpc>
                          <a:spcPct val="115000"/>
                        </a:lnSpc>
                        <a:spcAft>
                          <a:spcPts val="0"/>
                        </a:spcAft>
                      </a:pPr>
                      <a:endParaRPr lang="ru-RU" sz="1100" dirty="0" smtClean="0">
                        <a:latin typeface="Times New Roman"/>
                        <a:ea typeface="Times New Roman"/>
                        <a:cs typeface="Times New Roman"/>
                      </a:endParaRPr>
                    </a:p>
                    <a:p>
                      <a:pPr>
                        <a:lnSpc>
                          <a:spcPct val="115000"/>
                        </a:lnSpc>
                        <a:spcAft>
                          <a:spcPts val="0"/>
                        </a:spcAft>
                      </a:pPr>
                      <a:endParaRPr lang="ru-RU" sz="1100" dirty="0" smtClean="0">
                        <a:latin typeface="Times New Roman"/>
                        <a:ea typeface="Times New Roman"/>
                        <a:cs typeface="Times New Roman"/>
                      </a:endParaRPr>
                    </a:p>
                    <a:p>
                      <a:pPr>
                        <a:lnSpc>
                          <a:spcPct val="115000"/>
                        </a:lnSpc>
                        <a:spcAft>
                          <a:spcPts val="0"/>
                        </a:spcAft>
                      </a:pPr>
                      <a:r>
                        <a:rPr lang="ru-RU" sz="1100" dirty="0" smtClean="0">
                          <a:latin typeface="Times New Roman"/>
                          <a:ea typeface="Times New Roman"/>
                          <a:cs typeface="Times New Roman"/>
                        </a:rPr>
                        <a:t>4.</a:t>
                      </a:r>
                    </a:p>
                    <a:p>
                      <a:pPr>
                        <a:lnSpc>
                          <a:spcPct val="115000"/>
                        </a:lnSpc>
                        <a:spcAft>
                          <a:spcPts val="0"/>
                        </a:spcAft>
                      </a:pPr>
                      <a:endParaRPr lang="ru-RU" sz="1100" dirty="0" smtClean="0">
                        <a:latin typeface="Times New Roman"/>
                        <a:ea typeface="Times New Roman"/>
                        <a:cs typeface="Times New Roman"/>
                      </a:endParaRPr>
                    </a:p>
                    <a:p>
                      <a:pPr>
                        <a:lnSpc>
                          <a:spcPct val="115000"/>
                        </a:lnSpc>
                        <a:spcAft>
                          <a:spcPts val="0"/>
                        </a:spcAft>
                      </a:pPr>
                      <a:endParaRPr lang="ru-RU" sz="1100" dirty="0" smtClean="0">
                        <a:latin typeface="Times New Roman"/>
                        <a:ea typeface="Times New Roman"/>
                        <a:cs typeface="Times New Roman"/>
                      </a:endParaRPr>
                    </a:p>
                    <a:p>
                      <a:pPr>
                        <a:lnSpc>
                          <a:spcPct val="115000"/>
                        </a:lnSpc>
                        <a:spcAft>
                          <a:spcPts val="0"/>
                        </a:spcAft>
                      </a:pPr>
                      <a:endParaRPr lang="ru-RU" sz="1100" dirty="0" smtClean="0">
                        <a:latin typeface="Times New Roman"/>
                        <a:ea typeface="Times New Roman"/>
                        <a:cs typeface="Times New Roman"/>
                      </a:endParaRPr>
                    </a:p>
                    <a:p>
                      <a:pPr>
                        <a:lnSpc>
                          <a:spcPct val="115000"/>
                        </a:lnSpc>
                        <a:spcAft>
                          <a:spcPts val="0"/>
                        </a:spcAft>
                      </a:pPr>
                      <a:endParaRPr lang="ru-RU" sz="1100" dirty="0" smtClean="0">
                        <a:latin typeface="Times New Roman"/>
                        <a:ea typeface="Times New Roman"/>
                        <a:cs typeface="Times New Roman"/>
                      </a:endParaRPr>
                    </a:p>
                  </a:txBody>
                  <a:tcPr marL="47006" marR="4700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100" dirty="0" smtClean="0">
                          <a:latin typeface="Times New Roman"/>
                          <a:ea typeface="Times New Roman"/>
                          <a:cs typeface="Times New Roman"/>
                        </a:rPr>
                        <a:t>«Кривая» развития</a:t>
                      </a:r>
                    </a:p>
                    <a:p>
                      <a:pPr>
                        <a:lnSpc>
                          <a:spcPct val="115000"/>
                        </a:lnSpc>
                        <a:spcAft>
                          <a:spcPts val="0"/>
                        </a:spcAft>
                      </a:pPr>
                      <a:r>
                        <a:rPr lang="ru-RU" sz="1100" baseline="0" dirty="0" smtClean="0">
                          <a:latin typeface="Times New Roman"/>
                          <a:ea typeface="Times New Roman"/>
                          <a:cs typeface="Times New Roman"/>
                        </a:rPr>
                        <a:t>(что такое кризисы и зачем они нужны).</a:t>
                      </a:r>
                    </a:p>
                    <a:p>
                      <a:pPr>
                        <a:lnSpc>
                          <a:spcPct val="115000"/>
                        </a:lnSpc>
                        <a:spcAft>
                          <a:spcPts val="0"/>
                        </a:spcAft>
                      </a:pPr>
                      <a:endParaRPr lang="ru-RU" sz="1100" baseline="0" dirty="0" smtClean="0">
                        <a:latin typeface="Times New Roman"/>
                        <a:ea typeface="Times New Roman"/>
                        <a:cs typeface="Times New Roman"/>
                      </a:endParaRPr>
                    </a:p>
                    <a:p>
                      <a:pPr>
                        <a:lnSpc>
                          <a:spcPct val="115000"/>
                        </a:lnSpc>
                        <a:spcAft>
                          <a:spcPts val="0"/>
                        </a:spcAft>
                      </a:pPr>
                      <a:endParaRPr lang="ru-RU" sz="1100" baseline="0" dirty="0" smtClean="0">
                        <a:latin typeface="Times New Roman"/>
                        <a:ea typeface="Times New Roman"/>
                        <a:cs typeface="Times New Roman"/>
                      </a:endParaRPr>
                    </a:p>
                    <a:p>
                      <a:pPr>
                        <a:lnSpc>
                          <a:spcPct val="115000"/>
                        </a:lnSpc>
                        <a:spcAft>
                          <a:spcPts val="0"/>
                        </a:spcAft>
                      </a:pPr>
                      <a:r>
                        <a:rPr lang="ru-RU" sz="1100" baseline="0" dirty="0" smtClean="0">
                          <a:latin typeface="Times New Roman"/>
                          <a:ea typeface="Times New Roman"/>
                          <a:cs typeface="Times New Roman"/>
                        </a:rPr>
                        <a:t>Признаки кризиса 3-лет </a:t>
                      </a:r>
                    </a:p>
                    <a:p>
                      <a:pPr>
                        <a:lnSpc>
                          <a:spcPct val="115000"/>
                        </a:lnSpc>
                        <a:spcAft>
                          <a:spcPts val="0"/>
                        </a:spcAft>
                      </a:pPr>
                      <a:r>
                        <a:rPr lang="ru-RU" sz="1100" baseline="0" dirty="0" smtClean="0">
                          <a:latin typeface="Times New Roman"/>
                          <a:ea typeface="Times New Roman"/>
                          <a:cs typeface="Times New Roman"/>
                        </a:rPr>
                        <a:t>(трудное «семизвездие»).</a:t>
                      </a:r>
                    </a:p>
                    <a:p>
                      <a:pPr>
                        <a:lnSpc>
                          <a:spcPct val="115000"/>
                        </a:lnSpc>
                        <a:spcAft>
                          <a:spcPts val="0"/>
                        </a:spcAft>
                      </a:pPr>
                      <a:endParaRPr lang="ru-RU" sz="1100" baseline="0" dirty="0" smtClean="0">
                        <a:latin typeface="Times New Roman"/>
                        <a:ea typeface="Times New Roman"/>
                        <a:cs typeface="Times New Roman"/>
                      </a:endParaRPr>
                    </a:p>
                    <a:p>
                      <a:pPr>
                        <a:lnSpc>
                          <a:spcPct val="115000"/>
                        </a:lnSpc>
                        <a:spcAft>
                          <a:spcPts val="0"/>
                        </a:spcAft>
                      </a:pPr>
                      <a:endParaRPr lang="ru-RU" sz="1100" baseline="0" dirty="0" smtClean="0">
                        <a:latin typeface="Times New Roman"/>
                        <a:ea typeface="Times New Roman"/>
                        <a:cs typeface="Times New Roman"/>
                      </a:endParaRPr>
                    </a:p>
                    <a:p>
                      <a:pPr>
                        <a:lnSpc>
                          <a:spcPct val="115000"/>
                        </a:lnSpc>
                        <a:spcAft>
                          <a:spcPts val="0"/>
                        </a:spcAft>
                      </a:pPr>
                      <a:endParaRPr lang="ru-RU" sz="1100" baseline="0" dirty="0" smtClean="0">
                        <a:latin typeface="Times New Roman"/>
                        <a:ea typeface="Times New Roman"/>
                        <a:cs typeface="Times New Roman"/>
                      </a:endParaRPr>
                    </a:p>
                    <a:p>
                      <a:pPr>
                        <a:lnSpc>
                          <a:spcPct val="115000"/>
                        </a:lnSpc>
                        <a:spcAft>
                          <a:spcPts val="0"/>
                        </a:spcAft>
                      </a:pPr>
                      <a:endParaRPr lang="ru-RU" sz="1100" baseline="0" dirty="0" smtClean="0">
                        <a:latin typeface="Times New Roman"/>
                        <a:ea typeface="Times New Roman"/>
                        <a:cs typeface="Times New Roman"/>
                      </a:endParaRPr>
                    </a:p>
                    <a:p>
                      <a:pPr>
                        <a:lnSpc>
                          <a:spcPct val="115000"/>
                        </a:lnSpc>
                        <a:spcAft>
                          <a:spcPts val="0"/>
                        </a:spcAft>
                      </a:pPr>
                      <a:endParaRPr lang="ru-RU" sz="1100" baseline="0" dirty="0" smtClean="0">
                        <a:latin typeface="Times New Roman"/>
                        <a:ea typeface="Times New Roman"/>
                        <a:cs typeface="Times New Roman"/>
                      </a:endParaRPr>
                    </a:p>
                    <a:p>
                      <a:pPr>
                        <a:lnSpc>
                          <a:spcPct val="115000"/>
                        </a:lnSpc>
                        <a:spcAft>
                          <a:spcPts val="0"/>
                        </a:spcAft>
                      </a:pPr>
                      <a:endParaRPr lang="ru-RU" sz="1100" baseline="0" dirty="0" smtClean="0">
                        <a:latin typeface="Times New Roman"/>
                        <a:ea typeface="Times New Roman"/>
                        <a:cs typeface="Times New Roman"/>
                      </a:endParaRPr>
                    </a:p>
                    <a:p>
                      <a:pPr>
                        <a:lnSpc>
                          <a:spcPct val="115000"/>
                        </a:lnSpc>
                        <a:spcAft>
                          <a:spcPts val="0"/>
                        </a:spcAft>
                      </a:pPr>
                      <a:r>
                        <a:rPr lang="ru-RU" sz="1100" baseline="0" dirty="0" smtClean="0">
                          <a:latin typeface="Times New Roman"/>
                          <a:ea typeface="Times New Roman"/>
                          <a:cs typeface="Times New Roman"/>
                        </a:rPr>
                        <a:t>Обратная сторона кризиса.</a:t>
                      </a:r>
                    </a:p>
                    <a:p>
                      <a:pPr>
                        <a:lnSpc>
                          <a:spcPct val="115000"/>
                        </a:lnSpc>
                        <a:spcAft>
                          <a:spcPts val="0"/>
                        </a:spcAft>
                      </a:pPr>
                      <a:endParaRPr lang="ru-RU" sz="1100" baseline="0" dirty="0" smtClean="0">
                        <a:latin typeface="Times New Roman"/>
                        <a:ea typeface="Times New Roman"/>
                        <a:cs typeface="Times New Roman"/>
                      </a:endParaRPr>
                    </a:p>
                    <a:p>
                      <a:pPr>
                        <a:lnSpc>
                          <a:spcPct val="115000"/>
                        </a:lnSpc>
                        <a:spcAft>
                          <a:spcPts val="0"/>
                        </a:spcAft>
                      </a:pPr>
                      <a:endParaRPr lang="ru-RU" sz="1100" baseline="0" dirty="0" smtClean="0">
                        <a:latin typeface="Times New Roman"/>
                        <a:ea typeface="Times New Roman"/>
                        <a:cs typeface="Times New Roman"/>
                      </a:endParaRPr>
                    </a:p>
                    <a:p>
                      <a:pPr>
                        <a:lnSpc>
                          <a:spcPct val="115000"/>
                        </a:lnSpc>
                        <a:spcAft>
                          <a:spcPts val="0"/>
                        </a:spcAft>
                      </a:pPr>
                      <a:endParaRPr lang="ru-RU" sz="1100" baseline="0" dirty="0" smtClean="0">
                        <a:latin typeface="Times New Roman"/>
                        <a:ea typeface="Times New Roman"/>
                        <a:cs typeface="Times New Roman"/>
                      </a:endParaRPr>
                    </a:p>
                    <a:p>
                      <a:pPr>
                        <a:lnSpc>
                          <a:spcPct val="115000"/>
                        </a:lnSpc>
                        <a:spcAft>
                          <a:spcPts val="0"/>
                        </a:spcAft>
                      </a:pPr>
                      <a:endParaRPr lang="ru-RU" sz="1100" baseline="0" dirty="0" smtClean="0">
                        <a:latin typeface="Times New Roman"/>
                        <a:ea typeface="Times New Roman"/>
                        <a:cs typeface="Times New Roman"/>
                      </a:endParaRPr>
                    </a:p>
                    <a:p>
                      <a:pPr>
                        <a:lnSpc>
                          <a:spcPct val="115000"/>
                        </a:lnSpc>
                        <a:spcAft>
                          <a:spcPts val="0"/>
                        </a:spcAft>
                      </a:pPr>
                      <a:r>
                        <a:rPr lang="ru-RU" sz="1100" baseline="0" dirty="0" smtClean="0">
                          <a:latin typeface="Times New Roman"/>
                          <a:ea typeface="Times New Roman"/>
                          <a:cs typeface="Times New Roman"/>
                        </a:rPr>
                        <a:t>Как выжить родителям в условиях кризиса</a:t>
                      </a:r>
                    </a:p>
                    <a:p>
                      <a:pPr>
                        <a:lnSpc>
                          <a:spcPct val="115000"/>
                        </a:lnSpc>
                        <a:spcAft>
                          <a:spcPts val="0"/>
                        </a:spcAft>
                      </a:pPr>
                      <a:r>
                        <a:rPr lang="ru-RU" sz="1100" baseline="0" dirty="0" smtClean="0">
                          <a:latin typeface="Times New Roman"/>
                          <a:ea typeface="Times New Roman"/>
                          <a:cs typeface="Times New Roman"/>
                        </a:rPr>
                        <a:t>(практические рекомендации).</a:t>
                      </a:r>
                    </a:p>
                    <a:p>
                      <a:pPr>
                        <a:lnSpc>
                          <a:spcPct val="115000"/>
                        </a:lnSpc>
                        <a:spcAft>
                          <a:spcPts val="0"/>
                        </a:spcAft>
                      </a:pPr>
                      <a:endParaRPr lang="ru-RU" sz="1100" baseline="0" dirty="0" smtClean="0">
                        <a:latin typeface="Times New Roman"/>
                        <a:ea typeface="Times New Roman"/>
                        <a:cs typeface="Times New Roman"/>
                      </a:endParaRPr>
                    </a:p>
                    <a:p>
                      <a:pPr>
                        <a:lnSpc>
                          <a:spcPct val="115000"/>
                        </a:lnSpc>
                        <a:spcAft>
                          <a:spcPts val="0"/>
                        </a:spcAft>
                      </a:pPr>
                      <a:endParaRPr lang="ru-RU" sz="1100" baseline="0" dirty="0" smtClean="0">
                        <a:latin typeface="Times New Roman"/>
                        <a:ea typeface="Times New Roman"/>
                        <a:cs typeface="Times New Roman"/>
                      </a:endParaRPr>
                    </a:p>
                    <a:p>
                      <a:pPr>
                        <a:lnSpc>
                          <a:spcPct val="115000"/>
                        </a:lnSpc>
                        <a:spcAft>
                          <a:spcPts val="0"/>
                        </a:spcAft>
                      </a:pPr>
                      <a:endParaRPr lang="ru-RU" sz="1100" dirty="0">
                        <a:latin typeface="Times New Roman"/>
                        <a:ea typeface="Times New Roman"/>
                        <a:cs typeface="Times New Roman"/>
                      </a:endParaRPr>
                    </a:p>
                  </a:txBody>
                  <a:tcPr marL="47006" marR="4700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100" dirty="0" smtClean="0">
                          <a:latin typeface="Times New Roman"/>
                          <a:ea typeface="Times New Roman"/>
                          <a:cs typeface="Times New Roman"/>
                        </a:rPr>
                        <a:t>10</a:t>
                      </a:r>
                    </a:p>
                    <a:p>
                      <a:pPr>
                        <a:lnSpc>
                          <a:spcPct val="115000"/>
                        </a:lnSpc>
                        <a:spcAft>
                          <a:spcPts val="0"/>
                        </a:spcAft>
                      </a:pPr>
                      <a:endParaRPr lang="ru-RU" sz="1100" dirty="0" smtClean="0">
                        <a:latin typeface="Times New Roman"/>
                        <a:ea typeface="Times New Roman"/>
                        <a:cs typeface="Times New Roman"/>
                      </a:endParaRPr>
                    </a:p>
                    <a:p>
                      <a:pPr>
                        <a:lnSpc>
                          <a:spcPct val="115000"/>
                        </a:lnSpc>
                        <a:spcAft>
                          <a:spcPts val="0"/>
                        </a:spcAft>
                      </a:pPr>
                      <a:endParaRPr lang="ru-RU" sz="1100" dirty="0" smtClean="0">
                        <a:latin typeface="Times New Roman"/>
                        <a:ea typeface="Times New Roman"/>
                        <a:cs typeface="Times New Roman"/>
                      </a:endParaRPr>
                    </a:p>
                    <a:p>
                      <a:pPr>
                        <a:lnSpc>
                          <a:spcPct val="115000"/>
                        </a:lnSpc>
                        <a:spcAft>
                          <a:spcPts val="0"/>
                        </a:spcAft>
                      </a:pPr>
                      <a:endParaRPr lang="ru-RU" sz="1100" dirty="0" smtClean="0">
                        <a:latin typeface="Times New Roman"/>
                        <a:ea typeface="Times New Roman"/>
                        <a:cs typeface="Times New Roman"/>
                      </a:endParaRPr>
                    </a:p>
                    <a:p>
                      <a:pPr>
                        <a:lnSpc>
                          <a:spcPct val="115000"/>
                        </a:lnSpc>
                        <a:spcAft>
                          <a:spcPts val="0"/>
                        </a:spcAft>
                      </a:pPr>
                      <a:endParaRPr lang="ru-RU" sz="1100" dirty="0" smtClean="0">
                        <a:latin typeface="Times New Roman"/>
                        <a:ea typeface="Times New Roman"/>
                        <a:cs typeface="Times New Roman"/>
                      </a:endParaRPr>
                    </a:p>
                    <a:p>
                      <a:pPr>
                        <a:lnSpc>
                          <a:spcPct val="115000"/>
                        </a:lnSpc>
                        <a:spcAft>
                          <a:spcPts val="0"/>
                        </a:spcAft>
                      </a:pPr>
                      <a:r>
                        <a:rPr lang="ru-RU" sz="1100" dirty="0" smtClean="0">
                          <a:latin typeface="Times New Roman"/>
                          <a:ea typeface="Times New Roman"/>
                          <a:cs typeface="Times New Roman"/>
                        </a:rPr>
                        <a:t>25</a:t>
                      </a:r>
                    </a:p>
                    <a:p>
                      <a:pPr>
                        <a:lnSpc>
                          <a:spcPct val="115000"/>
                        </a:lnSpc>
                        <a:spcAft>
                          <a:spcPts val="0"/>
                        </a:spcAft>
                      </a:pPr>
                      <a:endParaRPr lang="ru-RU" sz="1100" dirty="0" smtClean="0">
                        <a:latin typeface="Times New Roman"/>
                        <a:ea typeface="Times New Roman"/>
                        <a:cs typeface="Times New Roman"/>
                      </a:endParaRPr>
                    </a:p>
                    <a:p>
                      <a:pPr>
                        <a:lnSpc>
                          <a:spcPct val="115000"/>
                        </a:lnSpc>
                        <a:spcAft>
                          <a:spcPts val="0"/>
                        </a:spcAft>
                      </a:pPr>
                      <a:endParaRPr lang="ru-RU" sz="1100" dirty="0" smtClean="0">
                        <a:latin typeface="Times New Roman"/>
                        <a:ea typeface="Times New Roman"/>
                        <a:cs typeface="Times New Roman"/>
                      </a:endParaRPr>
                    </a:p>
                    <a:p>
                      <a:pPr>
                        <a:lnSpc>
                          <a:spcPct val="115000"/>
                        </a:lnSpc>
                        <a:spcAft>
                          <a:spcPts val="0"/>
                        </a:spcAft>
                      </a:pPr>
                      <a:endParaRPr lang="ru-RU" sz="1100" dirty="0" smtClean="0">
                        <a:latin typeface="Times New Roman"/>
                        <a:ea typeface="Times New Roman"/>
                        <a:cs typeface="Times New Roman"/>
                      </a:endParaRPr>
                    </a:p>
                    <a:p>
                      <a:pPr>
                        <a:lnSpc>
                          <a:spcPct val="115000"/>
                        </a:lnSpc>
                        <a:spcAft>
                          <a:spcPts val="0"/>
                        </a:spcAft>
                      </a:pPr>
                      <a:endParaRPr lang="ru-RU" sz="1100" dirty="0" smtClean="0">
                        <a:latin typeface="Times New Roman"/>
                        <a:ea typeface="Times New Roman"/>
                        <a:cs typeface="Times New Roman"/>
                      </a:endParaRPr>
                    </a:p>
                    <a:p>
                      <a:pPr>
                        <a:lnSpc>
                          <a:spcPct val="115000"/>
                        </a:lnSpc>
                        <a:spcAft>
                          <a:spcPts val="0"/>
                        </a:spcAft>
                      </a:pPr>
                      <a:endParaRPr lang="ru-RU" sz="1100" dirty="0" smtClean="0">
                        <a:latin typeface="Times New Roman"/>
                        <a:ea typeface="Times New Roman"/>
                        <a:cs typeface="Times New Roman"/>
                      </a:endParaRPr>
                    </a:p>
                    <a:p>
                      <a:pPr>
                        <a:lnSpc>
                          <a:spcPct val="115000"/>
                        </a:lnSpc>
                        <a:spcAft>
                          <a:spcPts val="0"/>
                        </a:spcAft>
                      </a:pPr>
                      <a:endParaRPr lang="ru-RU" sz="1100" dirty="0" smtClean="0">
                        <a:latin typeface="Times New Roman"/>
                        <a:ea typeface="Times New Roman"/>
                        <a:cs typeface="Times New Roman"/>
                      </a:endParaRPr>
                    </a:p>
                    <a:p>
                      <a:pPr>
                        <a:lnSpc>
                          <a:spcPct val="115000"/>
                        </a:lnSpc>
                        <a:spcAft>
                          <a:spcPts val="0"/>
                        </a:spcAft>
                      </a:pPr>
                      <a:endParaRPr lang="ru-RU" sz="1100" dirty="0" smtClean="0">
                        <a:latin typeface="Times New Roman"/>
                        <a:ea typeface="Times New Roman"/>
                        <a:cs typeface="Times New Roman"/>
                      </a:endParaRPr>
                    </a:p>
                    <a:p>
                      <a:pPr>
                        <a:lnSpc>
                          <a:spcPct val="115000"/>
                        </a:lnSpc>
                        <a:spcAft>
                          <a:spcPts val="0"/>
                        </a:spcAft>
                      </a:pPr>
                      <a:r>
                        <a:rPr lang="ru-RU" sz="1100" dirty="0" smtClean="0">
                          <a:latin typeface="Times New Roman"/>
                          <a:ea typeface="Times New Roman"/>
                          <a:cs typeface="Times New Roman"/>
                        </a:rPr>
                        <a:t>20</a:t>
                      </a:r>
                    </a:p>
                    <a:p>
                      <a:pPr>
                        <a:lnSpc>
                          <a:spcPct val="115000"/>
                        </a:lnSpc>
                        <a:spcAft>
                          <a:spcPts val="0"/>
                        </a:spcAft>
                      </a:pPr>
                      <a:endParaRPr lang="ru-RU" sz="1100" dirty="0" smtClean="0">
                        <a:latin typeface="Times New Roman"/>
                        <a:ea typeface="Times New Roman"/>
                        <a:cs typeface="Times New Roman"/>
                      </a:endParaRPr>
                    </a:p>
                    <a:p>
                      <a:pPr>
                        <a:lnSpc>
                          <a:spcPct val="115000"/>
                        </a:lnSpc>
                        <a:spcAft>
                          <a:spcPts val="0"/>
                        </a:spcAft>
                      </a:pPr>
                      <a:endParaRPr lang="ru-RU" sz="1100" dirty="0" smtClean="0">
                        <a:latin typeface="Times New Roman"/>
                        <a:ea typeface="Times New Roman"/>
                        <a:cs typeface="Times New Roman"/>
                      </a:endParaRPr>
                    </a:p>
                    <a:p>
                      <a:pPr>
                        <a:lnSpc>
                          <a:spcPct val="115000"/>
                        </a:lnSpc>
                        <a:spcAft>
                          <a:spcPts val="0"/>
                        </a:spcAft>
                      </a:pPr>
                      <a:endParaRPr lang="ru-RU" sz="1100" dirty="0" smtClean="0">
                        <a:latin typeface="Times New Roman"/>
                        <a:ea typeface="Times New Roman"/>
                        <a:cs typeface="Times New Roman"/>
                      </a:endParaRPr>
                    </a:p>
                    <a:p>
                      <a:pPr>
                        <a:lnSpc>
                          <a:spcPct val="115000"/>
                        </a:lnSpc>
                        <a:spcAft>
                          <a:spcPts val="0"/>
                        </a:spcAft>
                      </a:pPr>
                      <a:endParaRPr lang="ru-RU" sz="1100" dirty="0" smtClean="0">
                        <a:latin typeface="Times New Roman"/>
                        <a:ea typeface="Times New Roman"/>
                        <a:cs typeface="Times New Roman"/>
                      </a:endParaRPr>
                    </a:p>
                    <a:p>
                      <a:pPr>
                        <a:lnSpc>
                          <a:spcPct val="115000"/>
                        </a:lnSpc>
                        <a:spcAft>
                          <a:spcPts val="0"/>
                        </a:spcAft>
                      </a:pPr>
                      <a:r>
                        <a:rPr lang="ru-RU" sz="1100" dirty="0" smtClean="0">
                          <a:latin typeface="Times New Roman"/>
                          <a:ea typeface="Times New Roman"/>
                          <a:cs typeface="Times New Roman"/>
                        </a:rPr>
                        <a:t>25</a:t>
                      </a:r>
                    </a:p>
                    <a:p>
                      <a:pPr>
                        <a:lnSpc>
                          <a:spcPct val="115000"/>
                        </a:lnSpc>
                        <a:spcAft>
                          <a:spcPts val="0"/>
                        </a:spcAft>
                      </a:pPr>
                      <a:endParaRPr lang="ru-RU" sz="1100" dirty="0">
                        <a:latin typeface="Times New Roman"/>
                        <a:ea typeface="Times New Roman"/>
                        <a:cs typeface="Times New Roman"/>
                      </a:endParaRPr>
                    </a:p>
                  </a:txBody>
                  <a:tcPr marL="47006" marR="4700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000" dirty="0" smtClean="0">
                          <a:latin typeface="Times New Roman"/>
                          <a:ea typeface="Times New Roman"/>
                          <a:cs typeface="Times New Roman"/>
                        </a:rPr>
                        <a:t>Родители высказывают свое мнение, зачем нужны кризисы.</a:t>
                      </a:r>
                    </a:p>
                    <a:p>
                      <a:pPr>
                        <a:lnSpc>
                          <a:spcPct val="115000"/>
                        </a:lnSpc>
                        <a:spcAft>
                          <a:spcPts val="0"/>
                        </a:spcAft>
                      </a:pPr>
                      <a:endParaRPr lang="ru-RU" sz="1000" dirty="0" smtClean="0">
                        <a:latin typeface="Times New Roman"/>
                        <a:ea typeface="Times New Roman"/>
                        <a:cs typeface="Times New Roman"/>
                      </a:endParaRPr>
                    </a:p>
                    <a:p>
                      <a:pPr>
                        <a:lnSpc>
                          <a:spcPct val="115000"/>
                        </a:lnSpc>
                        <a:spcAft>
                          <a:spcPts val="0"/>
                        </a:spcAft>
                      </a:pPr>
                      <a:endParaRPr lang="ru-RU" sz="1000" dirty="0" smtClean="0">
                        <a:latin typeface="Times New Roman"/>
                        <a:ea typeface="Times New Roman"/>
                        <a:cs typeface="Times New Roman"/>
                      </a:endParaRPr>
                    </a:p>
                    <a:p>
                      <a:pPr>
                        <a:lnSpc>
                          <a:spcPct val="115000"/>
                        </a:lnSpc>
                        <a:spcAft>
                          <a:spcPts val="0"/>
                        </a:spcAft>
                      </a:pPr>
                      <a:endParaRPr lang="ru-RU" sz="1000" dirty="0" smtClean="0">
                        <a:latin typeface="Times New Roman"/>
                        <a:ea typeface="Times New Roman"/>
                        <a:cs typeface="Times New Roman"/>
                      </a:endParaRPr>
                    </a:p>
                    <a:p>
                      <a:pPr>
                        <a:lnSpc>
                          <a:spcPct val="115000"/>
                        </a:lnSpc>
                        <a:spcAft>
                          <a:spcPts val="0"/>
                        </a:spcAft>
                      </a:pPr>
                      <a:r>
                        <a:rPr lang="ru-RU" sz="1000" dirty="0" smtClean="0">
                          <a:latin typeface="Times New Roman"/>
                          <a:ea typeface="Times New Roman"/>
                          <a:cs typeface="Times New Roman"/>
                        </a:rPr>
                        <a:t>Родители рассказывают о собственном</a:t>
                      </a:r>
                      <a:r>
                        <a:rPr lang="ru-RU" sz="1000" baseline="0" dirty="0" smtClean="0">
                          <a:latin typeface="Times New Roman"/>
                          <a:ea typeface="Times New Roman"/>
                          <a:cs typeface="Times New Roman"/>
                        </a:rPr>
                        <a:t> опыте проявлений кризиса 3-х лет у своих детей или знакомых детей.</a:t>
                      </a:r>
                    </a:p>
                    <a:p>
                      <a:pPr>
                        <a:lnSpc>
                          <a:spcPct val="115000"/>
                        </a:lnSpc>
                        <a:spcAft>
                          <a:spcPts val="0"/>
                        </a:spcAft>
                      </a:pPr>
                      <a:endParaRPr lang="ru-RU" sz="1000" baseline="0" dirty="0" smtClean="0">
                        <a:latin typeface="Times New Roman"/>
                        <a:ea typeface="Times New Roman"/>
                        <a:cs typeface="Times New Roman"/>
                      </a:endParaRPr>
                    </a:p>
                    <a:p>
                      <a:pPr>
                        <a:lnSpc>
                          <a:spcPct val="115000"/>
                        </a:lnSpc>
                        <a:spcAft>
                          <a:spcPts val="0"/>
                        </a:spcAft>
                      </a:pPr>
                      <a:endParaRPr lang="ru-RU" sz="1000" dirty="0" smtClean="0">
                        <a:latin typeface="Times New Roman"/>
                        <a:ea typeface="Times New Roman"/>
                        <a:cs typeface="Times New Roman"/>
                      </a:endParaRPr>
                    </a:p>
                    <a:p>
                      <a:pPr>
                        <a:lnSpc>
                          <a:spcPct val="115000"/>
                        </a:lnSpc>
                        <a:spcAft>
                          <a:spcPts val="0"/>
                        </a:spcAft>
                      </a:pPr>
                      <a:endParaRPr lang="ru-RU" sz="1000" dirty="0" smtClean="0">
                        <a:latin typeface="Times New Roman"/>
                        <a:ea typeface="Times New Roman"/>
                        <a:cs typeface="Times New Roman"/>
                      </a:endParaRPr>
                    </a:p>
                    <a:p>
                      <a:pPr>
                        <a:lnSpc>
                          <a:spcPct val="115000"/>
                        </a:lnSpc>
                        <a:spcAft>
                          <a:spcPts val="0"/>
                        </a:spcAft>
                      </a:pPr>
                      <a:endParaRPr lang="ru-RU" sz="1000" dirty="0" smtClean="0">
                        <a:latin typeface="Times New Roman"/>
                        <a:ea typeface="Times New Roman"/>
                        <a:cs typeface="Times New Roman"/>
                      </a:endParaRPr>
                    </a:p>
                    <a:p>
                      <a:pPr>
                        <a:lnSpc>
                          <a:spcPct val="115000"/>
                        </a:lnSpc>
                        <a:spcAft>
                          <a:spcPts val="0"/>
                        </a:spcAft>
                      </a:pPr>
                      <a:endParaRPr lang="ru-RU" sz="1000" dirty="0" smtClean="0">
                        <a:latin typeface="Times New Roman"/>
                        <a:ea typeface="Times New Roman"/>
                        <a:cs typeface="Times New Roman"/>
                      </a:endParaRPr>
                    </a:p>
                    <a:p>
                      <a:pPr>
                        <a:lnSpc>
                          <a:spcPct val="115000"/>
                        </a:lnSpc>
                        <a:spcAft>
                          <a:spcPts val="0"/>
                        </a:spcAft>
                      </a:pPr>
                      <a:r>
                        <a:rPr lang="ru-RU" sz="1000" dirty="0" smtClean="0">
                          <a:latin typeface="Times New Roman"/>
                          <a:ea typeface="Times New Roman"/>
                          <a:cs typeface="Times New Roman"/>
                        </a:rPr>
                        <a:t>Вопрос</a:t>
                      </a:r>
                      <a:r>
                        <a:rPr lang="ru-RU" sz="1000" baseline="0" dirty="0" smtClean="0">
                          <a:latin typeface="Times New Roman"/>
                          <a:ea typeface="Times New Roman"/>
                          <a:cs typeface="Times New Roman"/>
                        </a:rPr>
                        <a:t> – Зачем нужен кризис 3-х лет? Родители высказывают свои предположения.</a:t>
                      </a:r>
                    </a:p>
                    <a:p>
                      <a:pPr>
                        <a:lnSpc>
                          <a:spcPct val="115000"/>
                        </a:lnSpc>
                        <a:spcAft>
                          <a:spcPts val="0"/>
                        </a:spcAft>
                      </a:pPr>
                      <a:endParaRPr lang="ru-RU" sz="1000" baseline="0" dirty="0" smtClean="0">
                        <a:latin typeface="Times New Roman"/>
                        <a:ea typeface="Times New Roman"/>
                        <a:cs typeface="Times New Roman"/>
                      </a:endParaRPr>
                    </a:p>
                    <a:p>
                      <a:pPr>
                        <a:lnSpc>
                          <a:spcPct val="115000"/>
                        </a:lnSpc>
                        <a:spcAft>
                          <a:spcPts val="0"/>
                        </a:spcAft>
                      </a:pPr>
                      <a:endParaRPr lang="ru-RU" sz="1000" baseline="0" dirty="0" smtClean="0">
                        <a:latin typeface="Times New Roman"/>
                        <a:ea typeface="Times New Roman"/>
                        <a:cs typeface="Times New Roman"/>
                      </a:endParaRPr>
                    </a:p>
                    <a:p>
                      <a:pPr>
                        <a:lnSpc>
                          <a:spcPct val="115000"/>
                        </a:lnSpc>
                        <a:spcAft>
                          <a:spcPts val="0"/>
                        </a:spcAft>
                      </a:pPr>
                      <a:endParaRPr lang="ru-RU" sz="1000" baseline="0" dirty="0" smtClean="0">
                        <a:latin typeface="Times New Roman"/>
                        <a:ea typeface="Times New Roman"/>
                        <a:cs typeface="Times New Roman"/>
                      </a:endParaRPr>
                    </a:p>
                    <a:p>
                      <a:pPr>
                        <a:lnSpc>
                          <a:spcPct val="115000"/>
                        </a:lnSpc>
                        <a:spcAft>
                          <a:spcPts val="0"/>
                        </a:spcAft>
                      </a:pPr>
                      <a:r>
                        <a:rPr lang="ru-RU" sz="1000" baseline="0" dirty="0" smtClean="0">
                          <a:latin typeface="Times New Roman"/>
                          <a:ea typeface="Times New Roman"/>
                          <a:cs typeface="Times New Roman"/>
                        </a:rPr>
                        <a:t>Родители высказывают предположения, о том, как можно помочь ребенку пережить кризис.</a:t>
                      </a:r>
                      <a:endParaRPr lang="ru-RU" sz="1000" dirty="0" smtClean="0">
                        <a:latin typeface="Times New Roman"/>
                        <a:ea typeface="Times New Roman"/>
                        <a:cs typeface="Times New Roman"/>
                      </a:endParaRPr>
                    </a:p>
                  </a:txBody>
                  <a:tcPr marL="47006" marR="4700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100" dirty="0" smtClean="0">
                          <a:latin typeface="Times New Roman"/>
                          <a:ea typeface="Times New Roman"/>
                          <a:cs typeface="Times New Roman"/>
                        </a:rPr>
                        <a:t>Примеры из жизни,</a:t>
                      </a:r>
                      <a:r>
                        <a:rPr lang="ru-RU" sz="1100" baseline="0" dirty="0" smtClean="0">
                          <a:latin typeface="Times New Roman"/>
                          <a:ea typeface="Times New Roman"/>
                          <a:cs typeface="Times New Roman"/>
                        </a:rPr>
                        <a:t> кейс –метод.</a:t>
                      </a:r>
                    </a:p>
                    <a:p>
                      <a:pPr>
                        <a:lnSpc>
                          <a:spcPct val="115000"/>
                        </a:lnSpc>
                        <a:spcAft>
                          <a:spcPts val="0"/>
                        </a:spcAft>
                      </a:pPr>
                      <a:endParaRPr lang="ru-RU" sz="1100" baseline="0" dirty="0" smtClean="0">
                        <a:latin typeface="Times New Roman"/>
                        <a:ea typeface="Times New Roman"/>
                        <a:cs typeface="Times New Roman"/>
                      </a:endParaRPr>
                    </a:p>
                    <a:p>
                      <a:pPr marL="0" marR="0" indent="0" algn="l" defTabSz="914400" rtl="0" eaLnBrk="1" fontAlgn="auto" latinLnBrk="0" hangingPunct="1">
                        <a:lnSpc>
                          <a:spcPct val="115000"/>
                        </a:lnSpc>
                        <a:spcBef>
                          <a:spcPts val="0"/>
                        </a:spcBef>
                        <a:spcAft>
                          <a:spcPts val="0"/>
                        </a:spcAft>
                        <a:buClrTx/>
                        <a:buSzTx/>
                        <a:buFontTx/>
                        <a:buNone/>
                        <a:tabLst/>
                        <a:defRPr/>
                      </a:pPr>
                      <a:r>
                        <a:rPr lang="ru-RU" sz="1100" dirty="0" smtClean="0">
                          <a:latin typeface="Times New Roman"/>
                          <a:ea typeface="Times New Roman"/>
                          <a:cs typeface="Times New Roman"/>
                        </a:rPr>
                        <a:t>Примеры из жизни,</a:t>
                      </a:r>
                      <a:r>
                        <a:rPr lang="ru-RU" sz="1100" baseline="0" dirty="0" smtClean="0">
                          <a:latin typeface="Times New Roman"/>
                          <a:ea typeface="Times New Roman"/>
                          <a:cs typeface="Times New Roman"/>
                        </a:rPr>
                        <a:t> кейс –метод.</a:t>
                      </a:r>
                      <a:endParaRPr lang="ru-RU" sz="1100" dirty="0" smtClean="0">
                        <a:latin typeface="Times New Roman"/>
                        <a:ea typeface="Times New Roman"/>
                        <a:cs typeface="Times New Roman"/>
                      </a:endParaRPr>
                    </a:p>
                    <a:p>
                      <a:pPr>
                        <a:lnSpc>
                          <a:spcPct val="115000"/>
                        </a:lnSpc>
                        <a:spcAft>
                          <a:spcPts val="0"/>
                        </a:spcAft>
                      </a:pPr>
                      <a:endParaRPr lang="ru-RU" sz="1100" dirty="0" smtClean="0">
                        <a:latin typeface="Times New Roman"/>
                        <a:ea typeface="Times New Roman"/>
                        <a:cs typeface="Times New Roman"/>
                      </a:endParaRPr>
                    </a:p>
                    <a:p>
                      <a:pPr>
                        <a:lnSpc>
                          <a:spcPct val="115000"/>
                        </a:lnSpc>
                        <a:spcAft>
                          <a:spcPts val="0"/>
                        </a:spcAft>
                      </a:pPr>
                      <a:endParaRPr lang="ru-RU" sz="1100" dirty="0" smtClean="0">
                        <a:latin typeface="Times New Roman"/>
                        <a:ea typeface="Times New Roman"/>
                        <a:cs typeface="Times New Roman"/>
                      </a:endParaRPr>
                    </a:p>
                    <a:p>
                      <a:pPr>
                        <a:lnSpc>
                          <a:spcPct val="115000"/>
                        </a:lnSpc>
                        <a:spcAft>
                          <a:spcPts val="0"/>
                        </a:spcAft>
                      </a:pPr>
                      <a:endParaRPr lang="ru-RU" sz="1100" dirty="0" smtClean="0">
                        <a:latin typeface="Times New Roman"/>
                        <a:ea typeface="Times New Roman"/>
                        <a:cs typeface="Times New Roman"/>
                      </a:endParaRPr>
                    </a:p>
                    <a:p>
                      <a:pPr>
                        <a:lnSpc>
                          <a:spcPct val="115000"/>
                        </a:lnSpc>
                        <a:spcAft>
                          <a:spcPts val="0"/>
                        </a:spcAft>
                      </a:pPr>
                      <a:endParaRPr lang="ru-RU" sz="1100" dirty="0" smtClean="0">
                        <a:latin typeface="Times New Roman"/>
                        <a:ea typeface="Times New Roman"/>
                        <a:cs typeface="Times New Roman"/>
                      </a:endParaRPr>
                    </a:p>
                    <a:p>
                      <a:pPr>
                        <a:lnSpc>
                          <a:spcPct val="115000"/>
                        </a:lnSpc>
                        <a:spcAft>
                          <a:spcPts val="0"/>
                        </a:spcAft>
                      </a:pPr>
                      <a:endParaRPr lang="ru-RU" sz="1100" dirty="0" smtClean="0">
                        <a:latin typeface="Times New Roman"/>
                        <a:ea typeface="Times New Roman"/>
                        <a:cs typeface="Times New Roman"/>
                      </a:endParaRPr>
                    </a:p>
                    <a:p>
                      <a:pPr>
                        <a:lnSpc>
                          <a:spcPct val="115000"/>
                        </a:lnSpc>
                        <a:spcAft>
                          <a:spcPts val="0"/>
                        </a:spcAft>
                      </a:pPr>
                      <a:endParaRPr lang="ru-RU" sz="1100" dirty="0" smtClean="0">
                        <a:latin typeface="Times New Roman"/>
                        <a:ea typeface="Times New Roman"/>
                        <a:cs typeface="Times New Roman"/>
                      </a:endParaRPr>
                    </a:p>
                    <a:p>
                      <a:pPr marL="0" marR="0" indent="0" algn="l" defTabSz="914400" rtl="0" eaLnBrk="1" fontAlgn="auto" latinLnBrk="0" hangingPunct="1">
                        <a:lnSpc>
                          <a:spcPct val="115000"/>
                        </a:lnSpc>
                        <a:spcBef>
                          <a:spcPts val="0"/>
                        </a:spcBef>
                        <a:spcAft>
                          <a:spcPts val="0"/>
                        </a:spcAft>
                        <a:buClrTx/>
                        <a:buSzTx/>
                        <a:buFontTx/>
                        <a:buNone/>
                        <a:tabLst/>
                        <a:defRPr/>
                      </a:pPr>
                      <a:r>
                        <a:rPr lang="ru-RU" sz="1100" dirty="0" smtClean="0">
                          <a:latin typeface="Times New Roman"/>
                          <a:ea typeface="Times New Roman"/>
                          <a:cs typeface="Times New Roman"/>
                        </a:rPr>
                        <a:t>Примеры из жизни,</a:t>
                      </a:r>
                      <a:r>
                        <a:rPr lang="ru-RU" sz="1100" baseline="0" dirty="0" smtClean="0">
                          <a:latin typeface="Times New Roman"/>
                          <a:ea typeface="Times New Roman"/>
                          <a:cs typeface="Times New Roman"/>
                        </a:rPr>
                        <a:t> кейс –метод.</a:t>
                      </a:r>
                      <a:endParaRPr lang="ru-RU" sz="1100" dirty="0" smtClean="0">
                        <a:latin typeface="Times New Roman"/>
                        <a:ea typeface="Times New Roman"/>
                        <a:cs typeface="Times New Roman"/>
                      </a:endParaRPr>
                    </a:p>
                    <a:p>
                      <a:pPr>
                        <a:lnSpc>
                          <a:spcPct val="115000"/>
                        </a:lnSpc>
                        <a:spcAft>
                          <a:spcPts val="0"/>
                        </a:spcAft>
                      </a:pPr>
                      <a:endParaRPr lang="ru-RU" sz="1100" dirty="0" smtClean="0">
                        <a:latin typeface="Times New Roman"/>
                        <a:ea typeface="Times New Roman"/>
                        <a:cs typeface="Times New Roman"/>
                      </a:endParaRPr>
                    </a:p>
                    <a:p>
                      <a:pPr>
                        <a:lnSpc>
                          <a:spcPct val="115000"/>
                        </a:lnSpc>
                        <a:spcAft>
                          <a:spcPts val="0"/>
                        </a:spcAft>
                      </a:pPr>
                      <a:endParaRPr lang="ru-RU" sz="1100" dirty="0" smtClean="0">
                        <a:latin typeface="Times New Roman"/>
                        <a:ea typeface="Times New Roman"/>
                        <a:cs typeface="Times New Roman"/>
                      </a:endParaRPr>
                    </a:p>
                    <a:p>
                      <a:pPr marL="0" marR="0" indent="0" algn="l" defTabSz="914400" rtl="0" eaLnBrk="1" fontAlgn="auto" latinLnBrk="0" hangingPunct="1">
                        <a:lnSpc>
                          <a:spcPct val="115000"/>
                        </a:lnSpc>
                        <a:spcBef>
                          <a:spcPts val="0"/>
                        </a:spcBef>
                        <a:spcAft>
                          <a:spcPts val="0"/>
                        </a:spcAft>
                        <a:buClrTx/>
                        <a:buSzTx/>
                        <a:buFontTx/>
                        <a:buNone/>
                        <a:tabLst/>
                        <a:defRPr/>
                      </a:pPr>
                      <a:r>
                        <a:rPr lang="ru-RU" sz="1100" dirty="0" smtClean="0">
                          <a:latin typeface="Times New Roman"/>
                          <a:ea typeface="Times New Roman"/>
                          <a:cs typeface="Times New Roman"/>
                        </a:rPr>
                        <a:t>Примеры из жизни,</a:t>
                      </a:r>
                      <a:r>
                        <a:rPr lang="ru-RU" sz="1100" baseline="0" dirty="0" smtClean="0">
                          <a:latin typeface="Times New Roman"/>
                          <a:ea typeface="Times New Roman"/>
                          <a:cs typeface="Times New Roman"/>
                        </a:rPr>
                        <a:t> кейс –метод.</a:t>
                      </a:r>
                      <a:endParaRPr lang="ru-RU" sz="1100" dirty="0" smtClean="0">
                        <a:latin typeface="Times New Roman"/>
                        <a:ea typeface="Times New Roman"/>
                        <a:cs typeface="Times New Roman"/>
                      </a:endParaRPr>
                    </a:p>
                    <a:p>
                      <a:pPr>
                        <a:lnSpc>
                          <a:spcPct val="115000"/>
                        </a:lnSpc>
                        <a:spcAft>
                          <a:spcPts val="0"/>
                        </a:spcAft>
                      </a:pPr>
                      <a:endParaRPr lang="ru-RU" sz="1100" dirty="0">
                        <a:latin typeface="Times New Roman"/>
                        <a:ea typeface="Times New Roman"/>
                        <a:cs typeface="Times New Roman"/>
                      </a:endParaRPr>
                    </a:p>
                  </a:txBody>
                  <a:tcPr marL="47006" marR="4700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100" dirty="0" smtClean="0">
                          <a:latin typeface="Times New Roman"/>
                          <a:ea typeface="Times New Roman"/>
                          <a:cs typeface="Times New Roman"/>
                        </a:rPr>
                        <a:t>Не предусмотрен. </a:t>
                      </a:r>
                      <a:endParaRPr lang="ru-RU" sz="1100" dirty="0">
                        <a:latin typeface="Times New Roman"/>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15000"/>
                        </a:lnSpc>
                        <a:spcBef>
                          <a:spcPts val="0"/>
                        </a:spcBef>
                        <a:spcAft>
                          <a:spcPts val="0"/>
                        </a:spcAft>
                        <a:buClrTx/>
                        <a:buSzTx/>
                        <a:buFontTx/>
                        <a:buNone/>
                        <a:tabLst/>
                        <a:defRPr/>
                      </a:pPr>
                      <a:r>
                        <a:rPr lang="ru-RU" sz="1100" kern="1200" dirty="0" smtClean="0">
                          <a:solidFill>
                            <a:schemeClr val="tx1"/>
                          </a:solidFill>
                          <a:latin typeface="+mn-lt"/>
                          <a:ea typeface="+mn-ea"/>
                          <a:cs typeface="+mn-cs"/>
                        </a:rPr>
                        <a:t>Баркан И.А. Кризис ребенка 3-х лет.</a:t>
                      </a:r>
                      <a:r>
                        <a:rPr lang="ru-RU" sz="1100" b="0" i="0" kern="1200" dirty="0" smtClean="0">
                          <a:solidFill>
                            <a:schemeClr val="tx1"/>
                          </a:solidFill>
                          <a:latin typeface="+mn-lt"/>
                          <a:ea typeface="+mn-ea"/>
                          <a:cs typeface="+mn-cs"/>
                        </a:rPr>
                        <a:t> Самара,</a:t>
                      </a:r>
                      <a:r>
                        <a:rPr lang="ru-RU" sz="1100" b="0" i="0" kern="1200" baseline="0" dirty="0" smtClean="0">
                          <a:solidFill>
                            <a:schemeClr val="tx1"/>
                          </a:solidFill>
                          <a:latin typeface="+mn-lt"/>
                          <a:ea typeface="+mn-ea"/>
                          <a:cs typeface="+mn-cs"/>
                        </a:rPr>
                        <a:t> 2011.</a:t>
                      </a:r>
                      <a:endParaRPr lang="ru-RU" sz="1100" kern="1200" dirty="0" smtClean="0">
                        <a:solidFill>
                          <a:schemeClr val="tx1"/>
                        </a:solidFill>
                        <a:latin typeface="+mn-lt"/>
                        <a:ea typeface="+mn-ea"/>
                        <a:cs typeface="+mn-cs"/>
                      </a:endParaRPr>
                    </a:p>
                    <a:p>
                      <a:pPr marL="0" marR="0" lvl="0" indent="0" algn="l" defTabSz="914400" rtl="0" eaLnBrk="1" fontAlgn="auto" latinLnBrk="0" hangingPunct="1">
                        <a:lnSpc>
                          <a:spcPct val="115000"/>
                        </a:lnSpc>
                        <a:spcBef>
                          <a:spcPts val="0"/>
                        </a:spcBef>
                        <a:spcAft>
                          <a:spcPts val="0"/>
                        </a:spcAft>
                        <a:buClrTx/>
                        <a:buSzTx/>
                        <a:buFontTx/>
                        <a:buNone/>
                        <a:tabLst/>
                        <a:defRPr/>
                      </a:pPr>
                      <a:endParaRPr lang="ru-RU" sz="1100" kern="1200" dirty="0" smtClean="0">
                        <a:solidFill>
                          <a:schemeClr val="tx1"/>
                        </a:solidFill>
                        <a:latin typeface="+mn-lt"/>
                        <a:ea typeface="+mn-ea"/>
                        <a:cs typeface="+mn-cs"/>
                      </a:endParaRPr>
                    </a:p>
                    <a:p>
                      <a:pPr marL="0" marR="0" lvl="0" indent="0" algn="l" defTabSz="914400" rtl="0" eaLnBrk="1" fontAlgn="auto" latinLnBrk="0" hangingPunct="1">
                        <a:lnSpc>
                          <a:spcPct val="115000"/>
                        </a:lnSpc>
                        <a:spcBef>
                          <a:spcPts val="0"/>
                        </a:spcBef>
                        <a:spcAft>
                          <a:spcPts val="0"/>
                        </a:spcAft>
                        <a:buClrTx/>
                        <a:buSzTx/>
                        <a:buFontTx/>
                        <a:buNone/>
                        <a:tabLst/>
                        <a:defRPr/>
                      </a:pPr>
                      <a:r>
                        <a:rPr lang="ru-RU" sz="1100" kern="1200" dirty="0" err="1" smtClean="0">
                          <a:solidFill>
                            <a:schemeClr val="tx1"/>
                          </a:solidFill>
                          <a:latin typeface="+mn-lt"/>
                          <a:ea typeface="+mn-ea"/>
                          <a:cs typeface="+mn-cs"/>
                        </a:rPr>
                        <a:t>Млодик</a:t>
                      </a:r>
                      <a:r>
                        <a:rPr lang="ru-RU" sz="1100" kern="1200" baseline="0" dirty="0" smtClean="0">
                          <a:solidFill>
                            <a:schemeClr val="tx1"/>
                          </a:solidFill>
                          <a:latin typeface="+mn-lt"/>
                          <a:ea typeface="+mn-ea"/>
                          <a:cs typeface="+mn-cs"/>
                        </a:rPr>
                        <a:t> И. </a:t>
                      </a:r>
                      <a:r>
                        <a:rPr lang="ru-RU" sz="1100" kern="1200" dirty="0" smtClean="0">
                          <a:solidFill>
                            <a:schemeClr val="tx1"/>
                          </a:solidFill>
                          <a:latin typeface="+mn-lt"/>
                          <a:ea typeface="+mn-ea"/>
                          <a:cs typeface="+mn-cs"/>
                        </a:rPr>
                        <a:t>Книга для неидеальных родителей, или Жизнь на свободную тему. (Родительская библиотека). — М.: Генезис, 2009. </a:t>
                      </a:r>
                    </a:p>
                    <a:p>
                      <a:pPr marL="0" marR="0" lvl="0" indent="0" algn="l" defTabSz="914400" rtl="0" eaLnBrk="1" fontAlgn="auto" latinLnBrk="0" hangingPunct="1">
                        <a:lnSpc>
                          <a:spcPct val="115000"/>
                        </a:lnSpc>
                        <a:spcBef>
                          <a:spcPts val="0"/>
                        </a:spcBef>
                        <a:spcAft>
                          <a:spcPts val="0"/>
                        </a:spcAft>
                        <a:buClrTx/>
                        <a:buSzTx/>
                        <a:buFontTx/>
                        <a:buNone/>
                        <a:tabLst/>
                        <a:defRPr/>
                      </a:pPr>
                      <a:endParaRPr lang="ru-RU" sz="1100" kern="1200" dirty="0" smtClean="0">
                        <a:solidFill>
                          <a:schemeClr val="tx1"/>
                        </a:solidFill>
                        <a:latin typeface="+mn-lt"/>
                        <a:ea typeface="+mn-ea"/>
                        <a:cs typeface="+mn-cs"/>
                      </a:endParaRPr>
                    </a:p>
                    <a:p>
                      <a:pPr marL="0" marR="0" lvl="0" indent="0" algn="l" defTabSz="914400" rtl="0" eaLnBrk="1" fontAlgn="auto" latinLnBrk="0" hangingPunct="1">
                        <a:lnSpc>
                          <a:spcPct val="115000"/>
                        </a:lnSpc>
                        <a:spcBef>
                          <a:spcPts val="0"/>
                        </a:spcBef>
                        <a:spcAft>
                          <a:spcPts val="0"/>
                        </a:spcAft>
                        <a:buClrTx/>
                        <a:buSzTx/>
                        <a:buFontTx/>
                        <a:buNone/>
                        <a:tabLst/>
                        <a:defRPr/>
                      </a:pPr>
                      <a:r>
                        <a:rPr lang="ru-RU" sz="1100" dirty="0" smtClean="0"/>
                        <a:t>Образцова Л. Н. Я сам! Упрямый ребенок: маленькие подсказки для родителей. — М.: АСТ; СПб.: Сова, 2007.</a:t>
                      </a:r>
                    </a:p>
                    <a:p>
                      <a:pPr marL="0" marR="0" indent="0" algn="l" defTabSz="914400" rtl="0" eaLnBrk="1" fontAlgn="auto" latinLnBrk="0" hangingPunct="1">
                        <a:lnSpc>
                          <a:spcPct val="115000"/>
                        </a:lnSpc>
                        <a:spcBef>
                          <a:spcPts val="0"/>
                        </a:spcBef>
                        <a:spcAft>
                          <a:spcPts val="0"/>
                        </a:spcAft>
                        <a:buClrTx/>
                        <a:buSzTx/>
                        <a:buFontTx/>
                        <a:buNone/>
                        <a:tabLst/>
                        <a:defRPr/>
                      </a:pPr>
                      <a:endParaRPr lang="ru-RU" sz="1100" kern="1200" dirty="0" smtClean="0">
                        <a:solidFill>
                          <a:schemeClr val="tx1"/>
                        </a:solidFill>
                        <a:latin typeface="+mn-lt"/>
                        <a:ea typeface="+mn-ea"/>
                        <a:cs typeface="+mn-cs"/>
                      </a:endParaRPr>
                    </a:p>
                    <a:p>
                      <a:pPr>
                        <a:lnSpc>
                          <a:spcPct val="115000"/>
                        </a:lnSpc>
                        <a:spcAft>
                          <a:spcPts val="0"/>
                        </a:spcAft>
                      </a:pPr>
                      <a:endParaRPr lang="ru-RU" sz="1100" dirty="0">
                        <a:latin typeface="Times New Roman"/>
                        <a:ea typeface="Times New Roman"/>
                        <a:cs typeface="Times New Roman"/>
                      </a:endParaRPr>
                    </a:p>
                  </a:txBody>
                  <a:tcPr marL="47006" marR="4700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sz="half" idx="1"/>
          </p:nvPr>
        </p:nvSpPr>
        <p:spPr>
          <a:xfrm>
            <a:off x="457200" y="285728"/>
            <a:ext cx="4043362" cy="5840435"/>
          </a:xfrm>
        </p:spPr>
        <p:txBody>
          <a:bodyPr>
            <a:normAutofit fontScale="77500" lnSpcReduction="20000"/>
          </a:bodyPr>
          <a:lstStyle/>
          <a:p>
            <a:pPr algn="just"/>
            <a:r>
              <a:rPr lang="ru-RU" sz="1400" dirty="0"/>
              <a:t>Не акцентируйте внимание на капризах и истериках ребёнка. Во время истерики не стоит удовлетворять требование ребёнка (иначе такое поведение ребёнок будет демонстрировать всё чаще и по меньшим </a:t>
            </a:r>
            <a:r>
              <a:rPr lang="ru-RU" sz="1400" dirty="0" smtClean="0"/>
              <a:t>поводам), однако компромиссы вполне допустимы. </a:t>
            </a:r>
          </a:p>
          <a:p>
            <a:pPr algn="just"/>
            <a:r>
              <a:rPr lang="ru-RU" sz="1400" dirty="0" smtClean="0"/>
              <a:t>Если </a:t>
            </a:r>
            <a:r>
              <a:rPr lang="ru-RU" sz="1400" dirty="0"/>
              <a:t>начать ругать ребёнка во время подобной истерики, </a:t>
            </a:r>
            <a:r>
              <a:rPr lang="ru-RU" sz="1400" dirty="0" smtClean="0"/>
              <a:t>это может ее лишь усугубить. </a:t>
            </a:r>
          </a:p>
          <a:p>
            <a:pPr algn="just"/>
            <a:r>
              <a:rPr lang="ru-RU" sz="1400" dirty="0" smtClean="0"/>
              <a:t>Лучше ничего </a:t>
            </a:r>
            <a:r>
              <a:rPr lang="ru-RU" sz="1400" dirty="0"/>
              <a:t>не предпринимать и не решать до тех пор, пока малыш полностью не успокоится. К трем годам вы уже достаточно хорошо знаете своего ребенка и наверняка имеете в запасе парочку способов того, как можно успокоить малыша. </a:t>
            </a:r>
            <a:endParaRPr lang="ru-RU" sz="1400" dirty="0" smtClean="0"/>
          </a:p>
          <a:p>
            <a:pPr algn="just"/>
            <a:r>
              <a:rPr lang="ru-RU" sz="1400" dirty="0" smtClean="0"/>
              <a:t>Кто-то </a:t>
            </a:r>
            <a:r>
              <a:rPr lang="ru-RU" sz="1400" dirty="0"/>
              <a:t>привык просто игнорировать такие всплески негативных эмоций или реагировать на них по возможности спокойно. Данный способ очень хорош, если ... он срабатывает. Однако найдется немало малышей, которые способны «биться в истерике» подолгу, и мало какое материнское сердце выдержит эту картину. </a:t>
            </a:r>
            <a:endParaRPr lang="ru-RU" sz="1400" dirty="0" smtClean="0"/>
          </a:p>
          <a:p>
            <a:pPr algn="just"/>
            <a:r>
              <a:rPr lang="ru-RU" sz="1400" dirty="0" smtClean="0"/>
              <a:t>Поэтому </a:t>
            </a:r>
            <a:r>
              <a:rPr lang="ru-RU" sz="1400" dirty="0"/>
              <a:t>полезным может оказаться «пожалеть» ребенка: обнять, посадить на колени, погладить по головке. Работает данный способ обычно безотказно, но злоупотреблять им не стоит. Ведь ребенок привыкает, что за его слезами и капризами следует «положительное подкрепление». А привыкнув, он будет использовать эту возможность получить дополнительную «порцию» ласки и внимания. </a:t>
            </a:r>
            <a:endParaRPr lang="ru-RU" sz="1400" dirty="0" smtClean="0"/>
          </a:p>
          <a:p>
            <a:pPr algn="just"/>
            <a:r>
              <a:rPr lang="ru-RU" sz="1400" dirty="0" smtClean="0"/>
              <a:t>Лучше </a:t>
            </a:r>
            <a:r>
              <a:rPr lang="ru-RU" sz="1400" dirty="0"/>
              <a:t>всего начинающуюся истерику останавливать простым переключением внимания. В возрасте трех лет малыши очень восприимчивы ко всему новому, и новая игрушка, мультик или предложение заняться чем-то интересным может остановить конфликт и сберечь ваши нервы</a:t>
            </a:r>
            <a:r>
              <a:rPr lang="ru-RU" sz="1400" dirty="0" smtClean="0"/>
              <a:t>.</a:t>
            </a:r>
          </a:p>
          <a:p>
            <a:pPr algn="just"/>
            <a:r>
              <a:rPr lang="ru-RU" sz="1400" dirty="0" smtClean="0"/>
              <a:t>Попробуйте быть </a:t>
            </a:r>
            <a:r>
              <a:rPr lang="ru-RU" sz="1400" dirty="0"/>
              <a:t>более гибкими, расширьте права и обязанности ребенка</a:t>
            </a:r>
            <a:r>
              <a:rPr lang="ru-RU" sz="1400" dirty="0" smtClean="0"/>
              <a:t>.</a:t>
            </a:r>
          </a:p>
          <a:p>
            <a:pPr algn="just"/>
            <a:r>
              <a:rPr lang="ru-RU" sz="1400" dirty="0"/>
              <a:t>Одобряйте, поддерживайте все успехи малыша. </a:t>
            </a:r>
            <a:endParaRPr lang="ru-RU" sz="1400" dirty="0" smtClean="0"/>
          </a:p>
          <a:p>
            <a:pPr algn="just"/>
            <a:r>
              <a:rPr lang="ru-RU" sz="1400" dirty="0"/>
              <a:t>Запаситесь терпением.</a:t>
            </a:r>
          </a:p>
        </p:txBody>
      </p:sp>
      <p:pic>
        <p:nvPicPr>
          <p:cNvPr id="34818" name="Picture 2" descr="C:\Users\Яночка\Desktop\для презентации\images(2).jpg"/>
          <p:cNvPicPr>
            <a:picLocks noGrp="1" noChangeAspect="1" noChangeArrowheads="1"/>
          </p:cNvPicPr>
          <p:nvPr>
            <p:ph sz="half" idx="2"/>
          </p:nvPr>
        </p:nvPicPr>
        <p:blipFill>
          <a:blip r:embed="rId2" cstate="print"/>
          <a:srcRect/>
          <a:stretch>
            <a:fillRect/>
          </a:stretch>
        </p:blipFill>
        <p:spPr bwMode="auto">
          <a:xfrm>
            <a:off x="5000628" y="928670"/>
            <a:ext cx="3766992" cy="4643470"/>
          </a:xfrm>
          <a:prstGeom prst="rect">
            <a:avLst/>
          </a:prstGeom>
          <a:noFill/>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sz="half" idx="1"/>
          </p:nvPr>
        </p:nvSpPr>
        <p:spPr>
          <a:xfrm>
            <a:off x="457200" y="285728"/>
            <a:ext cx="4257676" cy="6357982"/>
          </a:xfrm>
        </p:spPr>
        <p:txBody>
          <a:bodyPr>
            <a:normAutofit/>
          </a:bodyPr>
          <a:lstStyle/>
          <a:p>
            <a:pPr lvl="0" algn="just"/>
            <a:r>
              <a:rPr lang="ru-RU" sz="1200" dirty="0"/>
              <a:t>Для малыша важно знать, что каждое утро после того, как он проснется, его одежда</a:t>
            </a:r>
            <a:br>
              <a:rPr lang="ru-RU" sz="1200" dirty="0"/>
            </a:br>
            <a:r>
              <a:rPr lang="ru-RU" sz="1200" dirty="0"/>
              <a:t>будет лежать на стуле рядом с кроватью, что он оденется, умоется, будет завтракать вместе с родителями, после почистит зубы, вымоет руки и будет играть.</a:t>
            </a:r>
            <a:br>
              <a:rPr lang="ru-RU" sz="1200" dirty="0"/>
            </a:br>
            <a:r>
              <a:rPr lang="ru-RU" sz="1200" dirty="0"/>
              <a:t>Подобный простой распорядок устанавливают и поддерживают родители. Причем, делая это, не повторяют по сто раз: «Оденься, умойся, </a:t>
            </a:r>
            <a:r>
              <a:rPr lang="ru-RU" sz="1200" dirty="0" err="1"/>
              <a:t>тд</a:t>
            </a:r>
            <a:r>
              <a:rPr lang="ru-RU" sz="1200" dirty="0"/>
              <a:t>.» Они берут ребенка за руку .ведут с собой в ванную комнату, приговаривая: « А теперь пора умыться».Или: « Пора убирать игрушки. Эти кубики как потерявшиеся автомобили. Давай поищем для них гараж…»</a:t>
            </a:r>
            <a:br>
              <a:rPr lang="ru-RU" sz="1200" dirty="0"/>
            </a:br>
            <a:r>
              <a:rPr lang="ru-RU" sz="1200" dirty="0"/>
              <a:t>Твердый распорядок позволяет свести к минимуму борьбу, которую обычно приходится вести родителям, добиваясь от ребенка выполнения таких дел, как одевание, собирание игрушек, чистка зубов. Нужно только быть рядом, чтобы помочь малышу. Не нужно ожидать от ребенка, что он по собственному почину сделает то, о чем его просят. Это возраст повторений, ребенку нужно настойчиво и терпеливо все показывать снова и снова, прежде чем он сможет соблюдать установленный распорядок по собственной инициативе</a:t>
            </a:r>
            <a:r>
              <a:rPr lang="ru-RU" sz="1200" dirty="0" smtClean="0"/>
              <a:t>.</a:t>
            </a:r>
          </a:p>
          <a:p>
            <a:pPr lvl="0" algn="just"/>
            <a:endParaRPr lang="ru-RU" sz="1200" dirty="0" smtClean="0"/>
          </a:p>
          <a:p>
            <a:pPr algn="just"/>
            <a:r>
              <a:rPr lang="ru-RU" sz="1200" dirty="0"/>
              <a:t>Помните, что ребенок как бы испытывает Ваш характер, проверяя по несколько раз в день – действительно ли то, что было запрещено утром запретят и вечером. Проявите твердость. Установите четкие запреты (нельзя убегать на улице от мамы, трогать горячую плиту, т.д</a:t>
            </a:r>
            <a:r>
              <a:rPr lang="ru-RU" sz="1200" dirty="0" smtClean="0"/>
              <a:t>.), их </a:t>
            </a:r>
            <a:r>
              <a:rPr lang="ru-RU" sz="1200" dirty="0"/>
              <a:t>не должно быть слишком много. Этой линии поведения должны придерживаться все члены </a:t>
            </a:r>
            <a:r>
              <a:rPr lang="ru-RU" sz="1200" dirty="0" smtClean="0"/>
              <a:t>семьи.</a:t>
            </a:r>
            <a:endParaRPr lang="ru-RU" sz="1200" dirty="0"/>
          </a:p>
          <a:p>
            <a:pPr lvl="0" algn="just"/>
            <a:endParaRPr lang="ru-RU" sz="1400" dirty="0"/>
          </a:p>
          <a:p>
            <a:endParaRPr lang="ru-RU" sz="1400" dirty="0"/>
          </a:p>
        </p:txBody>
      </p:sp>
      <p:sp>
        <p:nvSpPr>
          <p:cNvPr id="4" name="Содержимое 3"/>
          <p:cNvSpPr>
            <a:spLocks noGrp="1"/>
          </p:cNvSpPr>
          <p:nvPr>
            <p:ph sz="half" idx="2"/>
          </p:nvPr>
        </p:nvSpPr>
        <p:spPr>
          <a:xfrm>
            <a:off x="4648200" y="285728"/>
            <a:ext cx="4067204" cy="5840435"/>
          </a:xfrm>
        </p:spPr>
        <p:txBody>
          <a:bodyPr>
            <a:noAutofit/>
          </a:bodyPr>
          <a:lstStyle/>
          <a:p>
            <a:pPr lvl="0" algn="just"/>
            <a:r>
              <a:rPr lang="ru-RU" sz="1200" dirty="0"/>
              <a:t>Маленькому ребенку нужны «кирпичные стены» — абсолютные запреты, при которых не может быть места для дискуссий. Абсолютные запреты создаются родителями и последовательно и строго соблюдаются в семье ( не включать плиту, утюг, телевизор, не брать спички, зажигалки, не выходить за пределы двора, </a:t>
            </a:r>
            <a:r>
              <a:rPr lang="ru-RU" sz="1200" dirty="0" smtClean="0"/>
              <a:t>и т.д</a:t>
            </a:r>
            <a:r>
              <a:rPr lang="ru-RU" sz="1200" dirty="0"/>
              <a:t>.)</a:t>
            </a:r>
            <a:br>
              <a:rPr lang="ru-RU" sz="1200" dirty="0"/>
            </a:br>
            <a:r>
              <a:rPr lang="ru-RU" sz="1200" dirty="0"/>
              <a:t>Причем «кирпичные стены» возводят родители не столько на словах, сколько через создание определенной домашней среды. Никакие суровые слова, объяснения, шлепки по рукам не смогут воздействовать на любопытство растущего исследователя. Ребенок скорее будет недоумевать и обижаться на родителя, который стукнул его за то, что он потянулся к красивой статуэтке. Лучше просто убрать бьющиеся и опасные предметы так, чтобы ребенок не мог дотянуться, пока не подрастет настолько, что сможет обращаться с ними достаточно осторожно.</a:t>
            </a:r>
            <a:br>
              <a:rPr lang="ru-RU" sz="1200" dirty="0"/>
            </a:br>
            <a:r>
              <a:rPr lang="ru-RU" sz="1200" dirty="0"/>
              <a:t>Мальчикам и девочкам с рождения и до 4-5лет именно «кирпичные стены» могут обеспечить физическую и эмоциональную безопасность. В их сознании благодаря абсолютным запретам возникают границы собственных возможностей. Дети знают, что родители упорядочили их жизнь, и поэтому они могут спокойно проявлять свою активность с естественной энергией и отсутствием внутренних запретов. Дети получают абсолютную свободу в ограниченных «кирпичными стенами» пределах.</a:t>
            </a:r>
          </a:p>
          <a:p>
            <a:pPr algn="just"/>
            <a:endParaRPr lang="ru-RU" sz="1200"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Заголовок 1"/>
          <p:cNvSpPr>
            <a:spLocks noGrp="1"/>
          </p:cNvSpPr>
          <p:nvPr>
            <p:ph sz="half" idx="1"/>
          </p:nvPr>
        </p:nvSpPr>
        <p:spPr>
          <a:xfrm>
            <a:off x="428596" y="571480"/>
            <a:ext cx="4043363" cy="5840413"/>
          </a:xfrm>
        </p:spPr>
        <p:txBody>
          <a:bodyPr>
            <a:normAutofit/>
          </a:bodyPr>
          <a:lstStyle/>
          <a:p>
            <a:pPr algn="just">
              <a:buNone/>
            </a:pPr>
            <a:r>
              <a:rPr lang="ru-RU" sz="1400" dirty="0" smtClean="0"/>
              <a:t>         Для </a:t>
            </a:r>
            <a:r>
              <a:rPr lang="ru-RU" sz="1400" dirty="0"/>
              <a:t>ребенка важно иметь разумный набор ограничений, и слово «нельзя» должно входить в круг известных ему понятий. </a:t>
            </a:r>
            <a:br>
              <a:rPr lang="ru-RU" sz="1400" dirty="0"/>
            </a:br>
            <a:r>
              <a:rPr lang="ru-RU" sz="1400" dirty="0"/>
              <a:t>Взрослым следует помнить несколько правил пользования словом "</a:t>
            </a:r>
            <a:r>
              <a:rPr lang="ru-RU" sz="1400" b="1" dirty="0"/>
              <a:t>нельзя</a:t>
            </a:r>
            <a:r>
              <a:rPr lang="ru-RU" sz="1400" dirty="0"/>
              <a:t>": </a:t>
            </a:r>
            <a:endParaRPr lang="ru-RU" sz="1400" dirty="0" smtClean="0"/>
          </a:p>
          <a:p>
            <a:pPr algn="just">
              <a:buNone/>
            </a:pPr>
            <a:endParaRPr lang="ru-RU" sz="1400" dirty="0" smtClean="0"/>
          </a:p>
          <a:p>
            <a:pPr algn="just"/>
            <a:r>
              <a:rPr lang="ru-RU" sz="1400" dirty="0" smtClean="0"/>
              <a:t>Запретов </a:t>
            </a:r>
            <a:r>
              <a:rPr lang="ru-RU" sz="1400" dirty="0"/>
              <a:t>должно быть немного, чтобы у ребенка оставалась возможность выбора форм поведения и развития функции самоконтроля. </a:t>
            </a:r>
            <a:endParaRPr lang="ru-RU" sz="1400" dirty="0" smtClean="0"/>
          </a:p>
          <a:p>
            <a:pPr algn="just"/>
            <a:r>
              <a:rPr lang="ru-RU" sz="1400" dirty="0" smtClean="0"/>
              <a:t>Запреты </a:t>
            </a:r>
            <a:r>
              <a:rPr lang="ru-RU" sz="1400" dirty="0"/>
              <a:t>должны быть согласованы между всеми членами семьи. Маме и папе нужно выступать единым фронтом, не внося сумятицу в сознание ребенка. </a:t>
            </a:r>
            <a:endParaRPr lang="ru-RU" sz="1400" dirty="0" smtClean="0"/>
          </a:p>
          <a:p>
            <a:pPr algn="just"/>
            <a:r>
              <a:rPr lang="ru-RU" sz="1400" dirty="0" smtClean="0"/>
              <a:t>Запреты </a:t>
            </a:r>
            <a:r>
              <a:rPr lang="ru-RU" sz="1400" dirty="0"/>
              <a:t>нужно высказывать доброжелательно, но твердо, не позволяя ребенку использовать шантаж для достижения своих целей. Лучше всего это сделать, переключив внимание ребенка на что-нибудь другое. </a:t>
            </a:r>
            <a:br>
              <a:rPr lang="ru-RU" sz="1400" dirty="0"/>
            </a:br>
            <a:endParaRPr lang="ru-RU" sz="1400" dirty="0"/>
          </a:p>
        </p:txBody>
      </p:sp>
      <p:pic>
        <p:nvPicPr>
          <p:cNvPr id="35842" name="Picture 2" descr="C:\Users\Яночка\Desktop\для презентации\images(4).jpg"/>
          <p:cNvPicPr>
            <a:picLocks noGrp="1" noChangeAspect="1" noChangeArrowheads="1"/>
          </p:cNvPicPr>
          <p:nvPr>
            <p:ph sz="half" idx="2"/>
          </p:nvPr>
        </p:nvPicPr>
        <p:blipFill>
          <a:blip r:embed="rId2" cstate="print"/>
          <a:srcRect/>
          <a:stretch>
            <a:fillRect/>
          </a:stretch>
        </p:blipFill>
        <p:spPr bwMode="auto">
          <a:xfrm>
            <a:off x="5143504" y="642918"/>
            <a:ext cx="3280174" cy="5072098"/>
          </a:xfrm>
          <a:prstGeom prst="rect">
            <a:avLst/>
          </a:prstGeom>
          <a:noFill/>
        </p:spPr>
      </p:pic>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Заголовок 1"/>
          <p:cNvSpPr>
            <a:spLocks noGrp="1"/>
          </p:cNvSpPr>
          <p:nvPr>
            <p:ph sz="half" idx="1"/>
          </p:nvPr>
        </p:nvSpPr>
        <p:spPr>
          <a:xfrm>
            <a:off x="457200" y="285750"/>
            <a:ext cx="4043363" cy="5840413"/>
          </a:xfrm>
        </p:spPr>
        <p:txBody>
          <a:bodyPr>
            <a:normAutofit/>
          </a:bodyPr>
          <a:lstStyle/>
          <a:p>
            <a:pPr algn="just"/>
            <a:r>
              <a:rPr lang="ru-RU" sz="1400" dirty="0"/>
              <a:t>Уважайте замыслы малыша, внимательно слушайте его вопросы и отвечайте так, чтобы ребёнок чувствовал вашу заинтересованность его делами. Неприятные процедуры, которые могут вызвать сопротивление малыша, спровоцировать упрямство и негативизм, старайтесь перевести в увлекательную для него игру. </a:t>
            </a:r>
          </a:p>
          <a:p>
            <a:pPr algn="just"/>
            <a:r>
              <a:rPr lang="ru-RU" sz="1400" dirty="0"/>
              <a:t>Оценивайте только действия и поступки ребёнка, но не унижайте его личность, не обижайте его. Такие слова, как «неумеха», «растяпа», «вечно у тебя всё валится из рук», больно ранят самолюбие малыша. Постоянные упреки отрицательно влияют на развитие его инициативности, воспитывают, неуверенность в себе, гасят любознательность</a:t>
            </a:r>
            <a:r>
              <a:rPr lang="ru-RU" sz="1400" dirty="0" smtClean="0"/>
              <a:t>.</a:t>
            </a:r>
          </a:p>
          <a:p>
            <a:pPr algn="just"/>
            <a:r>
              <a:rPr lang="ru-RU" sz="1400" dirty="0" smtClean="0"/>
              <a:t> </a:t>
            </a:r>
            <a:r>
              <a:rPr lang="ru-RU" sz="1400" dirty="0"/>
              <a:t>В случае неудачи нужно, наоборот, подбодрить ребёнка, внушить уверенность в своих силах: «Ты уже так много умеешь делать. Ты молодец. Я уверена, что и этому ты научишься. Смотри, как это делается, и попробуй ещё раз. Если хочешь, я тебе помогу». После подобных слов ребёнок с новыми силами примется за дело. </a:t>
            </a:r>
            <a:endParaRPr lang="ru-RU" sz="1400" dirty="0" smtClean="0"/>
          </a:p>
          <a:p>
            <a:pPr algn="just"/>
            <a:r>
              <a:rPr lang="ru-RU" sz="1400" dirty="0"/>
              <a:t>Не запугивайте ребёнка и не угрожайте ему. </a:t>
            </a:r>
          </a:p>
          <a:p>
            <a:pPr algn="just"/>
            <a:endParaRPr lang="ru-RU" sz="1400" dirty="0"/>
          </a:p>
          <a:p>
            <a:endParaRPr lang="ru-RU" sz="1400" dirty="0"/>
          </a:p>
        </p:txBody>
      </p:sp>
      <p:pic>
        <p:nvPicPr>
          <p:cNvPr id="36866" name="Picture 2" descr="C:\Users\Яночка\Desktop\для презентации\images(5).jpg"/>
          <p:cNvPicPr>
            <a:picLocks noGrp="1" noChangeAspect="1" noChangeArrowheads="1"/>
          </p:cNvPicPr>
          <p:nvPr>
            <p:ph sz="half" idx="2"/>
          </p:nvPr>
        </p:nvPicPr>
        <p:blipFill>
          <a:blip r:embed="rId2" cstate="print"/>
          <a:srcRect/>
          <a:stretch>
            <a:fillRect/>
          </a:stretch>
        </p:blipFill>
        <p:spPr bwMode="auto">
          <a:xfrm>
            <a:off x="5072066" y="571480"/>
            <a:ext cx="3422789" cy="5143535"/>
          </a:xfrm>
          <a:prstGeom prst="rect">
            <a:avLst/>
          </a:prstGeom>
          <a:noFill/>
        </p:spPr>
      </p:pic>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Содержимое 7"/>
          <p:cNvSpPr>
            <a:spLocks noGrp="1"/>
          </p:cNvSpPr>
          <p:nvPr>
            <p:ph sz="half" idx="1"/>
          </p:nvPr>
        </p:nvSpPr>
        <p:spPr>
          <a:xfrm>
            <a:off x="457200" y="357166"/>
            <a:ext cx="4114800" cy="6357982"/>
          </a:xfrm>
        </p:spPr>
        <p:txBody>
          <a:bodyPr>
            <a:noAutofit/>
          </a:bodyPr>
          <a:lstStyle/>
          <a:p>
            <a:pPr lvl="0" algn="just"/>
            <a:r>
              <a:rPr lang="ru-RU" sz="1050" dirty="0"/>
              <a:t>Для благополучного развития ребенка желательно подчеркивать, какой он уже большой, не «сюсюкаться», не стараться все сделать за малыша. Разговаривайте с ним, как с равным, как с человеком, мнение которого Вам интересно</a:t>
            </a:r>
            <a:r>
              <a:rPr lang="ru-RU" sz="1050" dirty="0" smtClean="0"/>
              <a:t>.</a:t>
            </a:r>
          </a:p>
          <a:p>
            <a:pPr algn="just"/>
            <a:r>
              <a:rPr lang="ru-RU" sz="1050" dirty="0" smtClean="0"/>
              <a:t>Признайте </a:t>
            </a:r>
            <a:r>
              <a:rPr lang="ru-RU" sz="1050" dirty="0"/>
              <a:t>право ребёнка на совершение ошибок. Если вы видите, что ребёнок что-то делает не правильно, не нужно тут же вмешиваться и показывать, как правильно. На ошибках учатся. </a:t>
            </a:r>
            <a:endParaRPr lang="ru-RU" sz="1050" dirty="0" smtClean="0"/>
          </a:p>
          <a:p>
            <a:pPr algn="just"/>
            <a:r>
              <a:rPr lang="ru-RU" sz="1050" dirty="0" smtClean="0"/>
              <a:t>Также признайте свое право на совершение ошибок. Никто не идеален, вы – не исключение. </a:t>
            </a:r>
          </a:p>
          <a:p>
            <a:pPr algn="just"/>
            <a:r>
              <a:rPr lang="ru-RU" sz="1050" dirty="0"/>
              <a:t>Желание ребёнка быть взрослым можно использовать в своих целях. Например, если нужно перейти дорогу, то можно попросить ребёнка вас перевести. Это намного лучше стандартного: «Так, дай сюда руку, сейчас будем переходить дорогу». </a:t>
            </a:r>
            <a:endParaRPr lang="ru-RU" sz="1050" dirty="0" smtClean="0"/>
          </a:p>
          <a:p>
            <a:pPr algn="just"/>
            <a:r>
              <a:rPr lang="ru-RU" sz="1050" dirty="0"/>
              <a:t>Озвучивайте для ребёнка его переживания и чувства. Это позволит ему лучше понять свои чувства и увидеть, что вы понимаете его состояние. Если вы видите, что ребёнок упал и плачет, скажите ему, что он упал, ударился, ему больно, и поэтому он плачет. Если ребёнок играл и сломал любимую игрушку, скажите: «Ты расстроился из-за того, что сломал игрушку. Тебе жаль её. Поэтому ты заплакал». Если ребёнок радуется тому, что у него получилось что-то сделать, так и скажите: «Ты нарисовал хороший рисунок и очень рад. Тебе приятно, что ты смог нарисовать такой рисунок. Ты гордишься». И так далее. Озвучивание эмоций и чувств поможет ребёнку разобраться в них и лучше понять себя. </a:t>
            </a:r>
            <a:endParaRPr lang="ru-RU" sz="1050" dirty="0" smtClean="0"/>
          </a:p>
          <a:p>
            <a:pPr algn="just"/>
            <a:r>
              <a:rPr lang="ru-RU" sz="1050" dirty="0" smtClean="0"/>
              <a:t>Трехлетнему ребенку </a:t>
            </a:r>
            <a:r>
              <a:rPr lang="ru-RU" sz="1050" dirty="0"/>
              <a:t>льстит, если вы звоните лично ему по телефону, шлете письма из другого города, просите его совета или делаете ему какие-нибудь "взрослые" подарки типа шариковой ручки для </a:t>
            </a:r>
            <a:r>
              <a:rPr lang="ru-RU" sz="1050" dirty="0" smtClean="0"/>
              <a:t>письма или часов..</a:t>
            </a:r>
            <a:r>
              <a:rPr lang="ru-RU" sz="1050" b="1" dirty="0" smtClean="0"/>
              <a:t>   </a:t>
            </a:r>
          </a:p>
          <a:p>
            <a:pPr algn="just"/>
            <a:r>
              <a:rPr lang="ru-RU" sz="1050" b="1" dirty="0" smtClean="0"/>
              <a:t>И, пожалуй, самое главное! Любите </a:t>
            </a:r>
            <a:r>
              <a:rPr lang="ru-RU" sz="1050" b="1" dirty="0"/>
              <a:t>ребёнка не за что-то, а просто так. Любите его всяким: и счастливым и заплаканным, и во время истерик и во время достижений, и настойчивым и упрямым. Любите его </a:t>
            </a:r>
            <a:r>
              <a:rPr lang="ru-RU" sz="1100" b="1" dirty="0" smtClean="0"/>
              <a:t>всегда и показывайте ему это. </a:t>
            </a:r>
            <a:r>
              <a:rPr lang="ru-RU" sz="1100" b="1" dirty="0"/>
              <a:t>Пусть он это знает и видит. </a:t>
            </a:r>
            <a:br>
              <a:rPr lang="ru-RU" sz="1100" b="1" dirty="0"/>
            </a:br>
            <a:r>
              <a:rPr lang="ru-RU" sz="1100" dirty="0"/>
              <a:t/>
            </a:r>
            <a:br>
              <a:rPr lang="ru-RU" sz="1100" dirty="0"/>
            </a:br>
            <a:endParaRPr lang="ru-RU" sz="1100" dirty="0" smtClean="0"/>
          </a:p>
          <a:p>
            <a:endParaRPr lang="ru-RU" sz="1100" dirty="0"/>
          </a:p>
        </p:txBody>
      </p:sp>
      <p:sp>
        <p:nvSpPr>
          <p:cNvPr id="9" name="Содержимое 8"/>
          <p:cNvSpPr>
            <a:spLocks noGrp="1"/>
          </p:cNvSpPr>
          <p:nvPr>
            <p:ph sz="half" idx="2"/>
          </p:nvPr>
        </p:nvSpPr>
        <p:spPr>
          <a:xfrm>
            <a:off x="4648200" y="357166"/>
            <a:ext cx="4281518" cy="5768997"/>
          </a:xfrm>
        </p:spPr>
        <p:txBody>
          <a:bodyPr>
            <a:normAutofit/>
          </a:bodyPr>
          <a:lstStyle/>
          <a:p>
            <a:pPr algn="just">
              <a:buNone/>
            </a:pPr>
            <a:r>
              <a:rPr lang="ru-RU" sz="1400" dirty="0" smtClean="0"/>
              <a:t>         Возросшая </a:t>
            </a:r>
            <a:r>
              <a:rPr lang="ru-RU" sz="1400" dirty="0"/>
              <a:t>самостоятельность - одна из особенностей </a:t>
            </a:r>
            <a:r>
              <a:rPr lang="ru-RU" sz="1400" b="1" dirty="0"/>
              <a:t>кризиса трех лет</a:t>
            </a:r>
            <a:r>
              <a:rPr lang="ru-RU" sz="1400" dirty="0"/>
              <a:t>. Кроха хочет все делать сам, совершенно не соизмеряя собственные желания и возможности. Научиться соотносить «могу» и «хочу» - это задача его развития на ближайшее время. И экспериментировать с этим он будет постоянно и в самых разных обстоятельствах. А родители своим участием в таких экспериментах могут </a:t>
            </a:r>
            <a:r>
              <a:rPr lang="ru-RU" sz="1400" dirty="0" smtClean="0"/>
              <a:t> </a:t>
            </a:r>
            <a:r>
              <a:rPr lang="ru-RU" sz="1400" dirty="0"/>
              <a:t>помочь ребенку быстрее преодолеть </a:t>
            </a:r>
            <a:r>
              <a:rPr lang="ru-RU" sz="1400" b="1" dirty="0"/>
              <a:t>кризис</a:t>
            </a:r>
            <a:r>
              <a:rPr lang="ru-RU" sz="1400" dirty="0"/>
              <a:t>, сделать его менее болезненным и для самого малыша, и для всех окружающих. Искусству ладить с ребенком необходимо учиться, здесь вам помогут </a:t>
            </a:r>
            <a:r>
              <a:rPr lang="ru-RU" sz="1400" dirty="0" smtClean="0"/>
              <a:t>фантазия</a:t>
            </a:r>
            <a:r>
              <a:rPr lang="ru-RU" sz="1400" dirty="0"/>
              <a:t>, </a:t>
            </a:r>
            <a:r>
              <a:rPr lang="ru-RU" sz="1400" dirty="0" smtClean="0"/>
              <a:t>юмор, бесконечное терпение и любовь. </a:t>
            </a:r>
            <a:endParaRPr lang="ru-RU" sz="1400" dirty="0"/>
          </a:p>
        </p:txBody>
      </p:sp>
      <p:pic>
        <p:nvPicPr>
          <p:cNvPr id="37890" name="Picture 2" descr="C:\Users\Яночка\Desktop\для презентации\1331889704_mama-chitaet.jpg"/>
          <p:cNvPicPr>
            <a:picLocks noChangeAspect="1" noChangeArrowheads="1"/>
          </p:cNvPicPr>
          <p:nvPr/>
        </p:nvPicPr>
        <p:blipFill>
          <a:blip r:embed="rId2" cstate="print"/>
          <a:srcRect/>
          <a:stretch>
            <a:fillRect/>
          </a:stretch>
        </p:blipFill>
        <p:spPr bwMode="auto">
          <a:xfrm>
            <a:off x="5072066" y="3929066"/>
            <a:ext cx="3794662" cy="2505070"/>
          </a:xfrm>
          <a:prstGeom prst="rect">
            <a:avLst/>
          </a:prstGeom>
          <a:noFill/>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28596" y="285728"/>
            <a:ext cx="8215370" cy="1131910"/>
          </a:xfrm>
          <a:solidFill>
            <a:schemeClr val="bg1"/>
          </a:solidFill>
          <a:ln>
            <a:solidFill>
              <a:schemeClr val="bg1"/>
            </a:solidFill>
          </a:ln>
        </p:spPr>
        <p:txBody>
          <a:bodyPr/>
          <a:lstStyle/>
          <a:p>
            <a:r>
              <a:rPr lang="ru-RU" dirty="0" smtClean="0"/>
              <a:t>Литература</a:t>
            </a:r>
            <a:endParaRPr lang="ru-RU" dirty="0"/>
          </a:p>
        </p:txBody>
      </p:sp>
      <p:sp>
        <p:nvSpPr>
          <p:cNvPr id="3" name="Содержимое 2"/>
          <p:cNvSpPr>
            <a:spLocks noGrp="1"/>
          </p:cNvSpPr>
          <p:nvPr>
            <p:ph idx="1"/>
          </p:nvPr>
        </p:nvSpPr>
        <p:spPr>
          <a:xfrm>
            <a:off x="428596" y="1357298"/>
            <a:ext cx="8215370" cy="4525963"/>
          </a:xfrm>
          <a:solidFill>
            <a:schemeClr val="bg1"/>
          </a:solidFill>
        </p:spPr>
        <p:txBody>
          <a:bodyPr>
            <a:normAutofit fontScale="77500" lnSpcReduction="20000"/>
          </a:bodyPr>
          <a:lstStyle/>
          <a:p>
            <a:r>
              <a:rPr lang="ru-RU" dirty="0" err="1" smtClean="0"/>
              <a:t>Выготский</a:t>
            </a:r>
            <a:r>
              <a:rPr lang="ru-RU" dirty="0" smtClean="0"/>
              <a:t> Л. С. Вопросы детской психологии. — СПб., 1997.</a:t>
            </a:r>
          </a:p>
          <a:p>
            <a:pPr lvl="0"/>
            <a:r>
              <a:rPr lang="ru-RU" dirty="0" smtClean="0"/>
              <a:t>Кулагина </a:t>
            </a:r>
            <a:r>
              <a:rPr lang="ru-RU" dirty="0"/>
              <a:t>И.Ю., </a:t>
            </a:r>
            <a:r>
              <a:rPr lang="ru-RU" dirty="0" err="1"/>
              <a:t>Колюцкий</a:t>
            </a:r>
            <a:r>
              <a:rPr lang="ru-RU" dirty="0"/>
              <a:t> В.Н. Возрастная психология: Полный жизненный цикл развития человека. Учебное пособие для студентов высших учебных заведений. — М.: ТЦ «Сфера», 2001. </a:t>
            </a:r>
          </a:p>
          <a:p>
            <a:pPr lvl="0"/>
            <a:r>
              <a:rPr lang="ru-RU" dirty="0" smtClean="0"/>
              <a:t>Мухина </a:t>
            </a:r>
            <a:r>
              <a:rPr lang="ru-RU" dirty="0"/>
              <a:t>В. С. Психология детства и отрочества. — М., 1998.</a:t>
            </a:r>
          </a:p>
          <a:p>
            <a:pPr lvl="0"/>
            <a:r>
              <a:rPr lang="ru-RU" dirty="0"/>
              <a:t>Образцова Л. Н. Я сам! Упрямый ребенок: маленькие подсказки для родителей. — М.: АСТ; СПб.: Сова, 2007.</a:t>
            </a:r>
          </a:p>
          <a:p>
            <a:r>
              <a:rPr lang="ru-RU" dirty="0" smtClean="0"/>
              <a:t>Обухова Л. Ф. Возрастная психология. Учебное пособие - М.: Педагогическое общество России. - 1999 - 442 с.	</a:t>
            </a:r>
          </a:p>
          <a:p>
            <a:pPr lvl="0">
              <a:buNone/>
            </a:pPr>
            <a:endParaRPr lang="ru-RU"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r>
              <a:rPr lang="ru-RU" sz="3200" dirty="0" smtClean="0"/>
              <a:t>«Кривая» развития</a:t>
            </a:r>
            <a:br>
              <a:rPr lang="ru-RU" sz="3200" dirty="0" smtClean="0"/>
            </a:br>
            <a:r>
              <a:rPr lang="ru-RU" sz="3200" dirty="0" smtClean="0"/>
              <a:t>(Что такое кризисы и зачем они нужны)</a:t>
            </a:r>
            <a:endParaRPr lang="ru-RU" sz="3200" dirty="0"/>
          </a:p>
        </p:txBody>
      </p:sp>
      <p:sp>
        <p:nvSpPr>
          <p:cNvPr id="12" name="Содержимое 11"/>
          <p:cNvSpPr>
            <a:spLocks noGrp="1"/>
          </p:cNvSpPr>
          <p:nvPr>
            <p:ph sz="half" idx="2"/>
          </p:nvPr>
        </p:nvSpPr>
        <p:spPr>
          <a:xfrm>
            <a:off x="4000496" y="1500174"/>
            <a:ext cx="4643470" cy="4597401"/>
          </a:xfrm>
        </p:spPr>
        <p:txBody>
          <a:bodyPr>
            <a:normAutofit fontScale="70000" lnSpcReduction="20000"/>
          </a:bodyPr>
          <a:lstStyle/>
          <a:p>
            <a:pPr algn="just"/>
            <a:r>
              <a:rPr lang="ru-RU" i="1" dirty="0"/>
              <a:t>"Мы вступаем в различные возрасты нашей жизни, точно новорожденные, не имея за плечами никакого опыта, сколько бы нам ни </a:t>
            </a:r>
            <a:r>
              <a:rPr lang="ru-RU" i="1" dirty="0" smtClean="0"/>
              <a:t>было лет</a:t>
            </a:r>
            <a:r>
              <a:rPr lang="ru-RU" i="1" dirty="0"/>
              <a:t>.</a:t>
            </a:r>
            <a:r>
              <a:rPr lang="ru-RU" dirty="0"/>
              <a:t>"</a:t>
            </a:r>
            <a:br>
              <a:rPr lang="ru-RU" dirty="0"/>
            </a:br>
            <a:r>
              <a:rPr lang="ru-RU" dirty="0" smtClean="0"/>
              <a:t>                               Франсуа Ларошфуко</a:t>
            </a:r>
            <a:endParaRPr lang="ru-RU" dirty="0"/>
          </a:p>
          <a:p>
            <a:endParaRPr lang="ru-RU" dirty="0" smtClean="0"/>
          </a:p>
          <a:p>
            <a:pPr algn="just"/>
            <a:r>
              <a:rPr lang="ru-RU" dirty="0" smtClean="0"/>
              <a:t>"</a:t>
            </a:r>
            <a:r>
              <a:rPr lang="ru-RU" dirty="0"/>
              <a:t>Неужели мама и папа не понимают, что их помощь мне не нужна?" – думает малыш, утверждая свое "я". – "Неужели они не видят, какой я умный, какой красивый! Я самый лучший!" – любуется сам собой ребенок в период "первой любви" к себе, испытывая новое головокружительное чувство – "Я сам!" </a:t>
            </a:r>
          </a:p>
          <a:p>
            <a:pPr>
              <a:buNone/>
            </a:pPr>
            <a:endParaRPr lang="ru-RU" dirty="0"/>
          </a:p>
        </p:txBody>
      </p:sp>
      <p:pic>
        <p:nvPicPr>
          <p:cNvPr id="13" name="Содержимое 12" descr="http://3.bp.blogspot.com/-_sbxblI0xhs/TnHqQ8XKJGI/AAAAAAAAATo/bEci6lh4TyI/s320/temp.JPG">
            <a:hlinkClick r:id="rId2"/>
          </p:cNvPr>
          <p:cNvPicPr>
            <a:picLocks noGrp="1"/>
          </p:cNvPicPr>
          <p:nvPr>
            <p:ph sz="half" idx="1"/>
          </p:nvPr>
        </p:nvPicPr>
        <p:blipFill>
          <a:blip r:embed="rId3" cstate="print"/>
          <a:srcRect/>
          <a:stretch>
            <a:fillRect/>
          </a:stretch>
        </p:blipFill>
        <p:spPr bwMode="auto">
          <a:xfrm>
            <a:off x="428596" y="1857364"/>
            <a:ext cx="3214710" cy="3643338"/>
          </a:xfrm>
          <a:prstGeom prst="rect">
            <a:avLst/>
          </a:prstGeom>
          <a:noFill/>
          <a:ln w="9525">
            <a:noFill/>
            <a:miter lim="800000"/>
            <a:headEnd/>
            <a:tailEnd/>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Заголовок 8"/>
          <p:cNvSpPr>
            <a:spLocks noGrp="1"/>
          </p:cNvSpPr>
          <p:nvPr>
            <p:ph type="title"/>
          </p:nvPr>
        </p:nvSpPr>
        <p:spPr/>
        <p:txBody>
          <a:bodyPr>
            <a:normAutofit fontScale="90000"/>
          </a:bodyPr>
          <a:lstStyle/>
          <a:p>
            <a:r>
              <a:rPr lang="ru-RU" sz="1000" dirty="0" smtClean="0"/>
              <a:t/>
            </a:r>
            <a:br>
              <a:rPr lang="ru-RU" sz="1000" dirty="0" smtClean="0"/>
            </a:br>
            <a:r>
              <a:rPr lang="ru-RU" sz="1000" dirty="0"/>
              <a:t/>
            </a:r>
            <a:br>
              <a:rPr lang="ru-RU" sz="1000" dirty="0"/>
            </a:br>
            <a:r>
              <a:rPr lang="ru-RU" sz="1000" dirty="0" smtClean="0"/>
              <a:t/>
            </a:r>
            <a:br>
              <a:rPr lang="ru-RU" sz="1000" dirty="0" smtClean="0"/>
            </a:br>
            <a:r>
              <a:rPr lang="ru-RU" sz="1000" dirty="0"/>
              <a:t/>
            </a:r>
            <a:br>
              <a:rPr lang="ru-RU" sz="1000" dirty="0"/>
            </a:br>
            <a:r>
              <a:rPr lang="ru-RU" sz="1000" dirty="0" smtClean="0"/>
              <a:t/>
            </a:r>
            <a:br>
              <a:rPr lang="ru-RU" sz="1000" dirty="0" smtClean="0"/>
            </a:br>
            <a:r>
              <a:rPr lang="ru-RU" sz="1000" dirty="0"/>
              <a:t/>
            </a:r>
            <a:br>
              <a:rPr lang="ru-RU" sz="1000" dirty="0"/>
            </a:br>
            <a:r>
              <a:rPr lang="ru-RU" sz="1000" dirty="0" smtClean="0"/>
              <a:t/>
            </a:r>
            <a:br>
              <a:rPr lang="ru-RU" sz="1000" dirty="0" smtClean="0"/>
            </a:br>
            <a:r>
              <a:rPr lang="ru-RU" sz="1000" dirty="0"/>
              <a:t/>
            </a:r>
            <a:br>
              <a:rPr lang="ru-RU" sz="1000" dirty="0"/>
            </a:br>
            <a:r>
              <a:rPr lang="ru-RU" sz="1000" dirty="0" smtClean="0"/>
              <a:t/>
            </a:r>
            <a:br>
              <a:rPr lang="ru-RU" sz="1000" dirty="0" smtClean="0"/>
            </a:br>
            <a:r>
              <a:rPr lang="ru-RU" sz="1000" dirty="0"/>
              <a:t/>
            </a:r>
            <a:br>
              <a:rPr lang="ru-RU" sz="1000" dirty="0"/>
            </a:br>
            <a:r>
              <a:rPr lang="ru-RU" sz="1000" dirty="0" smtClean="0"/>
              <a:t/>
            </a:r>
            <a:br>
              <a:rPr lang="ru-RU" sz="1000" dirty="0" smtClean="0"/>
            </a:br>
            <a:r>
              <a:rPr lang="ru-RU" sz="1000" dirty="0"/>
              <a:t/>
            </a:r>
            <a:br>
              <a:rPr lang="ru-RU" sz="1000" dirty="0"/>
            </a:br>
            <a:r>
              <a:rPr lang="ru-RU" sz="1000" dirty="0" smtClean="0"/>
              <a:t/>
            </a:r>
            <a:br>
              <a:rPr lang="ru-RU" sz="1000" dirty="0" smtClean="0"/>
            </a:br>
            <a:r>
              <a:rPr lang="ru-RU" sz="1000" dirty="0"/>
              <a:t/>
            </a:r>
            <a:br>
              <a:rPr lang="ru-RU" sz="1000" dirty="0"/>
            </a:br>
            <a:r>
              <a:rPr lang="ru-RU" sz="1000" dirty="0" smtClean="0"/>
              <a:t/>
            </a:r>
            <a:br>
              <a:rPr lang="ru-RU" sz="1000" dirty="0" smtClean="0"/>
            </a:br>
            <a:r>
              <a:rPr lang="ru-RU" sz="1000" dirty="0"/>
              <a:t/>
            </a:r>
            <a:br>
              <a:rPr lang="ru-RU" sz="1000" dirty="0"/>
            </a:br>
            <a:r>
              <a:rPr lang="ru-RU" sz="1000" dirty="0" smtClean="0"/>
              <a:t/>
            </a:r>
            <a:br>
              <a:rPr lang="ru-RU" sz="1000" dirty="0" smtClean="0"/>
            </a:br>
            <a:r>
              <a:rPr lang="ru-RU" sz="1000" dirty="0"/>
              <a:t/>
            </a:r>
            <a:br>
              <a:rPr lang="ru-RU" sz="1000" dirty="0"/>
            </a:br>
            <a:r>
              <a:rPr lang="ru-RU" sz="1000" dirty="0" smtClean="0"/>
              <a:t/>
            </a:r>
            <a:br>
              <a:rPr lang="ru-RU" sz="1000" dirty="0" smtClean="0"/>
            </a:br>
            <a:r>
              <a:rPr lang="ru-RU" sz="1000" dirty="0"/>
              <a:t/>
            </a:r>
            <a:br>
              <a:rPr lang="ru-RU" sz="1000" dirty="0"/>
            </a:br>
            <a:r>
              <a:rPr lang="ru-RU" sz="1000" dirty="0" smtClean="0"/>
              <a:t/>
            </a:r>
            <a:br>
              <a:rPr lang="ru-RU" sz="1000" dirty="0" smtClean="0"/>
            </a:br>
            <a:r>
              <a:rPr lang="ru-RU" sz="1000" dirty="0"/>
              <a:t/>
            </a:r>
            <a:br>
              <a:rPr lang="ru-RU" sz="1000" dirty="0"/>
            </a:br>
            <a:r>
              <a:rPr lang="ru-RU" sz="1000" dirty="0" smtClean="0"/>
              <a:t/>
            </a:r>
            <a:br>
              <a:rPr lang="ru-RU" sz="1000" dirty="0" smtClean="0"/>
            </a:br>
            <a:r>
              <a:rPr lang="ru-RU" sz="1000" dirty="0"/>
              <a:t/>
            </a:r>
            <a:br>
              <a:rPr lang="ru-RU" sz="1000" dirty="0"/>
            </a:br>
            <a:r>
              <a:rPr lang="ru-RU" sz="1000" dirty="0" smtClean="0"/>
              <a:t/>
            </a:r>
            <a:br>
              <a:rPr lang="ru-RU" sz="1000" dirty="0" smtClean="0"/>
            </a:br>
            <a:r>
              <a:rPr lang="ru-RU" sz="1000" dirty="0"/>
              <a:t/>
            </a:r>
            <a:br>
              <a:rPr lang="ru-RU" sz="1000" dirty="0"/>
            </a:br>
            <a:r>
              <a:rPr lang="ru-RU" sz="1000" dirty="0" smtClean="0"/>
              <a:t/>
            </a:r>
            <a:br>
              <a:rPr lang="ru-RU" sz="1000" dirty="0" smtClean="0"/>
            </a:br>
            <a:r>
              <a:rPr lang="ru-RU" sz="1000" dirty="0"/>
              <a:t/>
            </a:r>
            <a:br>
              <a:rPr lang="ru-RU" sz="1000" dirty="0"/>
            </a:br>
            <a:r>
              <a:rPr lang="ru-RU" sz="1000" dirty="0" smtClean="0"/>
              <a:t/>
            </a:r>
            <a:br>
              <a:rPr lang="ru-RU" sz="1000" dirty="0" smtClean="0"/>
            </a:br>
            <a:r>
              <a:rPr lang="ru-RU" sz="1000" dirty="0"/>
              <a:t/>
            </a:r>
            <a:br>
              <a:rPr lang="ru-RU" sz="1000" dirty="0"/>
            </a:br>
            <a:r>
              <a:rPr lang="ru-RU" sz="1000" dirty="0" smtClean="0"/>
              <a:t/>
            </a:r>
            <a:br>
              <a:rPr lang="ru-RU" sz="1000" dirty="0" smtClean="0"/>
            </a:br>
            <a:r>
              <a:rPr lang="ru-RU" sz="1000" dirty="0"/>
              <a:t/>
            </a:r>
            <a:br>
              <a:rPr lang="ru-RU" sz="1000" dirty="0"/>
            </a:br>
            <a:r>
              <a:rPr lang="ru-RU" sz="1000" dirty="0" smtClean="0"/>
              <a:t/>
            </a:r>
            <a:br>
              <a:rPr lang="ru-RU" sz="1000" dirty="0" smtClean="0"/>
            </a:br>
            <a:r>
              <a:rPr lang="ru-RU" sz="1000" dirty="0"/>
              <a:t/>
            </a:r>
            <a:br>
              <a:rPr lang="ru-RU" sz="1000" dirty="0"/>
            </a:br>
            <a:r>
              <a:rPr lang="ru-RU" sz="1000" dirty="0" smtClean="0"/>
              <a:t/>
            </a:r>
            <a:br>
              <a:rPr lang="ru-RU" sz="1000" dirty="0" smtClean="0"/>
            </a:br>
            <a:r>
              <a:rPr lang="ru-RU" sz="1000" dirty="0"/>
              <a:t/>
            </a:r>
            <a:br>
              <a:rPr lang="ru-RU" sz="1000" dirty="0"/>
            </a:br>
            <a:r>
              <a:rPr lang="ru-RU" sz="1000" dirty="0" smtClean="0"/>
              <a:t/>
            </a:r>
            <a:br>
              <a:rPr lang="ru-RU" sz="1000" dirty="0" smtClean="0"/>
            </a:br>
            <a:r>
              <a:rPr lang="ru-RU" sz="1000" dirty="0"/>
              <a:t/>
            </a:r>
            <a:br>
              <a:rPr lang="ru-RU" sz="1000" dirty="0"/>
            </a:br>
            <a:r>
              <a:rPr lang="ru-RU" sz="1000" dirty="0" smtClean="0"/>
              <a:t/>
            </a:r>
            <a:br>
              <a:rPr lang="ru-RU" sz="1000" dirty="0" smtClean="0"/>
            </a:br>
            <a:r>
              <a:rPr lang="ru-RU" sz="1000" dirty="0"/>
              <a:t/>
            </a:r>
            <a:br>
              <a:rPr lang="ru-RU" sz="1000" dirty="0"/>
            </a:br>
            <a:r>
              <a:rPr lang="ru-RU" sz="1000" dirty="0" smtClean="0"/>
              <a:t/>
            </a:r>
            <a:br>
              <a:rPr lang="ru-RU" sz="1000" dirty="0" smtClean="0"/>
            </a:br>
            <a:r>
              <a:rPr lang="ru-RU" sz="1000" dirty="0"/>
              <a:t/>
            </a:r>
            <a:br>
              <a:rPr lang="ru-RU" sz="1000" dirty="0"/>
            </a:br>
            <a:r>
              <a:rPr lang="ru-RU" sz="1000" dirty="0" smtClean="0"/>
              <a:t/>
            </a:r>
            <a:br>
              <a:rPr lang="ru-RU" sz="1000" dirty="0" smtClean="0"/>
            </a:br>
            <a:r>
              <a:rPr lang="ru-RU" sz="1000" dirty="0"/>
              <a:t/>
            </a:r>
            <a:br>
              <a:rPr lang="ru-RU" sz="1000" dirty="0"/>
            </a:br>
            <a:r>
              <a:rPr lang="ru-RU" sz="1000" dirty="0" smtClean="0"/>
              <a:t/>
            </a:r>
            <a:br>
              <a:rPr lang="ru-RU" sz="1000" dirty="0" smtClean="0"/>
            </a:br>
            <a:r>
              <a:rPr lang="ru-RU" sz="1000" dirty="0"/>
              <a:t/>
            </a:r>
            <a:br>
              <a:rPr lang="ru-RU" sz="1000" dirty="0"/>
            </a:br>
            <a:r>
              <a:rPr lang="ru-RU" sz="1000" dirty="0" smtClean="0"/>
              <a:t/>
            </a:r>
            <a:br>
              <a:rPr lang="ru-RU" sz="1000" dirty="0" smtClean="0"/>
            </a:br>
            <a:r>
              <a:rPr lang="ru-RU" sz="1000" dirty="0"/>
              <a:t/>
            </a:r>
            <a:br>
              <a:rPr lang="ru-RU" sz="1000" dirty="0"/>
            </a:br>
            <a:r>
              <a:rPr lang="ru-RU" sz="1000" dirty="0" smtClean="0"/>
              <a:t/>
            </a:r>
            <a:br>
              <a:rPr lang="ru-RU" sz="1000" dirty="0" smtClean="0"/>
            </a:br>
            <a:r>
              <a:rPr lang="ru-RU" sz="1000" dirty="0"/>
              <a:t/>
            </a:r>
            <a:br>
              <a:rPr lang="ru-RU" sz="1000" dirty="0"/>
            </a:br>
            <a:r>
              <a:rPr lang="ru-RU" sz="1000" dirty="0" smtClean="0"/>
              <a:t/>
            </a:r>
            <a:br>
              <a:rPr lang="ru-RU" sz="1000" dirty="0" smtClean="0"/>
            </a:br>
            <a:r>
              <a:rPr lang="ru-RU" sz="1000" dirty="0"/>
              <a:t/>
            </a:r>
            <a:br>
              <a:rPr lang="ru-RU" sz="1000" dirty="0"/>
            </a:br>
            <a:r>
              <a:rPr lang="ru-RU" sz="1000" dirty="0" smtClean="0"/>
              <a:t/>
            </a:r>
            <a:br>
              <a:rPr lang="ru-RU" sz="1000" dirty="0" smtClean="0"/>
            </a:br>
            <a:r>
              <a:rPr lang="ru-RU" sz="1000" dirty="0"/>
              <a:t/>
            </a:r>
            <a:br>
              <a:rPr lang="ru-RU" sz="1000" dirty="0"/>
            </a:br>
            <a:r>
              <a:rPr lang="ru-RU" sz="1000" dirty="0" smtClean="0"/>
              <a:t/>
            </a:r>
            <a:br>
              <a:rPr lang="ru-RU" sz="1000" dirty="0" smtClean="0"/>
            </a:br>
            <a:r>
              <a:rPr lang="ru-RU" sz="1000" dirty="0"/>
              <a:t/>
            </a:r>
            <a:br>
              <a:rPr lang="ru-RU" sz="1000" dirty="0"/>
            </a:br>
            <a:r>
              <a:rPr lang="ru-RU" sz="1000" dirty="0" smtClean="0"/>
              <a:t/>
            </a:r>
            <a:br>
              <a:rPr lang="ru-RU" sz="1000" dirty="0" smtClean="0"/>
            </a:br>
            <a:r>
              <a:rPr lang="ru-RU" sz="1000" dirty="0"/>
              <a:t/>
            </a:r>
            <a:br>
              <a:rPr lang="ru-RU" sz="1000" dirty="0"/>
            </a:br>
            <a:r>
              <a:rPr lang="ru-RU" sz="1000" dirty="0" smtClean="0"/>
              <a:t/>
            </a:r>
            <a:br>
              <a:rPr lang="ru-RU" sz="1000" dirty="0" smtClean="0"/>
            </a:br>
            <a:r>
              <a:rPr lang="ru-RU" sz="1000" dirty="0"/>
              <a:t/>
            </a:r>
            <a:br>
              <a:rPr lang="ru-RU" sz="1000" dirty="0"/>
            </a:br>
            <a:r>
              <a:rPr lang="ru-RU" sz="1000" dirty="0" smtClean="0"/>
              <a:t/>
            </a:r>
            <a:br>
              <a:rPr lang="ru-RU" sz="1000" dirty="0" smtClean="0"/>
            </a:br>
            <a:r>
              <a:rPr lang="ru-RU" sz="1000" dirty="0"/>
              <a:t/>
            </a:r>
            <a:br>
              <a:rPr lang="ru-RU" sz="1000" dirty="0"/>
            </a:br>
            <a:r>
              <a:rPr lang="ru-RU" sz="1000" dirty="0" smtClean="0"/>
              <a:t/>
            </a:r>
            <a:br>
              <a:rPr lang="ru-RU" sz="1000" dirty="0" smtClean="0"/>
            </a:br>
            <a:endParaRPr lang="ru-RU" sz="1000" dirty="0"/>
          </a:p>
        </p:txBody>
      </p:sp>
      <p:sp>
        <p:nvSpPr>
          <p:cNvPr id="13" name="Содержимое 12"/>
          <p:cNvSpPr>
            <a:spLocks noGrp="1"/>
          </p:cNvSpPr>
          <p:nvPr>
            <p:ph sz="half" idx="1"/>
          </p:nvPr>
        </p:nvSpPr>
        <p:spPr>
          <a:xfrm>
            <a:off x="428596" y="285728"/>
            <a:ext cx="4038600" cy="6072230"/>
          </a:xfrm>
        </p:spPr>
        <p:txBody>
          <a:bodyPr>
            <a:normAutofit fontScale="92500"/>
          </a:bodyPr>
          <a:lstStyle/>
          <a:p>
            <a:pPr algn="just">
              <a:buNone/>
            </a:pPr>
            <a:r>
              <a:rPr lang="ru-RU" sz="1600" dirty="0" smtClean="0"/>
              <a:t>        Слово </a:t>
            </a:r>
            <a:r>
              <a:rPr lang="ru-RU" sz="1600" b="1" dirty="0"/>
              <a:t>«кризис»</a:t>
            </a:r>
            <a:r>
              <a:rPr lang="ru-RU" sz="1600" dirty="0"/>
              <a:t> никаких приятных эмоций не вызывает. Более того, на ум тут же приходят ассоциации, связанные с проблемами, болезнями, денежными неурядицами и тому подобными неприятностями. Почему? Да просто никто из нас не любит перемен. Перемены – это не только приобретения, но и потери: старого, привычного, удобного. </a:t>
            </a:r>
            <a:r>
              <a:rPr lang="ru-RU" sz="1600" b="1" dirty="0"/>
              <a:t>Кризисы развития</a:t>
            </a:r>
            <a:r>
              <a:rPr lang="ru-RU" sz="1600" dirty="0"/>
              <a:t> здесь не исключение. Рост, становление личности неумолимо означает отказ от прежних форм поведения, к которым привыкли не только вы, но, в первую очередь, ваш ребенок. Однако доверимся мудрости известного всему миру отечественного психолога Л. С. </a:t>
            </a:r>
            <a:r>
              <a:rPr lang="ru-RU" sz="1600" dirty="0" err="1"/>
              <a:t>Выготского</a:t>
            </a:r>
            <a:r>
              <a:rPr lang="ru-RU" sz="1600" dirty="0"/>
              <a:t>: «Если бы кризисы не были открыты эмпирически, то их следовало бы выдумать теоретически». Таким образом, кризисы играют ключевую роль в развитии и становлении личности.  А почему это так, попытаемся понять. </a:t>
            </a:r>
          </a:p>
          <a:p>
            <a:pPr>
              <a:buNone/>
            </a:pPr>
            <a:endParaRPr lang="ru-RU" sz="1000" dirty="0"/>
          </a:p>
        </p:txBody>
      </p:sp>
      <p:sp>
        <p:nvSpPr>
          <p:cNvPr id="14" name="Содержимое 13"/>
          <p:cNvSpPr>
            <a:spLocks noGrp="1"/>
          </p:cNvSpPr>
          <p:nvPr>
            <p:ph sz="half" idx="2"/>
          </p:nvPr>
        </p:nvSpPr>
        <p:spPr>
          <a:xfrm>
            <a:off x="4643438" y="285728"/>
            <a:ext cx="4071966" cy="6072230"/>
          </a:xfrm>
        </p:spPr>
        <p:txBody>
          <a:bodyPr>
            <a:normAutofit fontScale="92500"/>
          </a:bodyPr>
          <a:lstStyle/>
          <a:p>
            <a:pPr algn="just"/>
            <a:r>
              <a:rPr lang="ru-RU" sz="1600" dirty="0"/>
              <a:t>Становление личности - процесс неравномерный. Кроме постепенных изменений, сопровождающихся приобретением навыков и знаний, существуют этапы, когда развитие носит стремительный, скачкообразный характер. Это и есть кризисы развития. Одним из таких кризисов и является кризис 3-х лет. </a:t>
            </a:r>
          </a:p>
          <a:p>
            <a:pPr algn="just"/>
            <a:r>
              <a:rPr lang="ru-RU" sz="1600" dirty="0"/>
              <a:t>В этом возрасте (а иногда и гораздо раньше – сейчас кризис 3-х лет зачастую начинается уже в 2 года) у детей обычно проявляется кризис, который выражается в упрямстве, «скандальном» поведении и негативном отношении ко взрослым. Самая популярная фраза в этом возрасте «Я сам</a:t>
            </a:r>
            <a:r>
              <a:rPr lang="ru-RU" sz="1600" dirty="0" smtClean="0"/>
              <a:t>!».</a:t>
            </a:r>
          </a:p>
          <a:p>
            <a:pPr algn="just"/>
            <a:r>
              <a:rPr lang="ru-RU" sz="1600" dirty="0"/>
              <a:t>Кризис 3 лет — один из наиболее трудных моментов в жизни ребенка.  Кризис может быть как ярко выраженным, так и слабо, но так или иначе проходят через него все дети. Это разрушение, пересмотр старой системы социальных отношений, кризис выделения своего «я». Ребенок, отделяясь от взрослых, пытается установить с ними новые, более глубокие отношения.</a:t>
            </a:r>
          </a:p>
          <a:p>
            <a:endParaRPr lang="ru-RU" sz="1600" dirty="0"/>
          </a:p>
          <a:p>
            <a:pPr>
              <a:buNone/>
            </a:pPr>
            <a:endParaRPr lang="ru-RU" sz="16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pPr>
              <a:lnSpc>
                <a:spcPct val="115000"/>
              </a:lnSpc>
              <a:spcAft>
                <a:spcPts val="0"/>
              </a:spcAft>
            </a:pPr>
            <a:r>
              <a:rPr lang="ru-RU" sz="2800" baseline="0" dirty="0" smtClean="0">
                <a:latin typeface="Times New Roman"/>
                <a:ea typeface="Times New Roman"/>
                <a:cs typeface="Times New Roman"/>
              </a:rPr>
              <a:t>Признаки кризиса 3-лет </a:t>
            </a:r>
            <a:br>
              <a:rPr lang="ru-RU" sz="2800" baseline="0" dirty="0" smtClean="0">
                <a:latin typeface="Times New Roman"/>
                <a:ea typeface="Times New Roman"/>
                <a:cs typeface="Times New Roman"/>
              </a:rPr>
            </a:br>
            <a:r>
              <a:rPr lang="ru-RU" sz="2800" baseline="0" dirty="0" smtClean="0">
                <a:latin typeface="Times New Roman"/>
                <a:ea typeface="Times New Roman"/>
                <a:cs typeface="Times New Roman"/>
              </a:rPr>
              <a:t>(трудное «семизвездие»).</a:t>
            </a:r>
            <a:br>
              <a:rPr lang="ru-RU" sz="2800" baseline="0" dirty="0" smtClean="0">
                <a:latin typeface="Times New Roman"/>
                <a:ea typeface="Times New Roman"/>
                <a:cs typeface="Times New Roman"/>
              </a:rPr>
            </a:br>
            <a:endParaRPr lang="ru-RU" sz="2800" dirty="0"/>
          </a:p>
        </p:txBody>
      </p:sp>
      <p:sp>
        <p:nvSpPr>
          <p:cNvPr id="7" name="Содержимое 6"/>
          <p:cNvSpPr>
            <a:spLocks noGrp="1"/>
          </p:cNvSpPr>
          <p:nvPr>
            <p:ph sz="half" idx="1"/>
          </p:nvPr>
        </p:nvSpPr>
        <p:spPr/>
        <p:txBody>
          <a:bodyPr>
            <a:normAutofit fontScale="92500" lnSpcReduction="20000"/>
          </a:bodyPr>
          <a:lstStyle/>
          <a:p>
            <a:pPr algn="just">
              <a:buNone/>
            </a:pPr>
            <a:r>
              <a:rPr lang="ru-RU" sz="1800" dirty="0" smtClean="0"/>
              <a:t>        Давайте </a:t>
            </a:r>
            <a:r>
              <a:rPr lang="ru-RU" sz="1800" dirty="0"/>
              <a:t>попробуем разобраться, в чём суть этого кризиса, как он проявляется и чем можно помочь ребёнку в его </a:t>
            </a:r>
            <a:r>
              <a:rPr lang="ru-RU" sz="1800" dirty="0" smtClean="0"/>
              <a:t>успешном преодолении</a:t>
            </a:r>
            <a:r>
              <a:rPr lang="ru-RU" sz="1800" dirty="0"/>
              <a:t>. </a:t>
            </a:r>
            <a:br>
              <a:rPr lang="ru-RU" sz="1800" dirty="0"/>
            </a:br>
            <a:r>
              <a:rPr lang="ru-RU" sz="1800" dirty="0"/>
              <a:t/>
            </a:r>
            <a:br>
              <a:rPr lang="ru-RU" sz="1800" dirty="0"/>
            </a:br>
            <a:r>
              <a:rPr lang="ru-RU" sz="1800" dirty="0"/>
              <a:t>К тому моменту, как ваш малыш соберется отмечать свой третий день рождения (а еще лучше - пораньше), полезным для вас будет знать весь «букет» признаков, по которым определяют наступление этого кризиса - так называемое «семизвездие». Представляя, что значит каждая составляющая этого семизвездия, можно успешнее помочь ребенку перерасти трудный возраст, а также сохранить здоровой нервную систему - как его, так и свою. </a:t>
            </a:r>
          </a:p>
          <a:p>
            <a:pPr>
              <a:buNone/>
            </a:pPr>
            <a:endParaRPr lang="ru-RU" sz="1800" dirty="0"/>
          </a:p>
        </p:txBody>
      </p:sp>
      <p:pic>
        <p:nvPicPr>
          <p:cNvPr id="9" name="Содержимое 8" descr="кризис трех лет"/>
          <p:cNvPicPr>
            <a:picLocks noGrp="1"/>
          </p:cNvPicPr>
          <p:nvPr>
            <p:ph sz="half" idx="2"/>
          </p:nvPr>
        </p:nvPicPr>
        <p:blipFill>
          <a:blip r:embed="rId2" cstate="print"/>
          <a:srcRect/>
          <a:stretch>
            <a:fillRect/>
          </a:stretch>
        </p:blipFill>
        <p:spPr bwMode="auto">
          <a:xfrm>
            <a:off x="4648200" y="1639283"/>
            <a:ext cx="4038600" cy="4447797"/>
          </a:xfrm>
          <a:prstGeom prst="rect">
            <a:avLst/>
          </a:prstGeom>
          <a:noFill/>
          <a:ln w="9525">
            <a:noFill/>
            <a:miter lim="800000"/>
            <a:headEnd/>
            <a:tailEnd/>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57158" y="285728"/>
            <a:ext cx="4929222" cy="296842"/>
          </a:xfrm>
        </p:spPr>
        <p:txBody>
          <a:bodyPr>
            <a:noAutofit/>
          </a:bodyPr>
          <a:lstStyle/>
          <a:p>
            <a:pPr algn="l"/>
            <a:r>
              <a:rPr lang="ru-RU" sz="1600" b="1" dirty="0" smtClean="0"/>
              <a:t>1. Негативизм. </a:t>
            </a:r>
            <a:endParaRPr lang="ru-RU" sz="1600" b="1" dirty="0"/>
          </a:p>
        </p:txBody>
      </p:sp>
      <p:sp>
        <p:nvSpPr>
          <p:cNvPr id="3" name="Содержимое 2"/>
          <p:cNvSpPr>
            <a:spLocks noGrp="1"/>
          </p:cNvSpPr>
          <p:nvPr>
            <p:ph sz="half" idx="1"/>
          </p:nvPr>
        </p:nvSpPr>
        <p:spPr>
          <a:xfrm>
            <a:off x="285720" y="571480"/>
            <a:ext cx="2500330" cy="6286520"/>
          </a:xfrm>
        </p:spPr>
        <p:txBody>
          <a:bodyPr>
            <a:noAutofit/>
          </a:bodyPr>
          <a:lstStyle/>
          <a:p>
            <a:pPr algn="just"/>
            <a:r>
              <a:rPr lang="ru-RU" sz="1100" dirty="0"/>
              <a:t>Ребенок дает негативную реакцию не на само действие, которое он отказывается выполнять, а на требование или просьбу взрослого. Он не делает что-то только потому, что это предложил ему определенный взрослый человек. Негативизм может быть избирателен: ребенок игнорирует требования одного члена семьи или одной воспитательницы, а с другими достаточно послушен. Главный мотив действия — сделать наоборот, т.е. прямо противоположное тому, что ему сказали. </a:t>
            </a:r>
          </a:p>
          <a:p>
            <a:pPr algn="just"/>
            <a:r>
              <a:rPr lang="ru-RU" sz="1100" dirty="0"/>
              <a:t>На первый взгляд кажется, что так ведет себя непослушный ребенок любого возраста. Но негативизм нельзя смешивать с непослушанием. Непослушание бывает и в более раннем возрасте. Однако при обычном непослушании он чего-то не делает потому, что именно этого ему делать и не хочется — возвращаться домой с улицы, чистить зубы или ложиться вовремя спать. Если же ему предложить другое занятие, интересное и приятное для него, он тут же согласится. При негативизме события развиваются иначе. </a:t>
            </a:r>
          </a:p>
          <a:p>
            <a:pPr>
              <a:buNone/>
            </a:pPr>
            <a:endParaRPr lang="ru-RU" sz="1100" dirty="0"/>
          </a:p>
        </p:txBody>
      </p:sp>
      <p:sp>
        <p:nvSpPr>
          <p:cNvPr id="4" name="Содержимое 3"/>
          <p:cNvSpPr>
            <a:spLocks noGrp="1"/>
          </p:cNvSpPr>
          <p:nvPr>
            <p:ph sz="half" idx="2"/>
          </p:nvPr>
        </p:nvSpPr>
        <p:spPr>
          <a:xfrm>
            <a:off x="3000364" y="571480"/>
            <a:ext cx="5715040" cy="6000792"/>
          </a:xfrm>
        </p:spPr>
        <p:txBody>
          <a:bodyPr>
            <a:normAutofit fontScale="55000" lnSpcReduction="20000"/>
          </a:bodyPr>
          <a:lstStyle/>
          <a:p>
            <a:r>
              <a:rPr lang="ru-RU" sz="2500" dirty="0"/>
              <a:t>Мальчик с затянувшимся кризисом решил рисовать, но вместо ожидавшегося отказа получил одобрение родителей. С одной стороны, рисовать ему хочется, с другой — еще больше хочется сделать наоборот. Мальчик нашел выход из этого сложного положения: расплакавшись, он потребовал, чтобы рисовать ему запретили. После исполнения этого желания он с удовольствием принялся за рисунок. </a:t>
            </a:r>
            <a:r>
              <a:rPr lang="ru-RU" sz="2500" dirty="0" smtClean="0"/>
              <a:t>Отказываясь </a:t>
            </a:r>
            <a:r>
              <a:rPr lang="ru-RU" sz="2500" dirty="0"/>
              <a:t>от вашего предложения или просьбы, он «защищает» свое «Я». </a:t>
            </a:r>
            <a:endParaRPr lang="ru-RU" sz="2500" dirty="0" smtClean="0"/>
          </a:p>
          <a:p>
            <a:endParaRPr lang="ru-RU" sz="2500" dirty="0"/>
          </a:p>
          <a:p>
            <a:r>
              <a:rPr lang="ru-RU" sz="2500" dirty="0" smtClean="0"/>
              <a:t>Мама </a:t>
            </a:r>
            <a:r>
              <a:rPr lang="ru-RU" sz="2500" dirty="0"/>
              <a:t>предлагает идти на прогулку. Малыш, который обожает гулять, почему-то заявляет: «Не пойду!». Почему? Потому что это </a:t>
            </a:r>
            <a:r>
              <a:rPr lang="ru-RU" sz="2500" b="1" dirty="0"/>
              <a:t>мама</a:t>
            </a:r>
            <a:r>
              <a:rPr lang="ru-RU" sz="2500" dirty="0"/>
              <a:t> предложила идти гулять, а не он </a:t>
            </a:r>
            <a:r>
              <a:rPr lang="ru-RU" sz="2500" b="1" dirty="0"/>
              <a:t>сам</a:t>
            </a:r>
            <a:r>
              <a:rPr lang="ru-RU" sz="2500" dirty="0"/>
              <a:t> так </a:t>
            </a:r>
            <a:r>
              <a:rPr lang="ru-RU" sz="2500" dirty="0" smtClean="0"/>
              <a:t>решил! Что </a:t>
            </a:r>
            <a:r>
              <a:rPr lang="ru-RU" sz="2500" dirty="0"/>
              <a:t>делать? Попробуйте вместо утвердительной формы "Идем гулять!" просто спросить малыша о его желании: «Солнышко, мы гулять пойдем</a:t>
            </a:r>
            <a:r>
              <a:rPr lang="ru-RU" sz="2500" dirty="0" smtClean="0"/>
              <a:t>?».</a:t>
            </a:r>
          </a:p>
          <a:p>
            <a:endParaRPr lang="ru-RU" sz="2500" dirty="0"/>
          </a:p>
          <a:p>
            <a:r>
              <a:rPr lang="ru-RU" sz="2500" dirty="0"/>
              <a:t>В некоторых ситуациях можно применить маленькую военную хитрость. Например, вместо вопроса, «Ты будешь кушать?», задайте вопрос, содержащий несколько вариантов для выбора, но на который нельзя ответить нет: «Ты будешь кушать гречневую кашу или рисовую</a:t>
            </a:r>
            <a:r>
              <a:rPr lang="ru-RU" sz="2500" dirty="0" smtClean="0"/>
              <a:t>?».</a:t>
            </a:r>
          </a:p>
          <a:p>
            <a:endParaRPr lang="ru-RU" sz="2500" dirty="0"/>
          </a:p>
          <a:p>
            <a:r>
              <a:rPr lang="ru-RU" sz="2500" dirty="0"/>
              <a:t>Ну, и совсем в крайних случаях, можно предложить ребенку сделать противоположное, с расчетом на то, что малыш из чувства негативизма сделает то, что надо. Например, скажите "Гулять сегодня не пойдем!", тогда малыш будет настаивать на прогулке. </a:t>
            </a:r>
            <a:endParaRPr lang="ru-RU" sz="2500" dirty="0" smtClean="0"/>
          </a:p>
          <a:p>
            <a:endParaRPr lang="ru-RU" sz="2500" dirty="0"/>
          </a:p>
          <a:p>
            <a:r>
              <a:rPr lang="ru-RU" sz="2500" dirty="0"/>
              <a:t>Еще меня часто спасает фраза "Давай </a:t>
            </a:r>
            <a:r>
              <a:rPr lang="ru-RU" sz="2500" b="1" dirty="0"/>
              <a:t>вместе</a:t>
            </a:r>
            <a:r>
              <a:rPr lang="ru-RU" sz="2500" dirty="0"/>
              <a:t>!". Например, сын говорит: "Не буду умываться!". Я говорю: "Давай вместе будем умываться!". Ну, а дальше моя задача сделать так, чтобы ему было интересно умываться. Например, </a:t>
            </a:r>
            <a:r>
              <a:rPr lang="ru-RU" sz="2500" dirty="0" smtClean="0"/>
              <a:t>цитируем строки из его любимого «</a:t>
            </a:r>
            <a:r>
              <a:rPr lang="ru-RU" sz="2500" dirty="0" err="1" smtClean="0"/>
              <a:t>Мойдодыра</a:t>
            </a:r>
            <a:r>
              <a:rPr lang="ru-RU" sz="2500" dirty="0" smtClean="0"/>
              <a:t>» </a:t>
            </a:r>
            <a:r>
              <a:rPr lang="ru-RU" sz="2500" dirty="0"/>
              <a:t>или умываем мишку.</a:t>
            </a:r>
          </a:p>
          <a:p>
            <a:pPr>
              <a:buNone/>
            </a:pPr>
            <a:endParaRPr lang="ru-RU" sz="14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3043230" cy="439718"/>
          </a:xfrm>
        </p:spPr>
        <p:txBody>
          <a:bodyPr>
            <a:normAutofit/>
          </a:bodyPr>
          <a:lstStyle/>
          <a:p>
            <a:pPr algn="l"/>
            <a:r>
              <a:rPr lang="ru-RU" sz="1600" b="1" dirty="0" smtClean="0"/>
              <a:t>2. Упрямство</a:t>
            </a:r>
            <a:endParaRPr lang="ru-RU" sz="1600" b="1" dirty="0"/>
          </a:p>
        </p:txBody>
      </p:sp>
      <p:sp>
        <p:nvSpPr>
          <p:cNvPr id="3" name="Содержимое 2"/>
          <p:cNvSpPr>
            <a:spLocks noGrp="1"/>
          </p:cNvSpPr>
          <p:nvPr>
            <p:ph sz="half" idx="1"/>
          </p:nvPr>
        </p:nvSpPr>
        <p:spPr>
          <a:xfrm>
            <a:off x="457200" y="714356"/>
            <a:ext cx="2400288" cy="5411807"/>
          </a:xfrm>
        </p:spPr>
        <p:txBody>
          <a:bodyPr>
            <a:noAutofit/>
          </a:bodyPr>
          <a:lstStyle/>
          <a:p>
            <a:pPr algn="just"/>
            <a:r>
              <a:rPr lang="ru-RU" sz="1100" dirty="0"/>
              <a:t>Упрямство состоит в том, что ребенок настаивает на своем требовании, на своем решении. Здесь происходит выделение личности и выдвигается требование, чтобы с этой личностью считались. Это реакция ребенка, который настаивает на чем-то не потому, что ему этого очень хочется, а потому, что он сам об этом сказал взрослым и требует, чтобы с его мнением считались. Его первоначальное решение определяет все его поведение, и отказаться от этого решения даже при изменившихся обстоятельствах ребенок не  может</a:t>
            </a:r>
            <a:r>
              <a:rPr lang="ru-RU" sz="1100" dirty="0" smtClean="0"/>
              <a:t>.</a:t>
            </a:r>
          </a:p>
          <a:p>
            <a:pPr algn="just"/>
            <a:r>
              <a:rPr lang="ru-RU" sz="1100" dirty="0"/>
              <a:t>Высказав собственную точку зрения или попросив о чем-то, маленький трехлетний упрямец будет гнуть свою линию всеми силами. Так ли он желает исполнения «заявки»? Может быть. Но, скорее всего, уже не очень, или вообще давно расхотел. Но как же малыш поймет, что с его точкой зрения считаются, что к его мнению прислушиваются, если вы поступите по-своему? </a:t>
            </a:r>
          </a:p>
          <a:p>
            <a:pPr algn="just"/>
            <a:endParaRPr lang="ru-RU" sz="1100" dirty="0"/>
          </a:p>
        </p:txBody>
      </p:sp>
      <p:sp>
        <p:nvSpPr>
          <p:cNvPr id="4" name="Содержимое 3"/>
          <p:cNvSpPr>
            <a:spLocks noGrp="1"/>
          </p:cNvSpPr>
          <p:nvPr>
            <p:ph sz="half" idx="2"/>
          </p:nvPr>
        </p:nvSpPr>
        <p:spPr>
          <a:xfrm>
            <a:off x="3143240" y="3857628"/>
            <a:ext cx="5572164" cy="2571768"/>
          </a:xfrm>
        </p:spPr>
        <p:txBody>
          <a:bodyPr>
            <a:normAutofit fontScale="92500" lnSpcReduction="10000"/>
          </a:bodyPr>
          <a:lstStyle/>
          <a:p>
            <a:pPr algn="just">
              <a:buNone/>
            </a:pPr>
            <a:endParaRPr lang="ru-RU" sz="1400" dirty="0"/>
          </a:p>
          <a:p>
            <a:pPr algn="just"/>
            <a:r>
              <a:rPr lang="ru-RU" sz="1400" dirty="0" smtClean="0"/>
              <a:t>Допустим</a:t>
            </a:r>
            <a:r>
              <a:rPr lang="ru-RU" sz="1400" dirty="0"/>
              <a:t>, ребенка зовут домой и он отказывается уходить с улицы. Заявив, что он будет кататься на велосипеде, он действительно будет продолжать кружить по двору, чем бы его ни соблазняли</a:t>
            </a:r>
            <a:br>
              <a:rPr lang="ru-RU" sz="1400" dirty="0"/>
            </a:br>
            <a:r>
              <a:rPr lang="ru-RU" sz="1400" dirty="0"/>
              <a:t>(</a:t>
            </a:r>
            <a:r>
              <a:rPr lang="ru-RU" sz="1400" dirty="0" smtClean="0"/>
              <a:t>игрушкой</a:t>
            </a:r>
            <a:r>
              <a:rPr lang="ru-RU" sz="1400" dirty="0"/>
              <a:t>, десертом, гостями), хотя и с совершенно унылым видом. </a:t>
            </a:r>
            <a:endParaRPr lang="ru-RU" sz="1400" dirty="0" smtClean="0"/>
          </a:p>
          <a:p>
            <a:pPr algn="just"/>
            <a:endParaRPr lang="ru-RU" sz="1400" dirty="0"/>
          </a:p>
          <a:p>
            <a:pPr algn="just"/>
            <a:r>
              <a:rPr lang="ru-RU" sz="1400" dirty="0"/>
              <a:t>М</a:t>
            </a:r>
            <a:r>
              <a:rPr lang="ru-RU" sz="1400" dirty="0" smtClean="0"/>
              <a:t>алыш </a:t>
            </a:r>
            <a:r>
              <a:rPr lang="ru-RU" sz="1400" dirty="0"/>
              <a:t>просит дать ему мяч. Но мяча нет, и мама предлагает ему замену, например, его любимую книжку. Малыш понимает, что книжка намного интереснее, чем мяч. Но все равно настаивает на своем: «Дай мяч!». Почему? Потому что это </a:t>
            </a:r>
            <a:r>
              <a:rPr lang="ru-RU" sz="1400" b="1" dirty="0"/>
              <a:t>мама</a:t>
            </a:r>
            <a:r>
              <a:rPr lang="ru-RU" sz="1400" dirty="0"/>
              <a:t> предложила книжку, а не он </a:t>
            </a:r>
            <a:r>
              <a:rPr lang="ru-RU" sz="1400" b="1" dirty="0"/>
              <a:t>сам</a:t>
            </a:r>
            <a:r>
              <a:rPr lang="ru-RU" sz="1400" dirty="0"/>
              <a:t> так </a:t>
            </a:r>
            <a:r>
              <a:rPr lang="ru-RU" sz="1400" dirty="0" smtClean="0"/>
              <a:t>решил. Что </a:t>
            </a:r>
            <a:r>
              <a:rPr lang="ru-RU" sz="1400" dirty="0"/>
              <a:t>делать? Просто подождите несколько минут. Малыш сам созреет, и сам примет решение - попросит книжку. Удивительно, но факт!</a:t>
            </a:r>
          </a:p>
          <a:p>
            <a:pPr algn="just"/>
            <a:endParaRPr lang="ru-RU" sz="1400" dirty="0" smtClean="0"/>
          </a:p>
          <a:p>
            <a:pPr algn="just">
              <a:buNone/>
            </a:pPr>
            <a:endParaRPr lang="ru-RU" sz="1400" dirty="0"/>
          </a:p>
        </p:txBody>
      </p:sp>
      <p:pic>
        <p:nvPicPr>
          <p:cNvPr id="21506" name="Picture 2" descr="F:\для презентации\Фотобанк\0001htgw.jpg"/>
          <p:cNvPicPr>
            <a:picLocks noChangeAspect="1" noChangeArrowheads="1"/>
          </p:cNvPicPr>
          <p:nvPr/>
        </p:nvPicPr>
        <p:blipFill>
          <a:blip r:embed="rId2" cstate="print"/>
          <a:srcRect/>
          <a:stretch>
            <a:fillRect/>
          </a:stretch>
        </p:blipFill>
        <p:spPr bwMode="auto">
          <a:xfrm>
            <a:off x="3714744" y="809432"/>
            <a:ext cx="4714908" cy="3137557"/>
          </a:xfrm>
          <a:prstGeom prst="rect">
            <a:avLst/>
          </a:prstGeom>
          <a:noFill/>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57224" y="285728"/>
            <a:ext cx="3400420" cy="296842"/>
          </a:xfrm>
        </p:spPr>
        <p:txBody>
          <a:bodyPr>
            <a:noAutofit/>
          </a:bodyPr>
          <a:lstStyle/>
          <a:p>
            <a:pPr algn="l"/>
            <a:r>
              <a:rPr lang="ru-RU" sz="1600" b="1" dirty="0" smtClean="0"/>
              <a:t>3. Строптивость.</a:t>
            </a:r>
            <a:endParaRPr lang="ru-RU" sz="1600" b="1" dirty="0"/>
          </a:p>
        </p:txBody>
      </p:sp>
      <p:sp>
        <p:nvSpPr>
          <p:cNvPr id="3" name="Содержимое 2"/>
          <p:cNvSpPr>
            <a:spLocks noGrp="1"/>
          </p:cNvSpPr>
          <p:nvPr>
            <p:ph sz="half" idx="1"/>
          </p:nvPr>
        </p:nvSpPr>
        <p:spPr>
          <a:xfrm>
            <a:off x="457200" y="642918"/>
            <a:ext cx="2828916" cy="5483245"/>
          </a:xfrm>
        </p:spPr>
        <p:txBody>
          <a:bodyPr>
            <a:normAutofit/>
          </a:bodyPr>
          <a:lstStyle/>
          <a:p>
            <a:pPr lvl="0" algn="just">
              <a:buNone/>
            </a:pPr>
            <a:r>
              <a:rPr lang="ru-RU" sz="1400" dirty="0" smtClean="0"/>
              <a:t>        </a:t>
            </a:r>
          </a:p>
          <a:p>
            <a:pPr algn="just"/>
            <a:r>
              <a:rPr lang="ru-RU" sz="1400" dirty="0" smtClean="0"/>
              <a:t>Близка </a:t>
            </a:r>
            <a:r>
              <a:rPr lang="ru-RU" sz="1400" dirty="0"/>
              <a:t>к негативизму и упрямству, но имеет специфические особенности. </a:t>
            </a:r>
            <a:endParaRPr lang="ru-RU" sz="1400" dirty="0" smtClean="0"/>
          </a:p>
          <a:p>
            <a:pPr algn="just"/>
            <a:r>
              <a:rPr lang="ru-RU" sz="1400" dirty="0" smtClean="0"/>
              <a:t>Строптивость </a:t>
            </a:r>
            <a:r>
              <a:rPr lang="ru-RU" sz="1400" dirty="0"/>
              <a:t>носит более </a:t>
            </a:r>
            <a:r>
              <a:rPr lang="ru-RU" sz="1400" dirty="0" err="1"/>
              <a:t>генерализованный</a:t>
            </a:r>
            <a:r>
              <a:rPr lang="ru-RU" sz="1400" dirty="0"/>
              <a:t> и более безличный характер. Это протест против порядков, которые существуют дома. </a:t>
            </a:r>
            <a:r>
              <a:rPr lang="ru-RU" sz="1400" dirty="0" smtClean="0"/>
              <a:t>  </a:t>
            </a:r>
          </a:p>
          <a:p>
            <a:pPr algn="just"/>
            <a:r>
              <a:rPr lang="ru-RU" sz="1400" dirty="0" smtClean="0"/>
              <a:t>Она </a:t>
            </a:r>
            <a:r>
              <a:rPr lang="ru-RU" sz="1400" dirty="0"/>
              <a:t>направлена не против конкретного взрослого, а против всей сложившейся в раннем детстве системы отношений, против принятых в семье норм воспитания. </a:t>
            </a:r>
            <a:endParaRPr lang="ru-RU" sz="1400" dirty="0" smtClean="0"/>
          </a:p>
          <a:p>
            <a:pPr algn="just"/>
            <a:r>
              <a:rPr lang="ru-RU" sz="1400" dirty="0" smtClean="0"/>
              <a:t>Ребенок </a:t>
            </a:r>
            <a:r>
              <a:rPr lang="ru-RU" sz="1400" dirty="0"/>
              <a:t>стремится настоять на своих желаниях и недоволен всем, что ему предлагают и делают другие. «Да ну!» — самая распространенная реакция в таких случаях.</a:t>
            </a:r>
          </a:p>
          <a:p>
            <a:endParaRPr lang="ru-RU" sz="1400" dirty="0"/>
          </a:p>
        </p:txBody>
      </p:sp>
      <p:pic>
        <p:nvPicPr>
          <p:cNvPr id="5" name="Содержимое 4"/>
          <p:cNvPicPr>
            <a:picLocks noGrp="1"/>
          </p:cNvPicPr>
          <p:nvPr>
            <p:ph sz="half" idx="2"/>
          </p:nvPr>
        </p:nvPicPr>
        <p:blipFill>
          <a:blip r:embed="rId2" cstate="print"/>
          <a:srcRect/>
          <a:stretch>
            <a:fillRect/>
          </a:stretch>
        </p:blipFill>
        <p:spPr bwMode="auto">
          <a:xfrm>
            <a:off x="3786182" y="1071546"/>
            <a:ext cx="4929222" cy="4000528"/>
          </a:xfrm>
          <a:prstGeom prst="rect">
            <a:avLst/>
          </a:prstGeom>
          <a:noFill/>
          <a:ln w="9525">
            <a:noFill/>
            <a:miter lim="800000"/>
            <a:headEnd/>
            <a:tailEnd/>
          </a:ln>
        </p:spPr>
      </p:pic>
    </p:spTree>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431</TotalTime>
  <Words>4345</Words>
  <Application>Microsoft Office PowerPoint</Application>
  <PresentationFormat>Экран (4:3)</PresentationFormat>
  <Paragraphs>241</Paragraphs>
  <Slides>24</Slides>
  <Notes>1</Notes>
  <HiddenSlides>0</HiddenSlides>
  <MMClips>0</MMClips>
  <ScaleCrop>false</ScaleCrop>
  <HeadingPairs>
    <vt:vector size="4" baseType="variant">
      <vt:variant>
        <vt:lpstr>Тема</vt:lpstr>
      </vt:variant>
      <vt:variant>
        <vt:i4>1</vt:i4>
      </vt:variant>
      <vt:variant>
        <vt:lpstr>Заголовки слайдов</vt:lpstr>
      </vt:variant>
      <vt:variant>
        <vt:i4>24</vt:i4>
      </vt:variant>
    </vt:vector>
  </HeadingPairs>
  <TitlesOfParts>
    <vt:vector size="25" baseType="lpstr">
      <vt:lpstr>Тема Office</vt:lpstr>
      <vt:lpstr>Кризис 3-х лет (Семинар для родителей)</vt:lpstr>
      <vt:lpstr>Слайд 2</vt:lpstr>
      <vt:lpstr>Литература</vt:lpstr>
      <vt:lpstr>«Кривая» развития (Что такое кризисы и зачем они нужны)</vt:lpstr>
      <vt:lpstr>                                                               </vt:lpstr>
      <vt:lpstr>Признаки кризиса 3-лет  (трудное «семизвездие»). </vt:lpstr>
      <vt:lpstr>1. Негативизм. </vt:lpstr>
      <vt:lpstr>2. Упрямство</vt:lpstr>
      <vt:lpstr>3. Строптивость.</vt:lpstr>
      <vt:lpstr>4. Своеволие. </vt:lpstr>
      <vt:lpstr>5. Протест-бунт.</vt:lpstr>
      <vt:lpstr>6. Обесценивание.</vt:lpstr>
      <vt:lpstr>7. Деспотизм.</vt:lpstr>
      <vt:lpstr>Обратная сторона кризиса.</vt:lpstr>
      <vt:lpstr>Слайд 15</vt:lpstr>
      <vt:lpstr>Слайд 16</vt:lpstr>
      <vt:lpstr>Слайд 17</vt:lpstr>
      <vt:lpstr>Как выжить родителям в условиях кризиса (практические рекомендации).</vt:lpstr>
      <vt:lpstr>Слайд 19</vt:lpstr>
      <vt:lpstr>Слайд 20</vt:lpstr>
      <vt:lpstr>Слайд 21</vt:lpstr>
      <vt:lpstr>Слайд 22</vt:lpstr>
      <vt:lpstr>Слайд 23</vt:lpstr>
      <vt:lpstr>Слайд 24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Кризис 3-х лет (Семинар для родителей)</dc:title>
  <dc:creator>Яночка</dc:creator>
  <cp:lastModifiedBy>Наталия</cp:lastModifiedBy>
  <cp:revision>45</cp:revision>
  <dcterms:created xsi:type="dcterms:W3CDTF">2012-05-11T06:23:18Z</dcterms:created>
  <dcterms:modified xsi:type="dcterms:W3CDTF">2013-03-28T12:46:29Z</dcterms:modified>
</cp:coreProperties>
</file>