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1"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D6835E-3816-470D-9095-F3A7D47E3EF3}" type="datetimeFigureOut">
              <a:rPr lang="ru-RU" smtClean="0"/>
              <a:pPr/>
              <a:t>17.03.2013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DFBAB5-6046-4E9A-B193-2E0A38FB220C}"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Презентацию подготовила: воспитатель</a:t>
            </a:r>
            <a:r>
              <a:rPr lang="ru-RU" baseline="0" dirty="0" smtClean="0"/>
              <a:t> средней группы - </a:t>
            </a:r>
            <a:r>
              <a:rPr lang="ru-RU" dirty="0" smtClean="0"/>
              <a:t>Григорьева Елена Владимировна.</a:t>
            </a:r>
          </a:p>
        </p:txBody>
      </p:sp>
      <p:sp>
        <p:nvSpPr>
          <p:cNvPr id="4" name="Номер слайда 3"/>
          <p:cNvSpPr>
            <a:spLocks noGrp="1"/>
          </p:cNvSpPr>
          <p:nvPr>
            <p:ph type="sldNum" sz="quarter" idx="10"/>
          </p:nvPr>
        </p:nvSpPr>
        <p:spPr/>
        <p:txBody>
          <a:bodyPr/>
          <a:lstStyle/>
          <a:p>
            <a:fld id="{6FDFBAB5-6046-4E9A-B193-2E0A38FB220C}"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2185EF1-4EDA-4A5A-A30D-05D12D1AEAD3}" type="datetimeFigureOut">
              <a:rPr lang="ru-RU" smtClean="0"/>
              <a:pPr/>
              <a:t>17.03.2013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A559F5-B06F-44D6-9BB9-4D275CEDEF2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2185EF1-4EDA-4A5A-A30D-05D12D1AEAD3}" type="datetimeFigureOut">
              <a:rPr lang="ru-RU" smtClean="0"/>
              <a:pPr/>
              <a:t>17.03.2013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A559F5-B06F-44D6-9BB9-4D275CEDEF2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2185EF1-4EDA-4A5A-A30D-05D12D1AEAD3}" type="datetimeFigureOut">
              <a:rPr lang="ru-RU" smtClean="0"/>
              <a:pPr/>
              <a:t>17.03.2013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A559F5-B06F-44D6-9BB9-4D275CEDEF2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2185EF1-4EDA-4A5A-A30D-05D12D1AEAD3}" type="datetimeFigureOut">
              <a:rPr lang="ru-RU" smtClean="0"/>
              <a:pPr/>
              <a:t>17.03.2013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A559F5-B06F-44D6-9BB9-4D275CEDEF2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2185EF1-4EDA-4A5A-A30D-05D12D1AEAD3}" type="datetimeFigureOut">
              <a:rPr lang="ru-RU" smtClean="0"/>
              <a:pPr/>
              <a:t>17.03.2013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A559F5-B06F-44D6-9BB9-4D275CEDEF2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2185EF1-4EDA-4A5A-A30D-05D12D1AEAD3}" type="datetimeFigureOut">
              <a:rPr lang="ru-RU" smtClean="0"/>
              <a:pPr/>
              <a:t>17.03.2013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A559F5-B06F-44D6-9BB9-4D275CEDEF2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2185EF1-4EDA-4A5A-A30D-05D12D1AEAD3}" type="datetimeFigureOut">
              <a:rPr lang="ru-RU" smtClean="0"/>
              <a:pPr/>
              <a:t>17.03.2013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0A559F5-B06F-44D6-9BB9-4D275CEDEF2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2185EF1-4EDA-4A5A-A30D-05D12D1AEAD3}" type="datetimeFigureOut">
              <a:rPr lang="ru-RU" smtClean="0"/>
              <a:pPr/>
              <a:t>17.03.2013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A559F5-B06F-44D6-9BB9-4D275CEDEF2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2185EF1-4EDA-4A5A-A30D-05D12D1AEAD3}" type="datetimeFigureOut">
              <a:rPr lang="ru-RU" smtClean="0"/>
              <a:pPr/>
              <a:t>17.03.2013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0A559F5-B06F-44D6-9BB9-4D275CEDEF2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2185EF1-4EDA-4A5A-A30D-05D12D1AEAD3}" type="datetimeFigureOut">
              <a:rPr lang="ru-RU" smtClean="0"/>
              <a:pPr/>
              <a:t>17.03.2013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A559F5-B06F-44D6-9BB9-4D275CEDEF2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2185EF1-4EDA-4A5A-A30D-05D12D1AEAD3}" type="datetimeFigureOut">
              <a:rPr lang="ru-RU" smtClean="0"/>
              <a:pPr/>
              <a:t>17.03.2013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A559F5-B06F-44D6-9BB9-4D275CEDEF2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185EF1-4EDA-4A5A-A30D-05D12D1AEAD3}" type="datetimeFigureOut">
              <a:rPr lang="ru-RU" smtClean="0"/>
              <a:pPr/>
              <a:t>17.03.2013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A559F5-B06F-44D6-9BB9-4D275CEDEF2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
            <a:ext cx="9144000" cy="2492895"/>
          </a:xfrm>
        </p:spPr>
        <p:txBody>
          <a:bodyPr>
            <a:normAutofit/>
          </a:bodyPr>
          <a:lstStyle/>
          <a:p>
            <a:r>
              <a:rPr lang="ru-RU" sz="3600" b="1" i="1" dirty="0" smtClean="0">
                <a:solidFill>
                  <a:srgbClr val="002060"/>
                </a:solidFill>
              </a:rPr>
              <a:t>Значение подвижных игр </a:t>
            </a:r>
            <a:br>
              <a:rPr lang="ru-RU" sz="3600" b="1" i="1" dirty="0" smtClean="0">
                <a:solidFill>
                  <a:srgbClr val="002060"/>
                </a:solidFill>
              </a:rPr>
            </a:br>
            <a:r>
              <a:rPr lang="ru-RU" sz="3600" b="1" i="1" dirty="0" smtClean="0">
                <a:solidFill>
                  <a:srgbClr val="002060"/>
                </a:solidFill>
              </a:rPr>
              <a:t>в развитии двигательной активности</a:t>
            </a:r>
            <a:br>
              <a:rPr lang="ru-RU" sz="3600" b="1" i="1" dirty="0" smtClean="0">
                <a:solidFill>
                  <a:srgbClr val="002060"/>
                </a:solidFill>
              </a:rPr>
            </a:br>
            <a:r>
              <a:rPr lang="ru-RU" sz="3600" b="1" i="1" dirty="0" smtClean="0">
                <a:solidFill>
                  <a:srgbClr val="002060"/>
                </a:solidFill>
              </a:rPr>
              <a:t>детей дошкольного возраста.</a:t>
            </a:r>
            <a:endParaRPr lang="ru-RU" sz="3600" b="1" i="1" dirty="0">
              <a:solidFill>
                <a:srgbClr val="002060"/>
              </a:solidFill>
            </a:endParaRPr>
          </a:p>
        </p:txBody>
      </p:sp>
      <p:sp>
        <p:nvSpPr>
          <p:cNvPr id="3" name="Подзаголовок 2"/>
          <p:cNvSpPr>
            <a:spLocks noGrp="1"/>
          </p:cNvSpPr>
          <p:nvPr>
            <p:ph type="subTitle" idx="1"/>
          </p:nvPr>
        </p:nvSpPr>
        <p:spPr>
          <a:xfrm>
            <a:off x="1371600" y="4797152"/>
            <a:ext cx="6400800" cy="1584176"/>
          </a:xfrm>
        </p:spPr>
        <p:txBody>
          <a:bodyPr>
            <a:normAutofit/>
          </a:bodyPr>
          <a:lstStyle/>
          <a:p>
            <a:r>
              <a:rPr lang="ru-RU" dirty="0" smtClean="0">
                <a:solidFill>
                  <a:srgbClr val="0070C0"/>
                </a:solidFill>
              </a:rPr>
              <a:t>Презентацию подготовила: воспитатель</a:t>
            </a:r>
            <a:r>
              <a:rPr lang="ru-RU" baseline="0" dirty="0" smtClean="0">
                <a:solidFill>
                  <a:srgbClr val="0070C0"/>
                </a:solidFill>
              </a:rPr>
              <a:t> средней группы - </a:t>
            </a:r>
            <a:r>
              <a:rPr lang="ru-RU" dirty="0" smtClean="0">
                <a:solidFill>
                  <a:srgbClr val="0070C0"/>
                </a:solidFill>
              </a:rPr>
              <a:t>Григорьева Елена Владимировна.</a:t>
            </a:r>
          </a:p>
          <a:p>
            <a:endParaRPr lang="ru-RU" dirty="0"/>
          </a:p>
        </p:txBody>
      </p:sp>
      <p:pic>
        <p:nvPicPr>
          <p:cNvPr id="4" name="Рисунок 3" descr="c98c06f801ddc04c867b9f4b894aacf6.jpg"/>
          <p:cNvPicPr>
            <a:picLocks noChangeAspect="1"/>
          </p:cNvPicPr>
          <p:nvPr/>
        </p:nvPicPr>
        <p:blipFill>
          <a:blip r:embed="rId3" cstate="print"/>
          <a:stretch>
            <a:fillRect/>
          </a:stretch>
        </p:blipFill>
        <p:spPr>
          <a:xfrm>
            <a:off x="2627784" y="2276871"/>
            <a:ext cx="3672408" cy="259228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179512" y="328052"/>
            <a:ext cx="8964488"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Для лучшего усвоения игры рассказ рекомендуется сопровождать показом. Он может быть неполным или полным. При объяснении надо учитывать настроение детей. Заметив, что их внимание ослабло, воспитатель должен сократить объяснение или оживить его.</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Содержание игры подробно объясняется только тогда, когда участники играют в неё впервые, при повторениях игры следует напомнить только основное содержание. </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solidFill>
                  <a:srgbClr val="C00000"/>
                </a:solidFill>
              </a:rPr>
              <a:t>Дозировка в процессе </a:t>
            </a:r>
            <a:r>
              <a:rPr lang="ru-RU" b="1" i="1" dirty="0" smtClean="0">
                <a:solidFill>
                  <a:srgbClr val="C00000"/>
                </a:solidFill>
              </a:rPr>
              <a:t>игры.</a:t>
            </a:r>
            <a:r>
              <a:rPr lang="ru-RU" b="1" dirty="0">
                <a:solidFill>
                  <a:srgbClr val="C00000"/>
                </a:solidFill>
              </a:rPr>
              <a:t/>
            </a:r>
            <a:br>
              <a:rPr lang="ru-RU" b="1" dirty="0">
                <a:solidFill>
                  <a:srgbClr val="C00000"/>
                </a:solidFill>
              </a:rPr>
            </a:br>
            <a:endParaRPr lang="ru-RU" b="1" dirty="0">
              <a:solidFill>
                <a:srgbClr val="C00000"/>
              </a:solidFill>
            </a:endParaRPr>
          </a:p>
        </p:txBody>
      </p:sp>
      <p:sp>
        <p:nvSpPr>
          <p:cNvPr id="62465" name="Rectangle 1"/>
          <p:cNvSpPr>
            <a:spLocks noChangeArrowheads="1"/>
          </p:cNvSpPr>
          <p:nvPr/>
        </p:nvSpPr>
        <p:spPr bwMode="auto">
          <a:xfrm>
            <a:off x="0" y="925124"/>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подвижных играх трудно учесть возможности каждого участника, его физическое состояние в данное время. Следовательно, не рекомендуются чрезмерные мышечные напряжения. Надо обеспечить оптимальные нагрузки. Интенсивные нагрузки следует чередовать с отдыхом.</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Приступая к проведению, необходимо учитывать характер предшествующей деятельности и настроения детей (после больших физических или умственных усилий - игры с меньшей интенсивностью).</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0" y="136889"/>
            <a:ext cx="9144000" cy="63094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Продолжительность игры, проводимой на открытом воздухе, зависит также от состояния погоды. В зимних играх на открытом воздухе занимающиеся должны интенсивно выполнять движения без перерывов. Нельзя давать играющим сильные нагрузки с последующим отдыхом, чтобы не вызвать испарину, а затем быстрое охлаждение. Зимние игры должны быть кратковременными.</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Игры большой подвижности следует проводить через 25-30 минут после приема пищи и ни в коем случае - перед ним. Эмоциональный подъем и физические нагрузки повышают возбудимость, что может отрицательно сказаться на аппетите детей.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0" y="151179"/>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Особое внимание надо уделить мерам предупреждения травматизма детей во время игр на открытом пространстве</a:t>
            </a:r>
            <a:r>
              <a:rPr kumimoji="0" lang="ru-RU"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Нередко скамейки, столбы и другие предметы расположены слишком близко от границы игровой площадки, и дети, не всегда точно рассчитывая свои силы и направление движения, с разбегу наталкиваются на них. Травмировать голеностопный сустав дети могут и в тех случаях, когда на площадке ее линии и границы отмечены, например, деревянными бортиками, канавками. Поэтому перед проведением игры воспитателю следует хорошо изучить рельеф площадки. Если не получается полностью устранить травмоопасные зоны, педагог в ходе игры выбирает для себя место, наиболее приближенное к ним. Ему </a:t>
            </a:r>
            <a:r>
              <a:rPr kumimoji="0" lang="ru-RU" sz="2800" b="0"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должны быть хорошо видны все игроки. </a:t>
            </a:r>
            <a:endParaRPr kumimoji="0" lang="ru-RU" sz="28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507288" cy="2506290"/>
          </a:xfrm>
        </p:spPr>
        <p:txBody>
          <a:bodyPr>
            <a:normAutofit fontScale="90000"/>
          </a:bodyPr>
          <a:lstStyle/>
          <a:p>
            <a:r>
              <a:rPr lang="ru-RU" dirty="0"/>
              <a:t>Учитывая все вышеперечисленные факторы, возможно, организовать и провести подвижную игру с максимальной пользой.</a:t>
            </a:r>
            <a:br>
              <a:rPr lang="ru-RU" dirty="0"/>
            </a:br>
            <a:endParaRPr lang="ru-RU" dirty="0"/>
          </a:p>
        </p:txBody>
      </p:sp>
      <p:pic>
        <p:nvPicPr>
          <p:cNvPr id="3" name="Рисунок 2" descr="c1cde9b3f61407b77d913b37d493d20b.jpg"/>
          <p:cNvPicPr>
            <a:picLocks noChangeAspect="1"/>
          </p:cNvPicPr>
          <p:nvPr/>
        </p:nvPicPr>
        <p:blipFill>
          <a:blip r:embed="rId2" cstate="print"/>
          <a:stretch>
            <a:fillRect/>
          </a:stretch>
        </p:blipFill>
        <p:spPr>
          <a:xfrm>
            <a:off x="1475656" y="2420888"/>
            <a:ext cx="6336704" cy="4437112"/>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002234"/>
          </a:xfrm>
        </p:spPr>
        <p:txBody>
          <a:bodyPr>
            <a:normAutofit/>
          </a:bodyPr>
          <a:lstStyle/>
          <a:p>
            <a:r>
              <a:rPr lang="ru-RU" sz="4800" b="1" i="1" dirty="0" smtClean="0">
                <a:solidFill>
                  <a:srgbClr val="FF0000"/>
                </a:solidFill>
              </a:rPr>
              <a:t>Спасибо за внимание!!!</a:t>
            </a:r>
            <a:endParaRPr lang="ru-RU" sz="4800" b="1" i="1" dirty="0">
              <a:solidFill>
                <a:srgbClr val="FF0000"/>
              </a:solidFill>
            </a:endParaRPr>
          </a:p>
        </p:txBody>
      </p:sp>
      <p:pic>
        <p:nvPicPr>
          <p:cNvPr id="3" name="Рисунок 2" descr="logo-meer-geel.gif"/>
          <p:cNvPicPr>
            <a:picLocks noChangeAspect="1"/>
          </p:cNvPicPr>
          <p:nvPr/>
        </p:nvPicPr>
        <p:blipFill>
          <a:blip r:embed="rId2" cstate="print"/>
          <a:stretch>
            <a:fillRect/>
          </a:stretch>
        </p:blipFill>
        <p:spPr>
          <a:xfrm>
            <a:off x="1403648" y="1700808"/>
            <a:ext cx="6400800" cy="495947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498178"/>
          </a:xfrm>
        </p:spPr>
        <p:txBody>
          <a:bodyPr>
            <a:normAutofit/>
          </a:bodyPr>
          <a:lstStyle/>
          <a:p>
            <a:r>
              <a:rPr lang="ru-RU" sz="7200" dirty="0" smtClean="0"/>
              <a:t>Цель:</a:t>
            </a:r>
            <a:endParaRPr lang="ru-RU" sz="7200" dirty="0"/>
          </a:p>
        </p:txBody>
      </p:sp>
      <p:sp>
        <p:nvSpPr>
          <p:cNvPr id="3" name="Содержимое 2"/>
          <p:cNvSpPr>
            <a:spLocks noGrp="1"/>
          </p:cNvSpPr>
          <p:nvPr>
            <p:ph idx="1"/>
          </p:nvPr>
        </p:nvSpPr>
        <p:spPr>
          <a:xfrm>
            <a:off x="0" y="2132856"/>
            <a:ext cx="9612560" cy="3993307"/>
          </a:xfrm>
        </p:spPr>
        <p:txBody>
          <a:bodyPr>
            <a:normAutofit/>
          </a:bodyPr>
          <a:lstStyle/>
          <a:p>
            <a:pPr>
              <a:buNone/>
            </a:pPr>
            <a:r>
              <a:rPr lang="ru-RU" sz="4800" dirty="0" smtClean="0"/>
              <a:t>  - систематизация </a:t>
            </a:r>
            <a:r>
              <a:rPr lang="ru-RU" sz="4800" dirty="0"/>
              <a:t>знаний педагогов о подвижных играх как повышение двигательной активности детей </a:t>
            </a:r>
            <a:endParaRPr lang="ru-RU" sz="4800" dirty="0" smtClean="0"/>
          </a:p>
          <a:p>
            <a:pPr>
              <a:buNone/>
            </a:pPr>
            <a:r>
              <a:rPr lang="ru-RU" sz="4800" dirty="0" smtClean="0"/>
              <a:t>                 дошкольного </a:t>
            </a:r>
            <a:r>
              <a:rPr lang="ru-RU" sz="4800" dirty="0"/>
              <a:t>возраста.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395536" y="620688"/>
            <a:ext cx="9360024"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процессе ознакомления и проведения с детьми-дошкольниками различных игр и развлечений на открытом воздухе, необходимо учитывать следующие требования, предъявляемые к проведению подобных игр.</a:t>
            </a: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Рисунок 2" descr="a82c63213786.png"/>
          <p:cNvPicPr>
            <a:picLocks noChangeAspect="1"/>
          </p:cNvPicPr>
          <p:nvPr/>
        </p:nvPicPr>
        <p:blipFill>
          <a:blip r:embed="rId2" cstate="print"/>
          <a:stretch>
            <a:fillRect/>
          </a:stretch>
        </p:blipFill>
        <p:spPr>
          <a:xfrm>
            <a:off x="2195736" y="3933056"/>
            <a:ext cx="4824536" cy="273630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228998"/>
          </a:xfrm>
        </p:spPr>
        <p:txBody>
          <a:bodyPr>
            <a:normAutofit fontScale="90000"/>
          </a:bodyPr>
          <a:lstStyle/>
          <a:p>
            <a:r>
              <a:rPr lang="ru-RU" b="1" i="1" dirty="0">
                <a:solidFill>
                  <a:srgbClr val="FF0000"/>
                </a:solidFill>
              </a:rPr>
              <a:t>Подготовка к проведению игры</a:t>
            </a:r>
            <a:r>
              <a:rPr lang="ru-RU" b="1" dirty="0">
                <a:solidFill>
                  <a:srgbClr val="FF0000"/>
                </a:solidFill>
              </a:rPr>
              <a:t/>
            </a:r>
            <a:br>
              <a:rPr lang="ru-RU" b="1" dirty="0">
                <a:solidFill>
                  <a:srgbClr val="FF0000"/>
                </a:solidFill>
              </a:rPr>
            </a:br>
            <a:endParaRPr lang="ru-RU" b="1" dirty="0">
              <a:solidFill>
                <a:srgbClr val="FF0000"/>
              </a:solidFill>
            </a:endParaRPr>
          </a:p>
        </p:txBody>
      </p:sp>
      <p:sp>
        <p:nvSpPr>
          <p:cNvPr id="55297" name="Rectangle 1"/>
          <p:cNvSpPr>
            <a:spLocks noChangeArrowheads="1"/>
          </p:cNvSpPr>
          <p:nvPr/>
        </p:nvSpPr>
        <p:spPr bwMode="auto">
          <a:xfrm>
            <a:off x="251520" y="684565"/>
            <a:ext cx="889248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1" u="none" strike="noStrike" cap="none" normalizeH="0" baseline="0" dirty="0" smtClean="0">
                <a:ln>
                  <a:noFill/>
                </a:ln>
                <a:solidFill>
                  <a:srgbClr val="0070C0"/>
                </a:solidFill>
                <a:effectLst/>
                <a:latin typeface="Calibri" pitchFamily="34" charset="0"/>
                <a:ea typeface="Times New Roman" pitchFamily="18" charset="0"/>
                <a:cs typeface="Times New Roman" pitchFamily="18" charset="0"/>
              </a:rPr>
              <a:t>Выбор игры:</a:t>
            </a:r>
            <a:endParaRPr kumimoji="0" lang="ru-RU" sz="2800" b="1"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Выбор игры, прежде всего, зависит от задачи, поставленной перед занятием. Определяя её, воспитатель учитывает возрастные особенности детей, их развития, физическую подготовленность, количество детей и условия проведения игры.</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298" name="Rectangle 2"/>
          <p:cNvSpPr>
            <a:spLocks noChangeArrowheads="1"/>
          </p:cNvSpPr>
          <p:nvPr/>
        </p:nvSpPr>
        <p:spPr bwMode="auto">
          <a:xfrm>
            <a:off x="0" y="3459713"/>
            <a:ext cx="91440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подвижных играх может участвовать от 3-х и более детей.</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При выборе игры надо учитывать форму занятий (занятие группы, праздник, прогулка). Если на занятии время ограничено, то время прогулки не ограничено; задачи и содержание игр на прогулке иные, чем на занятии; на празднике используются главным образом массовые игры, в которых могут принимать участие дети разного возраста и подготовки.</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0" y="109391"/>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Выбор игры непосредственно зависит от места её проведения. В небольшом зале или коридоре проводятся игры с линейным построением, игры, в которых участвуют поочерёдно. Во время прогулок и экскурсий за город используются игры на местности.</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При проведении игр на воздухе необходимо учитывать состояние погоды. </a:t>
            </a:r>
            <a:r>
              <a:rPr kumimoji="0" lang="ru-RU"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Если </a:t>
            </a:r>
            <a:r>
              <a:rPr kumimoji="0" lang="ru-RU" sz="2800" b="0" i="0" u="none" strike="noStrike" cap="none" normalizeH="0" baseline="0" dirty="0" smtClean="0">
                <a:ln>
                  <a:noFill/>
                </a:ln>
                <a:solidFill>
                  <a:srgbClr val="00B0F0"/>
                </a:solidFill>
                <a:effectLst/>
                <a:latin typeface="Calibri" pitchFamily="34" charset="0"/>
                <a:ea typeface="Times New Roman" pitchFamily="18" charset="0"/>
                <a:cs typeface="Times New Roman" pitchFamily="18" charset="0"/>
              </a:rPr>
              <a:t>температура воздуха низкая</a:t>
            </a:r>
            <a:r>
              <a:rPr kumimoji="0" lang="ru-RU"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то все </a:t>
            </a:r>
            <a:r>
              <a:rPr kumimoji="0" lang="ru-RU" sz="2800" b="0" i="0" u="none" strike="noStrike" cap="none" normalizeH="0" baseline="0" dirty="0" smtClean="0">
                <a:ln>
                  <a:noFill/>
                </a:ln>
                <a:solidFill>
                  <a:srgbClr val="00B0F0"/>
                </a:solidFill>
                <a:effectLst/>
                <a:latin typeface="Calibri" pitchFamily="34" charset="0"/>
                <a:ea typeface="Times New Roman" pitchFamily="18" charset="0"/>
                <a:cs typeface="Times New Roman" pitchFamily="18" charset="0"/>
              </a:rPr>
              <a:t>участники должны действовать активно</a:t>
            </a:r>
            <a:r>
              <a:rPr kumimoji="0" lang="ru-RU"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sz="2800" b="0"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в жаркую </a:t>
            </a:r>
            <a:r>
              <a:rPr kumimoji="0" lang="ru-RU"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погоду лучше использовать </a:t>
            </a:r>
            <a:r>
              <a:rPr kumimoji="0" lang="ru-RU" sz="2800" b="0"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малоподвижные игры</a:t>
            </a:r>
            <a:r>
              <a:rPr kumimoji="0" lang="ru-RU"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в которых участники выполняют игровое задание поочерёдно.</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Выбор игры зависит также от наличия пособий</a:t>
            </a:r>
            <a:r>
              <a:rPr kumimoji="0" lang="ru-RU"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из-за их отсутствия и неудачной замены игра может не состояться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70186"/>
          </a:xfrm>
        </p:spPr>
        <p:txBody>
          <a:bodyPr>
            <a:normAutofit/>
          </a:bodyPr>
          <a:lstStyle/>
          <a:p>
            <a:r>
              <a:rPr lang="ru-RU" b="1" i="1" dirty="0">
                <a:solidFill>
                  <a:srgbClr val="FF33CC"/>
                </a:solidFill>
              </a:rPr>
              <a:t>Подготовка места для игры</a:t>
            </a:r>
            <a:r>
              <a:rPr lang="ru-RU" b="1" dirty="0">
                <a:solidFill>
                  <a:srgbClr val="FF33CC"/>
                </a:solidFill>
              </a:rPr>
              <a:t/>
            </a:r>
            <a:br>
              <a:rPr lang="ru-RU" b="1" dirty="0">
                <a:solidFill>
                  <a:srgbClr val="FF33CC"/>
                </a:solidFill>
              </a:rPr>
            </a:br>
            <a:endParaRPr lang="ru-RU" b="1" dirty="0">
              <a:solidFill>
                <a:srgbClr val="FF33CC"/>
              </a:solidFill>
            </a:endParaRPr>
          </a:p>
        </p:txBody>
      </p:sp>
      <p:sp>
        <p:nvSpPr>
          <p:cNvPr id="3" name="Содержимое 2"/>
          <p:cNvSpPr>
            <a:spLocks noGrp="1"/>
          </p:cNvSpPr>
          <p:nvPr>
            <p:ph sz="half" idx="1"/>
          </p:nvPr>
        </p:nvSpPr>
        <p:spPr>
          <a:xfrm>
            <a:off x="179512" y="1340768"/>
            <a:ext cx="4316288" cy="5517232"/>
          </a:xfrm>
        </p:spPr>
        <p:txBody>
          <a:bodyPr/>
          <a:lstStyle/>
          <a:p>
            <a:r>
              <a:rPr lang="ru-RU" dirty="0"/>
              <a:t>Для проведения игр на воздухе необходимо выбрать ровную зелёную площадку, лучше всего её делать прямоугольной формы, шириной не менее 8 м и длинной не менее 12. Желательно, чтобы на расстоянии 2 м от поля были расположены скамеечки.</a:t>
            </a:r>
          </a:p>
          <a:p>
            <a:endParaRPr lang="ru-RU" dirty="0"/>
          </a:p>
        </p:txBody>
      </p:sp>
      <p:pic>
        <p:nvPicPr>
          <p:cNvPr id="5" name="Содержимое 4" descr="original.jpg"/>
          <p:cNvPicPr>
            <a:picLocks noGrp="1" noChangeAspect="1"/>
          </p:cNvPicPr>
          <p:nvPr>
            <p:ph sz="half" idx="2"/>
          </p:nvPr>
        </p:nvPicPr>
        <p:blipFill>
          <a:blip r:embed="rId2" cstate="print"/>
          <a:stretch>
            <a:fillRect/>
          </a:stretch>
        </p:blipFill>
        <p:spPr>
          <a:xfrm>
            <a:off x="4648200" y="1556792"/>
            <a:ext cx="4495800" cy="4536504"/>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0" y="110515"/>
            <a:ext cx="9144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Зимой площадку для игр надо очистить от снега и окружить снежным валом.</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При проведении игр в помещении надо предусмотреть, чтобы в помещении не было посторонних предметов, мешающих движению играющих. Оконные стёкла и лампы следует закрыть сетками. Перед проведением игр помещение надо проветрить и протереть пол влажной тряпкой. </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Перед проведением игр на местности воспитатель обязан заранее хорошо ознакомиться с местностью и наметить условные границы для игры.</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368152"/>
          </a:xfrm>
        </p:spPr>
        <p:txBody>
          <a:bodyPr>
            <a:normAutofit fontScale="90000"/>
          </a:bodyPr>
          <a:lstStyle/>
          <a:p>
            <a:r>
              <a:rPr lang="ru-RU" b="1" i="1" dirty="0">
                <a:solidFill>
                  <a:srgbClr val="C00000"/>
                </a:solidFill>
              </a:rPr>
              <a:t>Организация играющих и руководство </a:t>
            </a:r>
            <a:r>
              <a:rPr lang="ru-RU" b="1" i="1" dirty="0" smtClean="0">
                <a:solidFill>
                  <a:srgbClr val="C00000"/>
                </a:solidFill>
              </a:rPr>
              <a:t>игрой.</a:t>
            </a:r>
            <a:r>
              <a:rPr lang="ru-RU" b="1" dirty="0">
                <a:solidFill>
                  <a:srgbClr val="C00000"/>
                </a:solidFill>
              </a:rPr>
              <a:t/>
            </a:r>
            <a:br>
              <a:rPr lang="ru-RU" b="1" dirty="0">
                <a:solidFill>
                  <a:srgbClr val="C00000"/>
                </a:solidFill>
              </a:rPr>
            </a:br>
            <a:endParaRPr lang="ru-RU" b="1" dirty="0">
              <a:solidFill>
                <a:srgbClr val="C00000"/>
              </a:solidFill>
            </a:endParaRPr>
          </a:p>
        </p:txBody>
      </p:sp>
      <p:sp>
        <p:nvSpPr>
          <p:cNvPr id="59393" name="Rectangle 1"/>
          <p:cNvSpPr>
            <a:spLocks noChangeArrowheads="1"/>
          </p:cNvSpPr>
          <p:nvPr/>
        </p:nvSpPr>
        <p:spPr bwMode="auto">
          <a:xfrm>
            <a:off x="0" y="1236098"/>
            <a:ext cx="9144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200" b="1" i="1" u="none" strike="noStrike" cap="none" normalizeH="0" baseline="0" dirty="0" smtClean="0">
                <a:ln>
                  <a:noFill/>
                </a:ln>
                <a:solidFill>
                  <a:srgbClr val="0070C0"/>
                </a:solidFill>
                <a:effectLst/>
                <a:latin typeface="Calibri" pitchFamily="34" charset="0"/>
                <a:ea typeface="Times New Roman" pitchFamily="18" charset="0"/>
                <a:cs typeface="Times New Roman" pitchFamily="18" charset="0"/>
              </a:rPr>
              <a:t>Объяснение игры:</a:t>
            </a:r>
            <a:endParaRPr kumimoji="0" lang="ru-RU" sz="3200" b="1" i="0" u="none" strike="noStrike" cap="none" normalizeH="0" baseline="0" dirty="0" smtClean="0">
              <a:ln>
                <a:noFill/>
              </a:ln>
              <a:solidFill>
                <a:srgbClr val="0070C0"/>
              </a:solidFill>
              <a:effectLst/>
              <a:latin typeface="Arial" pitchFamily="34" charset="0"/>
              <a:cs typeface="Arial" pitchFamily="34" charset="0"/>
            </a:endParaRPr>
          </a:p>
        </p:txBody>
      </p:sp>
      <p:sp>
        <p:nvSpPr>
          <p:cNvPr id="59394" name="Rectangle 2"/>
          <p:cNvSpPr>
            <a:spLocks noChangeArrowheads="1"/>
          </p:cNvSpPr>
          <p:nvPr/>
        </p:nvSpPr>
        <p:spPr bwMode="auto">
          <a:xfrm>
            <a:off x="179512" y="1901968"/>
            <a:ext cx="8568952"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Успех игры в значительной мере зависит от её объяснения. Приступая к объяснению, воспитатель обязан ясно представить себе всю игру.</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Рассказ должен быть кратким. Исключение составляют игры в младших группах, которые можно объяснять в сказочной, увлекательной форме.</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r>
              <a:rPr kumimoji="0" lang="ru-RU"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Рассказ должен быть логичным. </a:t>
            </a:r>
            <a:endParaRPr lang="ru-RU"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1642194"/>
          </a:xfrm>
        </p:spPr>
        <p:txBody>
          <a:bodyPr>
            <a:noAutofit/>
          </a:bodyPr>
          <a:lstStyle/>
          <a:p>
            <a:r>
              <a:rPr lang="ru-RU" sz="4000" b="1" dirty="0"/>
              <a:t>Рекомендуется придерживаться следующего плана изложения:</a:t>
            </a:r>
            <a:br>
              <a:rPr lang="ru-RU" sz="4000" b="1" dirty="0"/>
            </a:br>
            <a:endParaRPr lang="ru-RU" sz="4000" b="1" dirty="0"/>
          </a:p>
        </p:txBody>
      </p:sp>
      <p:pic>
        <p:nvPicPr>
          <p:cNvPr id="4" name="Рисунок 3" descr="ма.jpg"/>
          <p:cNvPicPr>
            <a:picLocks noChangeAspect="1"/>
          </p:cNvPicPr>
          <p:nvPr/>
        </p:nvPicPr>
        <p:blipFill>
          <a:blip r:embed="rId2" cstate="print"/>
          <a:stretch>
            <a:fillRect/>
          </a:stretch>
        </p:blipFill>
        <p:spPr>
          <a:xfrm>
            <a:off x="4644008" y="2714624"/>
            <a:ext cx="3528392" cy="3944641"/>
          </a:xfrm>
          <a:prstGeom prst="rect">
            <a:avLst/>
          </a:prstGeom>
        </p:spPr>
      </p:pic>
      <p:sp>
        <p:nvSpPr>
          <p:cNvPr id="60418" name="Rectangle 2"/>
          <p:cNvSpPr>
            <a:spLocks noChangeArrowheads="1"/>
          </p:cNvSpPr>
          <p:nvPr/>
        </p:nvSpPr>
        <p:spPr bwMode="auto">
          <a:xfrm>
            <a:off x="323528" y="1780873"/>
            <a:ext cx="882047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ru-RU"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название игры;</a:t>
            </a:r>
            <a:endParaRPr kumimoji="0" lang="ru-RU"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роль играющих и их места расположения;</a:t>
            </a:r>
            <a:endParaRPr kumimoji="0" lang="ru-RU"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ход игры;</a:t>
            </a:r>
            <a:endParaRPr kumimoji="0" lang="ru-RU"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цель игры;</a:t>
            </a:r>
            <a:endParaRPr kumimoji="0" lang="ru-RU"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правила игры.</a:t>
            </a:r>
            <a:endParaRPr kumimoji="0" lang="ru-RU"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TotalTime>
  <Words>830</Words>
  <Application>Microsoft Office PowerPoint</Application>
  <PresentationFormat>Экран (4:3)</PresentationFormat>
  <Paragraphs>45</Paragraphs>
  <Slides>15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Значение подвижных игр  в развитии двигательной активности детей дошкольного возраста.</vt:lpstr>
      <vt:lpstr>Цель:</vt:lpstr>
      <vt:lpstr>Слайд 3</vt:lpstr>
      <vt:lpstr>Подготовка к проведению игры </vt:lpstr>
      <vt:lpstr>Слайд 5</vt:lpstr>
      <vt:lpstr>Подготовка места для игры </vt:lpstr>
      <vt:lpstr>Слайд 7</vt:lpstr>
      <vt:lpstr>Организация играющих и руководство игрой. </vt:lpstr>
      <vt:lpstr>Рекомендуется придерживаться следующего плана изложения: </vt:lpstr>
      <vt:lpstr>Слайд 10</vt:lpstr>
      <vt:lpstr>Дозировка в процессе игры. </vt:lpstr>
      <vt:lpstr>Слайд 12</vt:lpstr>
      <vt:lpstr>Слайд 13</vt:lpstr>
      <vt:lpstr>Учитывая все вышеперечисленные факторы, возможно, организовать и провести подвижную игру с максимальной пользой. </vt:lpstr>
      <vt:lpstr>Спасибо за внимание!!!</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Значение подвижных игр  в развитии двигательной активности детей дошкольного возраста.</dc:title>
  <dc:creator>Elena</dc:creator>
  <cp:lastModifiedBy>Elena</cp:lastModifiedBy>
  <cp:revision>10</cp:revision>
  <dcterms:created xsi:type="dcterms:W3CDTF">2013-03-16T10:26:55Z</dcterms:created>
  <dcterms:modified xsi:type="dcterms:W3CDTF">2013-03-17T07:52:31Z</dcterms:modified>
</cp:coreProperties>
</file>