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71" r:id="rId2"/>
    <p:sldId id="286" r:id="rId3"/>
    <p:sldId id="287" r:id="rId4"/>
    <p:sldId id="275" r:id="rId5"/>
    <p:sldId id="292" r:id="rId6"/>
    <p:sldId id="279" r:id="rId7"/>
    <p:sldId id="284" r:id="rId8"/>
    <p:sldId id="277" r:id="rId9"/>
    <p:sldId id="280" r:id="rId10"/>
    <p:sldId id="282" r:id="rId11"/>
    <p:sldId id="281" r:id="rId12"/>
    <p:sldId id="276" r:id="rId13"/>
    <p:sldId id="291" r:id="rId14"/>
    <p:sldId id="288" r:id="rId15"/>
    <p:sldId id="289" r:id="rId16"/>
    <p:sldId id="293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7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7000924" cy="292895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1002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ДИДАКТИЧЕСКИЕ </a:t>
            </a:r>
            <a:b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</a:t>
            </a:r>
            <a:b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 ДО 1 ГОДА.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flipV="1">
            <a:off x="3286116" y="7072336"/>
            <a:ext cx="3357586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28982" cy="116205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  С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ВОДОЙ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500042"/>
            <a:ext cx="4400552" cy="585791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1800" b="1" dirty="0" smtClean="0">
                <a:solidFill>
                  <a:srgbClr val="0070C0"/>
                </a:solidFill>
              </a:rPr>
              <a:t>Возраст:      </a:t>
            </a:r>
            <a:r>
              <a:rPr lang="ru-RU" sz="2400" dirty="0">
                <a:solidFill>
                  <a:srgbClr val="00B0F0"/>
                </a:solidFill>
              </a:rPr>
              <a:t> </a:t>
            </a:r>
            <a:r>
              <a:rPr lang="ru-RU" sz="2400" dirty="0" smtClean="0">
                <a:solidFill>
                  <a:srgbClr val="00B0F0"/>
                </a:solidFill>
              </a:rPr>
              <a:t>от 7 мес.</a:t>
            </a:r>
            <a:endParaRPr lang="ru-R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00B0F0"/>
                </a:solidFill>
              </a:rPr>
              <a:t>      </a:t>
            </a:r>
            <a:r>
              <a:rPr lang="ru-RU" sz="18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800" dirty="0">
                <a:solidFill>
                  <a:srgbClr val="0070C0"/>
                </a:solidFill>
              </a:rPr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пластмасса.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Цель:  </a:t>
            </a:r>
            <a:r>
              <a:rPr lang="ru-RU" sz="1800" dirty="0" smtClean="0">
                <a:solidFill>
                  <a:srgbClr val="0070C0"/>
                </a:solidFill>
              </a:rPr>
              <a:t>развитие моторики рук , ловкости  и координации движений, знакомство  с причинно-следственными связями. </a:t>
            </a:r>
            <a:r>
              <a:rPr lang="ru-RU" sz="1800" b="1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Описание: </a:t>
            </a:r>
            <a:r>
              <a:rPr lang="ru-RU" sz="1800" dirty="0" smtClean="0">
                <a:solidFill>
                  <a:srgbClr val="0070C0"/>
                </a:solidFill>
              </a:rPr>
              <a:t>игрушка </a:t>
            </a:r>
            <a:r>
              <a:rPr lang="ru-RU" sz="1800" dirty="0">
                <a:solidFill>
                  <a:srgbClr val="0070C0"/>
                </a:solidFill>
              </a:rPr>
              <a:t>плавает в воде вместе с малышом. Но стоит только нажать на кнопку спасательного круга, как она тут же выпускает струю воды изо рта, чем приводит в восторг маленького ребенка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Игра «Поймай уточку».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Побуждать ребенка к активным    движениям, учить дотягиваться и захватывать игрушку.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</a:t>
            </a:r>
            <a:r>
              <a:rPr lang="ru-RU" sz="1800" b="1" dirty="0" smtClean="0">
                <a:solidFill>
                  <a:srgbClr val="0070C0"/>
                </a:solidFill>
              </a:rPr>
              <a:t>Игра «Уточка плывет».</a:t>
            </a:r>
          </a:p>
          <a:p>
            <a:pPr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       Делая волны, игрушка плывет, ребенок наблюдает за ней.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928802"/>
            <a:ext cx="3357586" cy="37862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Брызгалка ГЛАЗАСТАЯ ЗВЕРУШКА (желтый утенок) - 861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50046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Above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985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МЯГКАЯ  КНИЖКА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714356"/>
            <a:ext cx="4114800" cy="5411807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  <a:r>
              <a:rPr lang="ru-RU" sz="2000" b="1" dirty="0" smtClean="0">
                <a:solidFill>
                  <a:srgbClr val="0070C0"/>
                </a:solidFill>
              </a:rPr>
              <a:t>Возраст:     </a:t>
            </a: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>от </a:t>
            </a:r>
            <a:r>
              <a:rPr lang="ru-RU" dirty="0" smtClean="0">
                <a:solidFill>
                  <a:srgbClr val="00B0F0"/>
                </a:solidFill>
              </a:rPr>
              <a:t>7  </a:t>
            </a:r>
            <a:r>
              <a:rPr lang="ru-RU" dirty="0">
                <a:solidFill>
                  <a:srgbClr val="00B0F0"/>
                </a:solidFill>
              </a:rPr>
              <a:t>месяцев.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>
                <a:solidFill>
                  <a:srgbClr val="0070C0"/>
                </a:solidFill>
              </a:rPr>
              <a:t> полиэстер. 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Размер игрушки</a:t>
            </a:r>
            <a:r>
              <a:rPr lang="ru-RU" sz="2000" dirty="0">
                <a:solidFill>
                  <a:srgbClr val="0070C0"/>
                </a:solidFill>
              </a:rPr>
              <a:t> 21х14,5х3 </a:t>
            </a:r>
            <a:r>
              <a:rPr lang="ru-RU" sz="2000" dirty="0" smtClean="0">
                <a:solidFill>
                  <a:srgbClr val="0070C0"/>
                </a:solidFill>
              </a:rPr>
              <a:t>см.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Описание: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двойные странички  застегиваются </a:t>
            </a:r>
            <a:r>
              <a:rPr lang="ru-RU" sz="2000" dirty="0">
                <a:solidFill>
                  <a:srgbClr val="0070C0"/>
                </a:solidFill>
              </a:rPr>
              <a:t>на </a:t>
            </a:r>
            <a:r>
              <a:rPr lang="ru-RU" sz="2000" dirty="0" smtClean="0">
                <a:solidFill>
                  <a:srgbClr val="0070C0"/>
                </a:solidFill>
              </a:rPr>
              <a:t>липучку. На страничках </a:t>
            </a:r>
            <a:r>
              <a:rPr lang="ru-RU" sz="2000" dirty="0">
                <a:solidFill>
                  <a:srgbClr val="0070C0"/>
                </a:solidFill>
              </a:rPr>
              <a:t>яркие </a:t>
            </a:r>
            <a:r>
              <a:rPr lang="ru-RU" sz="2000" dirty="0" smtClean="0">
                <a:solidFill>
                  <a:srgbClr val="0070C0"/>
                </a:solidFill>
              </a:rPr>
              <a:t>изображения природы </a:t>
            </a:r>
            <a:r>
              <a:rPr lang="ru-RU" sz="2000" dirty="0">
                <a:solidFill>
                  <a:srgbClr val="0070C0"/>
                </a:solidFill>
              </a:rPr>
              <a:t>и </a:t>
            </a:r>
            <a:r>
              <a:rPr lang="ru-RU" sz="2000" dirty="0" smtClean="0">
                <a:solidFill>
                  <a:srgbClr val="0070C0"/>
                </a:solidFill>
              </a:rPr>
              <a:t>животных.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Игра « </a:t>
            </a:r>
            <a:r>
              <a:rPr lang="ru-RU" sz="2000" b="1" dirty="0" err="1" smtClean="0">
                <a:solidFill>
                  <a:srgbClr val="0070C0"/>
                </a:solidFill>
              </a:rPr>
              <a:t>Перелистни</a:t>
            </a:r>
            <a:r>
              <a:rPr lang="ru-RU" sz="2000" b="1" dirty="0" smtClean="0">
                <a:solidFill>
                  <a:srgbClr val="0070C0"/>
                </a:solidFill>
              </a:rPr>
              <a:t> страничку» 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Научить ребенка перелистывать                    страницы по порядку.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  Игра «Рассматривание  и называние».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Взрослый показывает и называет 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изображенный предмет , побуждая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ребенка к речевой активности.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2071678"/>
            <a:ext cx="2643206" cy="36433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Мой первый фотоальбом КОТУНС - 21107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328614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21444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РАЗВИВАЮЩИЙ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ДОМИК                            </a:t>
            </a:r>
            <a:r>
              <a:rPr lang="ru-RU" sz="2800" dirty="0" smtClean="0">
                <a:solidFill>
                  <a:srgbClr val="00B0F0"/>
                </a:solidFill>
              </a:rPr>
              <a:t>от 8-9 мес.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Домик (новинка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4942" y="2500306"/>
            <a:ext cx="3429024" cy="352424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571612"/>
            <a:ext cx="3857652" cy="5000660"/>
          </a:xfrm>
          <a:gradFill flip="none" rotWithShape="1">
            <a:gsLst>
              <a:gs pos="0">
                <a:schemeClr val="lt2">
                  <a:tint val="40000"/>
                  <a:satMod val="350000"/>
                </a:schemeClr>
              </a:gs>
              <a:gs pos="40000">
                <a:schemeClr val="lt2">
                  <a:tint val="45000"/>
                  <a:shade val="99000"/>
                  <a:satMod val="350000"/>
                </a:schemeClr>
              </a:gs>
              <a:gs pos="100000">
                <a:schemeClr val="lt2">
                  <a:shade val="20000"/>
                  <a:satMod val="25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 29х27 см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600" dirty="0" smtClean="0">
                <a:solidFill>
                  <a:srgbClr val="0070C0"/>
                </a:solidFill>
              </a:rPr>
              <a:t>  текстильные материалы.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Цель: </a:t>
            </a:r>
            <a:r>
              <a:rPr lang="ru-RU" sz="1600" dirty="0" smtClean="0">
                <a:solidFill>
                  <a:srgbClr val="0070C0"/>
                </a:solidFill>
              </a:rPr>
              <a:t>развитие мелкой моторики, тактильных ощущений, стимулирование  развития речи. 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Описание: </a:t>
            </a:r>
            <a:r>
              <a:rPr lang="ru-RU" sz="1600" dirty="0" smtClean="0">
                <a:solidFill>
                  <a:srgbClr val="0070C0"/>
                </a:solidFill>
              </a:rPr>
              <a:t>игровой центр с большим количеством обучающих элементов.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pPr lvl="0"/>
            <a:r>
              <a:rPr lang="ru-RU" sz="1600" dirty="0" smtClean="0">
                <a:solidFill>
                  <a:srgbClr val="0070C0"/>
                </a:solidFill>
              </a:rPr>
              <a:t>Дверка с окошком, закрывается на "липучку"</a:t>
            </a:r>
          </a:p>
          <a:p>
            <a:pPr lvl="0"/>
            <a:r>
              <a:rPr lang="ru-RU" sz="1600" dirty="0" smtClean="0">
                <a:solidFill>
                  <a:srgbClr val="0070C0"/>
                </a:solidFill>
              </a:rPr>
              <a:t>за дверкой - настоящая книжечка с 2 </a:t>
            </a:r>
            <a:r>
              <a:rPr lang="ru-RU" sz="1600" dirty="0" err="1" smtClean="0">
                <a:solidFill>
                  <a:srgbClr val="0070C0"/>
                </a:solidFill>
              </a:rPr>
              <a:t>страницами,на</a:t>
            </a:r>
            <a:r>
              <a:rPr lang="ru-RU" sz="1600" dirty="0" smtClean="0">
                <a:solidFill>
                  <a:srgbClr val="0070C0"/>
                </a:solidFill>
              </a:rPr>
              <a:t>  которых рисунки зверят, занятых   делом: мышонок убирается,  зайчик кушает, мишка сидит на горшке,  утенок моется,  овечка спит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«Делай, как я».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Цель игры: научить ребенка сначала на основе подражания действиям взрослого, а затем по его словесной просьбе самостоятельно производить действия с игрушками.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14866" cy="101281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КУБИКИ  -   МЯКИШИ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00486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Возраст:</a:t>
            </a:r>
            <a:r>
              <a:rPr lang="ru-RU" sz="1600" dirty="0" smtClean="0">
                <a:solidFill>
                  <a:srgbClr val="0070C0"/>
                </a:solidFill>
              </a:rPr>
              <a:t>                              </a:t>
            </a:r>
            <a:r>
              <a:rPr lang="ru-RU" sz="2400" dirty="0" smtClean="0">
                <a:solidFill>
                  <a:srgbClr val="0070C0"/>
                </a:solidFill>
              </a:rPr>
              <a:t>от  8-9 мес.</a:t>
            </a:r>
            <a:endParaRPr lang="ru-RU" sz="1600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600" dirty="0" smtClean="0">
                <a:solidFill>
                  <a:srgbClr val="0070C0"/>
                </a:solidFill>
              </a:rPr>
              <a:t>: ткань.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10х10 см.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Описание. 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На каждой грани кубика большая картинка. Кубики мягкие их можно мять, грызть, кидать, не опасаясь последствий.</a:t>
            </a: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Игра «</a:t>
            </a:r>
            <a:r>
              <a:rPr lang="ru-RU" sz="1600" b="1" dirty="0" smtClean="0">
                <a:solidFill>
                  <a:srgbClr val="0070C0"/>
                </a:solidFill>
              </a:rPr>
              <a:t>Кубик на кубик».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 Цель игры-занятия: научить ребенка ставить кубик на кубик, получая при этом самостоятельный результат своих действий.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Занятия можно разнообразить, предложив ребенку ставить друг на друга любые устойчивые, подходящие для этого игрушки.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Игра Кубики Мякиши предметы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85926"/>
            <a:ext cx="342902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757742" cy="94137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Пальчиковые игры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Возраст</a:t>
            </a:r>
            <a:r>
              <a:rPr lang="ru-RU" sz="2000" b="1" dirty="0" smtClean="0">
                <a:solidFill>
                  <a:srgbClr val="0070C0"/>
                </a:solidFill>
              </a:rPr>
              <a:t>:                        от  11  мес.</a:t>
            </a:r>
            <a:endParaRPr lang="ru-RU" sz="1600" b="1" dirty="0" smtClean="0">
              <a:solidFill>
                <a:srgbClr val="0070C0"/>
              </a:solidFill>
            </a:endParaRP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600" dirty="0" smtClean="0">
                <a:solidFill>
                  <a:srgbClr val="0070C0"/>
                </a:solidFill>
              </a:rPr>
              <a:t>: ткань, шерсть.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Цель:</a:t>
            </a:r>
            <a:r>
              <a:rPr lang="ru-RU" sz="1600" dirty="0" smtClean="0">
                <a:solidFill>
                  <a:srgbClr val="0070C0"/>
                </a:solidFill>
              </a:rPr>
              <a:t> развитие моторики, стимуляция развития речи.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«Пальчики кланяются».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Попеременно загибать пальчики. Ребенок повторяет.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Игра:  «Цыплята».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На пальчики одеваем цыплят. При проговаривании взрослым текста ребёнок сжимает пальчики: «Ты, цыпленок, не пищи, лучше маму поищи»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Можно использовать и другие игрушки (котенка, зайчонка), изменяя текст стихотворения. </a:t>
            </a:r>
          </a:p>
          <a:p>
            <a:endParaRPr lang="ru-RU" sz="1600" dirty="0" smtClean="0"/>
          </a:p>
        </p:txBody>
      </p:sp>
      <p:pic>
        <p:nvPicPr>
          <p:cNvPr id="5" name="Содержимое 4" descr="http://i1.imgbb.ru/img6/0/d/c/0dcefabdc23c43d1132376908c5d223d_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71546"/>
            <a:ext cx="290035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Рисунок 5" descr="http://www.moscowuniversityclub.ru/article/img/9645_523565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714752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5257808" cy="86993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игрушки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00034" y="1571612"/>
            <a:ext cx="3579817" cy="4691063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Возраст:          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от 11 мес.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Материал</a:t>
            </a:r>
            <a:r>
              <a:rPr lang="ru-RU" sz="1800" dirty="0" smtClean="0">
                <a:solidFill>
                  <a:srgbClr val="0070C0"/>
                </a:solidFill>
              </a:rPr>
              <a:t>: пластмасса, проволока не металл, дерево.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Цель</a:t>
            </a:r>
            <a:r>
              <a:rPr lang="ru-RU" sz="1800" dirty="0" smtClean="0">
                <a:solidFill>
                  <a:srgbClr val="0070C0"/>
                </a:solidFill>
              </a:rPr>
              <a:t>: учить передвигать кольца по лабиринтам в различных </a:t>
            </a:r>
            <a:r>
              <a:rPr lang="ru-RU" sz="1800" dirty="0" err="1" smtClean="0">
                <a:solidFill>
                  <a:srgbClr val="0070C0"/>
                </a:solidFill>
              </a:rPr>
              <a:t>напрвслениях</a:t>
            </a:r>
            <a:r>
              <a:rPr lang="ru-RU" sz="1800" dirty="0" smtClean="0">
                <a:solidFill>
                  <a:srgbClr val="0070C0"/>
                </a:solidFill>
              </a:rPr>
              <a:t>, знакомить со цветом. </a:t>
            </a:r>
          </a:p>
          <a:p>
            <a:endParaRPr lang="ru-RU" sz="1800" b="1" dirty="0" smtClean="0">
              <a:solidFill>
                <a:srgbClr val="0070C0"/>
              </a:solidFill>
            </a:endParaRPr>
          </a:p>
          <a:p>
            <a:r>
              <a:rPr lang="ru-RU" sz="1800" b="1" dirty="0" smtClean="0">
                <a:solidFill>
                  <a:srgbClr val="0070C0"/>
                </a:solidFill>
              </a:rPr>
              <a:t>Игра «Делай, как я». </a:t>
            </a:r>
          </a:p>
          <a:p>
            <a:r>
              <a:rPr lang="ru-RU" sz="1800" dirty="0" smtClean="0">
                <a:solidFill>
                  <a:srgbClr val="0070C0"/>
                </a:solidFill>
              </a:rPr>
              <a:t>Цель игры: научить ребенка сначала на основе подражания действиям взрослого, а затем по его словесной просьбе самостоятельно производить действия с игрушками.</a:t>
            </a:r>
          </a:p>
          <a:p>
            <a:endParaRPr lang="ru-RU" sz="1800" dirty="0"/>
          </a:p>
        </p:txBody>
      </p:sp>
      <p:pic>
        <p:nvPicPr>
          <p:cNvPr id="8" name="Содержимое 7" descr="http://www.prikker-fachmaerkte.de/ebay5/hsz-motoriktisch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357430"/>
            <a:ext cx="3727198" cy="376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ВТУЛКИ, ВКЛАДЫШИ              </a:t>
            </a:r>
            <a:r>
              <a:rPr lang="ru-RU" sz="2800" b="1" dirty="0" smtClean="0">
                <a:solidFill>
                  <a:srgbClr val="00B0F0"/>
                </a:solidFill>
              </a:rPr>
              <a:t>от 11-12 мес.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3757610" cy="4768865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Материал</a:t>
            </a:r>
            <a:r>
              <a:rPr lang="ru-RU" sz="2000" dirty="0" smtClean="0">
                <a:solidFill>
                  <a:srgbClr val="0070C0"/>
                </a:solidFill>
              </a:rPr>
              <a:t>: дерево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Цель:  </a:t>
            </a:r>
            <a:r>
              <a:rPr lang="ru-RU" sz="2000" dirty="0" smtClean="0">
                <a:solidFill>
                  <a:srgbClr val="0070C0"/>
                </a:solidFill>
              </a:rPr>
              <a:t>развитие моторных навыков, изучение цветов.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Игра «Грибочки».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Учить ребенка  при помощи показа одевать грибок  на ножку. Побуждать  ребенка к результативным действиям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Варианты игр: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1. </a:t>
            </a:r>
            <a:r>
              <a:rPr lang="ru-RU" sz="2000" dirty="0" smtClean="0">
                <a:solidFill>
                  <a:srgbClr val="0070C0"/>
                </a:solidFill>
              </a:rPr>
              <a:t>«Расставь по цвету».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      2. «Возьми такой же грибок, как у меня».</a:t>
            </a:r>
            <a:endParaRPr lang="ru-RU" sz="2000" dirty="0" smtClean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http://www.ural-toys.ru/UPLOAD/2012/03/12/020613_600_60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571612"/>
            <a:ext cx="35719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785794"/>
            <a:ext cx="4500594" cy="550072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B0F0"/>
                </a:solidFill>
              </a:rPr>
              <a:t>Автор: 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Черемных Светлана 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Анатольевна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ПГПУ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ЗО  СОП  </a:t>
            </a:r>
            <a:r>
              <a:rPr lang="ru-RU" sz="2800" dirty="0" err="1" smtClean="0">
                <a:solidFill>
                  <a:srgbClr val="00B0F0"/>
                </a:solidFill>
              </a:rPr>
              <a:t>Дошк.обр</a:t>
            </a:r>
            <a:r>
              <a:rPr lang="ru-RU" sz="2800" dirty="0" smtClean="0">
                <a:solidFill>
                  <a:srgbClr val="00B0F0"/>
                </a:solidFill>
              </a:rPr>
              <a:t>. 2 курс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Руководитель: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Хохрякова Ю.М.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/>
            </a:r>
            <a:br>
              <a:rPr lang="ru-RU" sz="2800" dirty="0" smtClean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496"/>
            <a:ext cx="8421719" cy="350046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игры.</a:t>
            </a:r>
            <a:r>
              <a:rPr lang="ru-RU" sz="3100" dirty="0" smtClean="0">
                <a:solidFill>
                  <a:srgbClr val="0070C0"/>
                </a:solidFill>
              </a:rPr>
              <a:t/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 smtClean="0">
                <a:solidFill>
                  <a:srgbClr val="0070C0"/>
                </a:solidFill>
              </a:rPr>
              <a:t> </a:t>
            </a:r>
            <a:r>
              <a:rPr lang="ru-RU" sz="2200" b="0" i="1" dirty="0" smtClean="0">
                <a:solidFill>
                  <a:srgbClr val="0070C0"/>
                </a:solidFill>
              </a:rPr>
              <a:t>- давать представление об окружающем мире;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учить распределению предметов по признакам: величине, цвету, форме, текстуре, весу;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развивать мелкую моторику, укреплять мышцы кистей рук;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ФОРМИРОВАТЬ  ОЩУЩЕНИЯ  И ВОСПРИЯТИЯ. </a:t>
            </a:r>
            <a:r>
              <a:rPr lang="ru-RU" sz="2200" b="0" i="1" dirty="0" err="1" smtClean="0">
                <a:solidFill>
                  <a:srgbClr val="0070C0"/>
                </a:solidFill>
              </a:rPr>
              <a:t>РаЗВИВАТЬ</a:t>
            </a:r>
            <a:r>
              <a:rPr lang="ru-RU" sz="2200" b="0" i="1" dirty="0" smtClean="0">
                <a:solidFill>
                  <a:srgbClr val="0070C0"/>
                </a:solidFill>
              </a:rPr>
              <a:t> ЗРИТЕЛЬНУЮ  И СЛУХОВУЮ  СОСРЕДОТОЧЕННОСТЬ.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совершенствовать логическое мышление путем установки простейших взаимосвязей;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200" b="0" i="1" dirty="0" smtClean="0">
                <a:solidFill>
                  <a:srgbClr val="0070C0"/>
                </a:solidFill>
              </a:rPr>
              <a:t>- формировать познавательную активность.</a:t>
            </a:r>
            <a:br>
              <a:rPr lang="ru-RU" sz="2200" b="0" i="1" dirty="0" smtClean="0">
                <a:solidFill>
                  <a:srgbClr val="0070C0"/>
                </a:solidFill>
              </a:rPr>
            </a:br>
            <a:r>
              <a:rPr lang="ru-RU" sz="2000" b="0" i="1" dirty="0" smtClean="0">
                <a:solidFill>
                  <a:srgbClr val="0070C0"/>
                </a:solidFill>
              </a:rPr>
              <a:t/>
            </a:r>
            <a:br>
              <a:rPr lang="ru-RU" sz="2000" b="0" i="1" dirty="0" smtClean="0">
                <a:solidFill>
                  <a:srgbClr val="0070C0"/>
                </a:solidFill>
              </a:rPr>
            </a:br>
            <a:r>
              <a:rPr lang="ru-RU" sz="2000" b="0" i="1" dirty="0" smtClean="0">
                <a:solidFill>
                  <a:srgbClr val="0070C0"/>
                </a:solidFill>
              </a:rPr>
              <a:t> </a:t>
            </a:r>
            <a:r>
              <a:rPr lang="ru-RU" sz="2000" b="0" i="1" dirty="0" smtClean="0">
                <a:solidFill>
                  <a:srgbClr val="FFC000"/>
                </a:solidFill>
              </a:rPr>
              <a:t/>
            </a:r>
            <a:br>
              <a:rPr lang="ru-RU" sz="2000" b="0" i="1" dirty="0" smtClean="0">
                <a:solidFill>
                  <a:srgbClr val="FFC000"/>
                </a:solidFill>
              </a:rPr>
            </a:br>
            <a:r>
              <a:rPr lang="ru-RU" sz="2000" b="0" i="1" dirty="0" smtClean="0">
                <a:solidFill>
                  <a:srgbClr val="FFC000"/>
                </a:solidFill>
              </a:rPr>
              <a:t> </a:t>
            </a:r>
            <a:endParaRPr lang="ru-RU" sz="2800" b="0" i="1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48" y="571480"/>
            <a:ext cx="4643470" cy="2000264"/>
          </a:xfrm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«Народная мудрость создала дидактическую игру, которая является               для маленького ребенка наиболее подходящей формой обучения».   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                                              </a:t>
            </a:r>
            <a:r>
              <a:rPr lang="ru-RU" b="1" dirty="0" err="1" smtClean="0">
                <a:solidFill>
                  <a:srgbClr val="00B0F0"/>
                </a:solidFill>
              </a:rPr>
              <a:t>Е.И.Радина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86742" cy="85725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ПОГРЕМУШКА </a:t>
            </a:r>
            <a:r>
              <a:rPr lang="ru-RU" sz="4000" dirty="0" smtClean="0">
                <a:solidFill>
                  <a:srgbClr val="00B0F0"/>
                </a:solidFill>
              </a:rPr>
              <a:t>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ru-RU" sz="4000" dirty="0" smtClean="0">
                <a:solidFill>
                  <a:srgbClr val="00B0F0"/>
                </a:solidFill>
              </a:rPr>
              <a:t>от 0 мес.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1924" cy="46910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Размер</a:t>
            </a:r>
            <a:r>
              <a:rPr lang="ru-RU" sz="2000" dirty="0" smtClean="0">
                <a:solidFill>
                  <a:srgbClr val="0070C0"/>
                </a:solidFill>
              </a:rPr>
              <a:t>: 7-10 см.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 smtClean="0">
                <a:solidFill>
                  <a:srgbClr val="0070C0"/>
                </a:solidFill>
              </a:rPr>
              <a:t>: дерево, пластмасса.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Цель: </a:t>
            </a:r>
            <a:r>
              <a:rPr lang="ru-RU" sz="2000" dirty="0" smtClean="0">
                <a:solidFill>
                  <a:srgbClr val="0070C0"/>
                </a:solidFill>
              </a:rPr>
              <a:t>вызвать у ребенка фиксацию игрушки взглядом.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Игра «Найди погремушку глазами».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Взрослый  покачивает или передвигает медленно погремушку из стороны  в сторону, пытаясь  побуждать ребенка следить за ней.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http://www.umka24.ru/UserFiles/Image/w92014b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214554"/>
            <a:ext cx="37195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perspectiveHeroicExtremeLef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01056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МОБИЛИ  </a:t>
            </a:r>
            <a:r>
              <a:rPr lang="ru-RU" sz="4400" dirty="0" smtClean="0">
                <a:solidFill>
                  <a:srgbClr val="00B0F0"/>
                </a:solidFill>
              </a:rPr>
              <a:t>     </a:t>
            </a:r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</a:t>
            </a:r>
            <a:r>
              <a:rPr lang="ru-RU" sz="3100" dirty="0" smtClean="0">
                <a:solidFill>
                  <a:srgbClr val="00B0F0"/>
                </a:solidFill>
              </a:rPr>
              <a:t>от 1 мес.</a:t>
            </a:r>
            <a:endParaRPr lang="ru-RU" sz="2700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Остров сладких грез - 1300807578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571612"/>
            <a:ext cx="3810000" cy="4286280"/>
          </a:xfr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RelaxedModerately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428736"/>
            <a:ext cx="3714776" cy="492922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/>
            <a:r>
              <a:rPr lang="ru-RU" sz="1800" b="1" dirty="0" smtClean="0">
                <a:solidFill>
                  <a:srgbClr val="0070C0"/>
                </a:solidFill>
              </a:rPr>
              <a:t>Материал: </a:t>
            </a:r>
            <a:r>
              <a:rPr lang="ru-RU" sz="1800" dirty="0" smtClean="0">
                <a:solidFill>
                  <a:srgbClr val="0070C0"/>
                </a:solidFill>
              </a:rPr>
              <a:t> пластмасса.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Размер</a:t>
            </a:r>
            <a:r>
              <a:rPr lang="ru-RU" sz="1800" dirty="0" smtClean="0">
                <a:solidFill>
                  <a:srgbClr val="0070C0"/>
                </a:solidFill>
              </a:rPr>
              <a:t>: 19х17 см.</a:t>
            </a:r>
          </a:p>
          <a:p>
            <a:pPr lvl="0"/>
            <a:r>
              <a:rPr lang="ru-RU" sz="1800" b="1" dirty="0" smtClean="0">
                <a:solidFill>
                  <a:srgbClr val="0070C0"/>
                </a:solidFill>
              </a:rPr>
              <a:t>Цель:  </a:t>
            </a:r>
            <a:r>
              <a:rPr lang="ru-RU" sz="1800" dirty="0" smtClean="0"/>
              <a:t> </a:t>
            </a:r>
            <a:r>
              <a:rPr lang="ru-RU" sz="1800" dirty="0" smtClean="0">
                <a:solidFill>
                  <a:srgbClr val="0070C0"/>
                </a:solidFill>
              </a:rPr>
              <a:t>побудить ребенка следить глазами за перемещением игрушки, научить ребенка прислушиваться к различным звукам, отыскивать источник звука.</a:t>
            </a:r>
            <a:r>
              <a:rPr lang="ru-RU" sz="1800" b="1" dirty="0" smtClean="0">
                <a:solidFill>
                  <a:srgbClr val="0070C0"/>
                </a:solidFill>
              </a:rPr>
              <a:t/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Описание</a:t>
            </a:r>
            <a:r>
              <a:rPr lang="ru-RU" sz="1800" dirty="0" smtClean="0">
                <a:solidFill>
                  <a:srgbClr val="0070C0"/>
                </a:solidFill>
              </a:rPr>
              <a:t>: на дугах подвешено забавные зверушки. При движении звучит классическая музыка.</a:t>
            </a:r>
          </a:p>
          <a:p>
            <a:pPr lvl="0"/>
            <a:r>
              <a:rPr lang="ru-RU" sz="1800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Игра «Где птичка(цветочек)?». </a:t>
            </a:r>
            <a:r>
              <a:rPr lang="ru-RU" sz="1800" dirty="0" smtClean="0">
                <a:solidFill>
                  <a:srgbClr val="0070C0"/>
                </a:solidFill>
              </a:rPr>
              <a:t>Хотя ребенок и не понимает слов взрослого, но в этой игровой ситуации начинает прислушиваться к звучанию исчезнувшей погремушки, ищет ее глазами.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 flipH="1">
            <a:off x="-857288" y="0"/>
            <a:ext cx="2143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 flipH="1" flipV="1">
            <a:off x="-1428792" y="285728"/>
            <a:ext cx="7144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</a:rPr>
              <a:t>РЕЗИНОВЫЕ ИГРУШКИ</a:t>
            </a:r>
            <a:endParaRPr lang="ru-RU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428736"/>
            <a:ext cx="3714776" cy="5000660"/>
          </a:xfrm>
          <a:solidFill>
            <a:schemeClr val="bg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                          </a:t>
            </a:r>
            <a:r>
              <a:rPr lang="ru-RU" sz="9600" b="1" dirty="0" smtClean="0">
                <a:solidFill>
                  <a:srgbClr val="00B0F0"/>
                </a:solidFill>
              </a:rPr>
              <a:t>от 3 мес.</a:t>
            </a:r>
            <a:endParaRPr lang="ru-RU" b="1" dirty="0" smtClean="0">
              <a:solidFill>
                <a:srgbClr val="00B0F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Размер: 7-8 см.</a:t>
            </a: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Материал: резина.</a:t>
            </a:r>
          </a:p>
          <a:p>
            <a:pPr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Цель:  </a:t>
            </a:r>
            <a:r>
              <a:rPr lang="ru-RU" sz="7200" dirty="0" smtClean="0">
                <a:solidFill>
                  <a:srgbClr val="0070C0"/>
                </a:solidFill>
              </a:rPr>
              <a:t>учить  следить за игрушкой глазами; дотягиваться до нее, побуждая к ползанию.</a:t>
            </a:r>
          </a:p>
          <a:p>
            <a:pPr>
              <a:lnSpc>
                <a:spcPct val="120000"/>
              </a:lnSpc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Игра «Достань котика».</a:t>
            </a:r>
            <a:endParaRPr lang="ru-RU" sz="55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        Показать игрушку ребенку, затем постепенно отодвигать ее, чтобы ребенок пытался дотянуться до игрушки.  Ребенок должен находиться лежа на животе.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Игра «Прятки».</a:t>
            </a:r>
          </a:p>
          <a:p>
            <a:pPr>
              <a:buNone/>
            </a:pPr>
            <a:r>
              <a:rPr lang="ru-RU" sz="6400" b="1" dirty="0" smtClean="0">
                <a:solidFill>
                  <a:srgbClr val="0070C0"/>
                </a:solidFill>
              </a:rPr>
              <a:t>        </a:t>
            </a:r>
            <a:r>
              <a:rPr lang="ru-RU" sz="7200" dirty="0" smtClean="0">
                <a:solidFill>
                  <a:srgbClr val="0070C0"/>
                </a:solidFill>
              </a:rPr>
              <a:t>С помощью игрушки издавать звук, затем прятать ее, побуждая ребенка отыскивать ее глазами.</a:t>
            </a:r>
          </a:p>
          <a:p>
            <a:endParaRPr lang="ru-RU" sz="3200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5" name="Содержимое 4" descr="http://www.nn.ru/data/forum/images/2011-11/42352469-700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8"/>
            <a:ext cx="3333750" cy="2571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Рисунок 5" descr="http://im4-tub-ru.yandex.net/i?id=31070120-2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143380"/>
            <a:ext cx="242889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01281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НЕВАЛЯШКА 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4  мес.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4643470" cy="514353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Материал: </a:t>
            </a:r>
            <a:r>
              <a:rPr lang="ru-RU" sz="1800" dirty="0">
                <a:solidFill>
                  <a:srgbClr val="0070C0"/>
                </a:solidFill>
              </a:rPr>
              <a:t> дерево 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  <a:r>
              <a:rPr lang="ru-RU" sz="1800" dirty="0">
                <a:solidFill>
                  <a:srgbClr val="0070C0"/>
                </a:solidFill>
              </a:rPr>
              <a:t/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Размер: </a:t>
            </a:r>
            <a:r>
              <a:rPr lang="ru-RU" sz="1800" dirty="0">
                <a:solidFill>
                  <a:srgbClr val="0070C0"/>
                </a:solidFill>
              </a:rPr>
              <a:t> высота 8,5 см, диаметр 3 см. 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Цель: </a:t>
            </a:r>
            <a:r>
              <a:rPr lang="ru-RU" sz="1800" dirty="0" smtClean="0">
                <a:solidFill>
                  <a:srgbClr val="0070C0"/>
                </a:solidFill>
              </a:rPr>
              <a:t>развитие </a:t>
            </a:r>
            <a:r>
              <a:rPr lang="ru-RU" sz="1800" dirty="0" err="1" smtClean="0">
                <a:solidFill>
                  <a:srgbClr val="0070C0"/>
                </a:solidFill>
              </a:rPr>
              <a:t>слуховосприятия</a:t>
            </a:r>
            <a:r>
              <a:rPr lang="ru-RU" sz="1800" dirty="0" smtClean="0">
                <a:solidFill>
                  <a:srgbClr val="0070C0"/>
                </a:solidFill>
              </a:rPr>
              <a:t>, </a:t>
            </a:r>
            <a:r>
              <a:rPr lang="ru-RU" sz="1800" dirty="0" err="1" smtClean="0">
                <a:solidFill>
                  <a:srgbClr val="0070C0"/>
                </a:solidFill>
              </a:rPr>
              <a:t>зрительноего</a:t>
            </a:r>
            <a:r>
              <a:rPr lang="ru-RU" sz="1800" dirty="0" smtClean="0">
                <a:solidFill>
                  <a:srgbClr val="0070C0"/>
                </a:solidFill>
              </a:rPr>
              <a:t>  восприятия, </a:t>
            </a:r>
            <a:r>
              <a:rPr lang="ru-RU" sz="1800" dirty="0" err="1" smtClean="0">
                <a:solidFill>
                  <a:srgbClr val="0070C0"/>
                </a:solidFill>
              </a:rPr>
              <a:t>цветовосприятия</a:t>
            </a:r>
            <a:r>
              <a:rPr lang="ru-RU" sz="1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       </a:t>
            </a:r>
            <a:r>
              <a:rPr lang="ru-RU" sz="2400" b="1" dirty="0" smtClean="0">
                <a:solidFill>
                  <a:srgbClr val="0070C0"/>
                </a:solidFill>
              </a:rPr>
              <a:t>Игра «Ванька – </a:t>
            </a:r>
            <a:r>
              <a:rPr lang="ru-RU" sz="2400" b="1" dirty="0" err="1" smtClean="0">
                <a:solidFill>
                  <a:srgbClr val="0070C0"/>
                </a:solidFill>
              </a:rPr>
              <a:t>встанька</a:t>
            </a:r>
            <a:r>
              <a:rPr lang="ru-RU" sz="2400" b="1" dirty="0" smtClean="0">
                <a:solidFill>
                  <a:srgbClr val="0070C0"/>
                </a:solidFill>
              </a:rPr>
              <a:t>».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Взрослый покачивает неваляшку, ребенок смотрит за ее движениями, пытается дотянуться до нее.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2214554"/>
            <a:ext cx="2071702" cy="3429023"/>
          </a:xfrm>
          <a:noFill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ru-RU" dirty="0"/>
          </a:p>
        </p:txBody>
      </p:sp>
      <p:pic>
        <p:nvPicPr>
          <p:cNvPr id="6" name="Рисунок 5" descr="C:\Users\SvEtA\Desktop\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961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ПИРАМИДКИ   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                    </a:t>
            </a:r>
            <a:r>
              <a:rPr lang="ru-RU" sz="4000" dirty="0" smtClean="0">
                <a:solidFill>
                  <a:srgbClr val="00B0F0"/>
                </a:solidFill>
              </a:rPr>
              <a:t>от 6 мес.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285860"/>
            <a:ext cx="4143404" cy="521497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Размер: </a:t>
            </a:r>
            <a:r>
              <a:rPr lang="ru-RU" sz="1600" dirty="0" smtClean="0">
                <a:solidFill>
                  <a:srgbClr val="0070C0"/>
                </a:solidFill>
              </a:rPr>
              <a:t> 13х17 см.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Материал:</a:t>
            </a:r>
            <a:r>
              <a:rPr lang="ru-RU" sz="1600" dirty="0" smtClean="0">
                <a:solidFill>
                  <a:srgbClr val="0070C0"/>
                </a:solidFill>
              </a:rPr>
              <a:t> дерево. </a:t>
            </a:r>
            <a:r>
              <a:rPr lang="ru-RU" sz="1600" dirty="0">
                <a:solidFill>
                  <a:srgbClr val="0070C0"/>
                </a:solidFill>
              </a:rPr>
              <a:t/>
            </a:r>
            <a:br>
              <a:rPr lang="ru-RU" sz="1600" dirty="0">
                <a:solidFill>
                  <a:srgbClr val="0070C0"/>
                </a:solidFill>
              </a:rPr>
            </a:br>
            <a:r>
              <a:rPr lang="ru-RU" sz="1600" b="1" dirty="0" smtClean="0">
                <a:solidFill>
                  <a:srgbClr val="0070C0"/>
                </a:solidFill>
              </a:rPr>
              <a:t>Цель: </a:t>
            </a:r>
            <a:r>
              <a:rPr lang="ru-RU" sz="1600" dirty="0" smtClean="0">
                <a:solidFill>
                  <a:srgbClr val="0070C0"/>
                </a:solidFill>
              </a:rPr>
              <a:t>развитие моторных навыков, изучение цветов, простейших геометрических фигур.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«Сними  колечко».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Взрослый надевает кольца, ребенок  пытается дотянуться  и снять кольцо.</a:t>
            </a:r>
          </a:p>
          <a:p>
            <a:r>
              <a:rPr lang="ru-RU" sz="18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1600" b="1" dirty="0" smtClean="0">
                <a:solidFill>
                  <a:srgbClr val="0070C0"/>
                </a:solidFill>
              </a:rPr>
              <a:t>Игра «Собери пирамидку».</a:t>
            </a:r>
          </a:p>
          <a:p>
            <a:r>
              <a:rPr lang="ru-RU" sz="1600" dirty="0" smtClean="0">
                <a:solidFill>
                  <a:srgbClr val="0070C0"/>
                </a:solidFill>
              </a:rPr>
              <a:t> </a:t>
            </a:r>
            <a:r>
              <a:rPr lang="ru-RU" sz="1600" dirty="0" err="1" smtClean="0">
                <a:solidFill>
                  <a:srgbClr val="0070C0"/>
                </a:solidFill>
              </a:rPr>
              <a:t>Цель:научить</a:t>
            </a:r>
            <a:r>
              <a:rPr lang="ru-RU" sz="1600" dirty="0" smtClean="0">
                <a:solidFill>
                  <a:srgbClr val="0070C0"/>
                </a:solidFill>
              </a:rPr>
              <a:t> ребенка результативным действиям.</a:t>
            </a:r>
            <a:br>
              <a:rPr lang="ru-RU" sz="1600" dirty="0" smtClean="0">
                <a:solidFill>
                  <a:srgbClr val="0070C0"/>
                </a:solidFill>
              </a:rPr>
            </a:br>
            <a:r>
              <a:rPr lang="ru-RU" sz="1600" dirty="0" smtClean="0">
                <a:solidFill>
                  <a:srgbClr val="0070C0"/>
                </a:solidFill>
              </a:rPr>
              <a:t>Ребенку показывают пирамидку в собранном виде. Затем на его глазах снимают и вновь надевают все кольца. Воспитатель сопровождает свои действия словами: «Была пирамидка, кольца сняли — нет пирамидки. Сейчас опять соберем пирамидку — будем кольца на стержень надевать!»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Магическая пирамидка &lt;font color=red&gt;(новинка)&lt;/font&gt; - 9067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285860"/>
            <a:ext cx="235745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Содержимое 5" descr="http://www.drewnianymis.pl/userdata/gfx/8d1a36d725c708d1ed02a1f8141a89d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286124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ИГРОВОЙ </a:t>
            </a:r>
            <a:b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КОВРИК             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0" y="1000108"/>
            <a:ext cx="4500594" cy="512605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Возраст:                     </a:t>
            </a:r>
            <a:r>
              <a:rPr lang="ru-RU" sz="4500" dirty="0">
                <a:solidFill>
                  <a:srgbClr val="0070C0"/>
                </a:solidFill>
              </a:rPr>
              <a:t> </a:t>
            </a:r>
            <a:r>
              <a:rPr lang="ru-RU" sz="4500" dirty="0">
                <a:solidFill>
                  <a:srgbClr val="00B0F0"/>
                </a:solidFill>
              </a:rPr>
              <a:t>от </a:t>
            </a:r>
            <a:r>
              <a:rPr lang="ru-RU" sz="4500" dirty="0" smtClean="0">
                <a:solidFill>
                  <a:srgbClr val="00B0F0"/>
                </a:solidFill>
              </a:rPr>
              <a:t>7 месяцев.</a:t>
            </a:r>
            <a:endParaRPr lang="ru-RU" dirty="0">
              <a:solidFill>
                <a:srgbClr val="00B0F0"/>
              </a:solidFill>
            </a:endParaRPr>
          </a:p>
          <a:p>
            <a:pPr lvl="0"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Материал</a:t>
            </a:r>
            <a:r>
              <a:rPr lang="ru-RU" dirty="0" smtClean="0">
                <a:solidFill>
                  <a:srgbClr val="0070C0"/>
                </a:solidFill>
              </a:rPr>
              <a:t>:  игрушка выполнены из ворсованного материала.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</a:rPr>
              <a:t>Размер 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r>
              <a:rPr lang="ru-RU" dirty="0" smtClean="0">
                <a:solidFill>
                  <a:srgbClr val="0070C0"/>
                </a:solidFill>
              </a:rPr>
              <a:t>80х80 </a:t>
            </a:r>
            <a:r>
              <a:rPr lang="ru-RU" dirty="0">
                <a:solidFill>
                  <a:srgbClr val="0070C0"/>
                </a:solidFill>
              </a:rPr>
              <a:t>см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Цель</a:t>
            </a:r>
            <a:r>
              <a:rPr lang="ru-RU" dirty="0" smtClean="0">
                <a:solidFill>
                  <a:srgbClr val="0070C0"/>
                </a:solidFill>
              </a:rPr>
              <a:t>: развитие </a:t>
            </a:r>
            <a:r>
              <a:rPr lang="ru-RU" dirty="0">
                <a:solidFill>
                  <a:srgbClr val="0070C0"/>
                </a:solidFill>
              </a:rPr>
              <a:t>мелкой моторики пальчиков рук и тактильных ощущений у </a:t>
            </a:r>
            <a:r>
              <a:rPr lang="ru-RU" dirty="0" smtClean="0">
                <a:solidFill>
                  <a:srgbClr val="0070C0"/>
                </a:solidFill>
              </a:rPr>
              <a:t>малыша, стимуляция зрительного восприятия.</a:t>
            </a:r>
          </a:p>
          <a:p>
            <a:pPr lvl="0"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Описание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dirty="0" err="1">
                <a:solidFill>
                  <a:srgbClr val="0070C0"/>
                </a:solidFill>
              </a:rPr>
              <a:t>М</a:t>
            </a:r>
            <a:r>
              <a:rPr lang="ru-RU" dirty="0" err="1" smtClean="0">
                <a:solidFill>
                  <a:srgbClr val="0070C0"/>
                </a:solidFill>
              </a:rPr>
              <a:t>ультифункциональный</a:t>
            </a:r>
            <a:r>
              <a:rPr lang="ru-RU" dirty="0" smtClean="0">
                <a:solidFill>
                  <a:srgbClr val="0070C0"/>
                </a:solidFill>
              </a:rPr>
              <a:t> игровой центр с большим количеством обучающих элементов. Можно крутить, тянуть, открывать, листать.</a:t>
            </a:r>
            <a:endParaRPr lang="ru-RU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На </a:t>
            </a:r>
            <a:r>
              <a:rPr lang="ru-RU" dirty="0">
                <a:solidFill>
                  <a:srgbClr val="0070C0"/>
                </a:solidFill>
              </a:rPr>
              <a:t>коврике </a:t>
            </a:r>
            <a:r>
              <a:rPr lang="ru-RU" dirty="0" smtClean="0">
                <a:solidFill>
                  <a:srgbClr val="0070C0"/>
                </a:solidFill>
              </a:rPr>
              <a:t>4 </a:t>
            </a:r>
            <a:r>
              <a:rPr lang="ru-RU" dirty="0">
                <a:solidFill>
                  <a:srgbClr val="0070C0"/>
                </a:solidFill>
              </a:rPr>
              <a:t>очаровательные </a:t>
            </a:r>
            <a:r>
              <a:rPr lang="ru-RU" dirty="0" smtClean="0">
                <a:solidFill>
                  <a:srgbClr val="0070C0"/>
                </a:solidFill>
              </a:rPr>
              <a:t>бабочки каждой </a:t>
            </a:r>
            <a:r>
              <a:rPr lang="ru-RU" dirty="0">
                <a:solidFill>
                  <a:srgbClr val="0070C0"/>
                </a:solidFill>
              </a:rPr>
              <a:t>стороны пришито по развивающей игрушке: 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- листочек с шуршащим </a:t>
            </a:r>
            <a:r>
              <a:rPr lang="ru-RU" dirty="0" smtClean="0">
                <a:solidFill>
                  <a:srgbClr val="0070C0"/>
                </a:solidFill>
              </a:rPr>
              <a:t>наполнителем,   цветочек-пищалка, грибочек-погремушка.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</a:t>
            </a:r>
            <a:r>
              <a:rPr lang="ru-RU" b="1" dirty="0" smtClean="0">
                <a:solidFill>
                  <a:srgbClr val="0070C0"/>
                </a:solidFill>
              </a:rPr>
              <a:t>Игра «Возьми погремушку, цветок».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Ребенок пытается дотянуться до игрушки и потянуть   </a:t>
            </a: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ее. Самостоятельно  сняв с липучки, играет.  </a:t>
            </a:r>
          </a:p>
          <a:p>
            <a:pPr lvl="0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</a:t>
            </a:r>
          </a:p>
          <a:p>
            <a:pPr lvl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2143116"/>
            <a:ext cx="2894041" cy="39290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Коврик развивающий - 401547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29289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ИГРУШКА- КАТАЛКА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000108"/>
            <a:ext cx="4400552" cy="528641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      </a:t>
            </a:r>
            <a:r>
              <a:rPr lang="ru-RU" sz="2000" b="1" dirty="0" smtClean="0">
                <a:solidFill>
                  <a:srgbClr val="0070C0"/>
                </a:solidFill>
              </a:rPr>
              <a:t>Возраст:                       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B0F0"/>
                </a:solidFill>
              </a:rPr>
              <a:t>от </a:t>
            </a:r>
            <a:r>
              <a:rPr lang="ru-RU" dirty="0" smtClean="0">
                <a:solidFill>
                  <a:srgbClr val="00B0F0"/>
                </a:solidFill>
              </a:rPr>
              <a:t>6мес. </a:t>
            </a:r>
            <a:r>
              <a:rPr lang="ru-RU" sz="2000" b="1" dirty="0" smtClean="0">
                <a:solidFill>
                  <a:srgbClr val="0070C0"/>
                </a:solidFill>
              </a:rPr>
              <a:t>Материал</a:t>
            </a:r>
            <a:r>
              <a:rPr lang="ru-RU" sz="2000" dirty="0" smtClean="0">
                <a:solidFill>
                  <a:srgbClr val="0070C0"/>
                </a:solidFill>
              </a:rPr>
              <a:t>: пластмасса, текстильные материалы.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Размер </a:t>
            </a:r>
            <a:r>
              <a:rPr lang="ru-RU" sz="2000" b="1" dirty="0">
                <a:solidFill>
                  <a:srgbClr val="0070C0"/>
                </a:solidFill>
              </a:rPr>
              <a:t>игрушки</a:t>
            </a:r>
            <a:r>
              <a:rPr lang="ru-RU" sz="2000" dirty="0">
                <a:solidFill>
                  <a:srgbClr val="0070C0"/>
                </a:solidFill>
              </a:rPr>
              <a:t> </a:t>
            </a:r>
            <a:r>
              <a:rPr lang="ru-RU" sz="2000" dirty="0" smtClean="0">
                <a:solidFill>
                  <a:srgbClr val="0070C0"/>
                </a:solidFill>
              </a:rPr>
              <a:t>21х10 </a:t>
            </a:r>
            <a:r>
              <a:rPr lang="ru-RU" sz="2000" dirty="0">
                <a:solidFill>
                  <a:srgbClr val="0070C0"/>
                </a:solidFill>
              </a:rPr>
              <a:t>см.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b="1" dirty="0" smtClean="0">
                <a:solidFill>
                  <a:srgbClr val="0070C0"/>
                </a:solidFill>
              </a:rPr>
              <a:t>Цель</a:t>
            </a:r>
            <a:r>
              <a:rPr lang="ru-RU" sz="2000" dirty="0" smtClean="0">
                <a:solidFill>
                  <a:srgbClr val="0070C0"/>
                </a:solidFill>
              </a:rPr>
              <a:t>: стимуляция к двигательной активности,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 научить ребенка действовать с игрушкой в соответствии с ее свойствами.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      Игра «Прокати машинку».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Нажимаем на спинку, </a:t>
            </a:r>
            <a:r>
              <a:rPr lang="ru-RU" sz="2000" dirty="0" smtClean="0">
                <a:solidFill>
                  <a:srgbClr val="0070C0"/>
                </a:solidFill>
              </a:rPr>
              <a:t>машинка вытягивается </a:t>
            </a:r>
            <a:r>
              <a:rPr lang="ru-RU" sz="2000" dirty="0">
                <a:solidFill>
                  <a:srgbClr val="0070C0"/>
                </a:solidFill>
              </a:rPr>
              <a:t>и резво катится вперед, потихоньку возвращаясь в первоначальную форму. Она сама может вернуться обратно – нажимай снова</a:t>
            </a:r>
            <a:r>
              <a:rPr lang="ru-RU" sz="2000" dirty="0" smtClean="0">
                <a:solidFill>
                  <a:srgbClr val="0070C0"/>
                </a:solidFill>
              </a:rPr>
              <a:t>!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</a:t>
            </a:r>
          </a:p>
          <a:p>
            <a:pPr>
              <a:buNone/>
            </a:pPr>
            <a:endParaRPr 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1" y="4286255"/>
            <a:ext cx="2500329" cy="2214579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vEtA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14554"/>
            <a:ext cx="2714645" cy="314327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400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ДИДАКТИЧЕСКИЕ  МАТЕРИАЛЫ  ДЛЯ ДЕТЕЙ ДО 1 ГОДА.</vt:lpstr>
      <vt:lpstr>Роль игры.  - давать представление об окружающем мире; - учить распределению предметов по признакам: величине, цвету, форме, текстуре, весу; - развивать мелкую моторику, укреплять мышцы кистей рук; - ФОРМИРОВАТЬ  ОЩУЩЕНИЯ  И ВОСПРИЯТИЯ. РаЗВИВАТЬ ЗРИТЕЛЬНУЮ  И СЛУХОВУЮ  СОСРЕДОТОЧЕННОСТЬ. - совершенствовать логическое мышление путем установки простейших взаимосвязей; - формировать познавательную активность.     </vt:lpstr>
      <vt:lpstr>ПОГРЕМУШКА                           от 0 мес.</vt:lpstr>
      <vt:lpstr> МОБИЛИ                                     от 1 мес.</vt:lpstr>
      <vt:lpstr>РЕЗИНОВЫЕ ИГРУШКИ</vt:lpstr>
      <vt:lpstr>НЕВАЛЯШКА                                от 4  мес.</vt:lpstr>
      <vt:lpstr>    ПИРАМИДКИ                        от 6 мес.</vt:lpstr>
      <vt:lpstr> ИГРОВОЙ            КОВРИК             </vt:lpstr>
      <vt:lpstr>ИГРУШКА- КАТАЛКА</vt:lpstr>
      <vt:lpstr> ИГРЫ   С              ВОДОЙ</vt:lpstr>
      <vt:lpstr>МЯГКАЯ  КНИЖКА</vt:lpstr>
      <vt:lpstr>РАЗВИВАЮЩИЙ                     ДОМИК                            от 8-9 мес.</vt:lpstr>
      <vt:lpstr>КУБИКИ  -   МЯКИШИ</vt:lpstr>
      <vt:lpstr>Пальчиковые игры</vt:lpstr>
      <vt:lpstr>Логические игрушки</vt:lpstr>
      <vt:lpstr>ВТУЛКИ, ВКЛАДЫШИ              от 11-12 мес. </vt:lpstr>
      <vt:lpstr>Автор:  Черемных Светлана  Анатольевна ПГПУ ЗО  СОП  Дошк.обр. 2 курс Руководитель: Хохрякова Ю.М.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SvEtA</dc:creator>
  <cp:lastModifiedBy>SvEtA</cp:lastModifiedBy>
  <cp:revision>73</cp:revision>
  <dcterms:created xsi:type="dcterms:W3CDTF">2012-09-17T14:26:43Z</dcterms:created>
  <dcterms:modified xsi:type="dcterms:W3CDTF">2012-11-17T13:11:30Z</dcterms:modified>
</cp:coreProperties>
</file>