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4"/>
  </p:notesMasterIdLst>
  <p:sldIdLst>
    <p:sldId id="286" r:id="rId2"/>
    <p:sldId id="287" r:id="rId3"/>
    <p:sldId id="257" r:id="rId4"/>
    <p:sldId id="258" r:id="rId5"/>
    <p:sldId id="288" r:id="rId6"/>
    <p:sldId id="292" r:id="rId7"/>
    <p:sldId id="293" r:id="rId8"/>
    <p:sldId id="290" r:id="rId9"/>
    <p:sldId id="291" r:id="rId10"/>
    <p:sldId id="265" r:id="rId11"/>
    <p:sldId id="264" r:id="rId12"/>
    <p:sldId id="312" r:id="rId13"/>
    <p:sldId id="313" r:id="rId14"/>
    <p:sldId id="294" r:id="rId15"/>
    <p:sldId id="267" r:id="rId16"/>
    <p:sldId id="302" r:id="rId17"/>
    <p:sldId id="303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A4"/>
    <a:srgbClr val="4848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0" autoAdjust="0"/>
    <p:restoredTop sz="94987" autoAdjust="0"/>
  </p:normalViewPr>
  <p:slideViewPr>
    <p:cSldViewPr>
      <p:cViewPr>
        <p:scale>
          <a:sx n="66" d="100"/>
          <a:sy n="66" d="100"/>
        </p:scale>
        <p:origin x="-546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48226-9210-4AC3-AE27-CFF6C042F03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9AE9D-DFF6-4497-95DE-D58CB3B6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9AE9D-DFF6-4497-95DE-D58CB3B635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  <a:t>Воспитание мальчиков и девочек Половое воспитание</a:t>
            </a:r>
            <a:endParaRPr lang="ru-RU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x_3adfb5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28887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ull1294417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844824"/>
            <a:ext cx="421323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apa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81128"/>
            <a:ext cx="2232247" cy="1255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6635080" cy="67687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900" b="1" dirty="0" smtClean="0">
                <a:solidFill>
                  <a:srgbClr val="FFFEA4"/>
                </a:solidFill>
                <a:latin typeface="Arial Black" pitchFamily="34" charset="0"/>
              </a:rPr>
              <a:t> </a:t>
            </a:r>
            <a:r>
              <a:rPr lang="ru-RU" sz="5900" b="1" dirty="0" smtClean="0">
                <a:solidFill>
                  <a:srgbClr val="FFC000"/>
                </a:solidFill>
                <a:latin typeface="Arial Black" pitchFamily="34" charset="0"/>
              </a:rPr>
              <a:t>Из книги Джона Грея</a:t>
            </a:r>
          </a:p>
          <a:p>
            <a:pPr>
              <a:buNone/>
            </a:pPr>
            <a:r>
              <a:rPr lang="ru-RU" sz="5900" b="1" dirty="0" smtClean="0">
                <a:solidFill>
                  <a:srgbClr val="FFC000"/>
                </a:solidFill>
                <a:latin typeface="Arial Black" pitchFamily="34" charset="0"/>
              </a:rPr>
              <a:t>«Дети с небес. Уроки воспитания»</a:t>
            </a:r>
          </a:p>
          <a:p>
            <a:pPr>
              <a:buNone/>
            </a:pPr>
            <a:endParaRPr lang="ru-RU" sz="4500" b="1" dirty="0" smtClean="0">
              <a:solidFill>
                <a:srgbClr val="FFFEA4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    Мальчики </a:t>
            </a: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с Марса: </a:t>
            </a:r>
            <a:r>
              <a:rPr lang="ru-RU" sz="6000" dirty="0" smtClean="0">
                <a:solidFill>
                  <a:srgbClr val="FFFEA4"/>
                </a:solidFill>
              </a:rPr>
              <a:t>Мальчикам нужно больше любви, внимания и признания в ответ на то, что они делают, на их способность действовать без посторонней помощи и на результаты их деятельности.</a:t>
            </a:r>
          </a:p>
          <a:p>
            <a:pPr>
              <a:buNone/>
            </a:pPr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    Девочки </a:t>
            </a:r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с Венеры: </a:t>
            </a:r>
            <a:r>
              <a:rPr lang="ru-RU" sz="6000" dirty="0" smtClean="0">
                <a:solidFill>
                  <a:srgbClr val="FFFEA4"/>
                </a:solidFill>
              </a:rPr>
              <a:t>Девочкам нужно больше внимания и признания в ответ на то, какие они есть, что они чувствуют и чего хотят.</a:t>
            </a: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   Мальчики 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с Марса: </a:t>
            </a:r>
            <a:r>
              <a:rPr lang="ru-RU" sz="6000" dirty="0" smtClean="0">
                <a:solidFill>
                  <a:srgbClr val="FFFEA4"/>
                </a:solidFill>
              </a:rPr>
              <a:t>Мальчики испытывают потребность в том, чтобы окружающих радовали их достижения. Давайте высокую оценку их деятельности.</a:t>
            </a:r>
          </a:p>
          <a:p>
            <a:pPr>
              <a:buNone/>
            </a:pPr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     Девочки </a:t>
            </a:r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с Венеры: </a:t>
            </a:r>
            <a:r>
              <a:rPr lang="ru-RU" sz="6000" dirty="0" smtClean="0">
                <a:solidFill>
                  <a:srgbClr val="FFFEA4"/>
                </a:solidFill>
              </a:rPr>
              <a:t>Девочки испытывают потребность в том, чтобы их любили </a:t>
            </a:r>
            <a:r>
              <a:rPr lang="ru-RU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 то, какие они есть. Восхищайтесь ими</a:t>
            </a:r>
            <a:r>
              <a:rPr lang="ru-RU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6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    Мальчики 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с Марса: </a:t>
            </a:r>
            <a:r>
              <a:rPr lang="ru-RU" sz="6000" dirty="0" smtClean="0">
                <a:solidFill>
                  <a:srgbClr val="FFFEA4"/>
                </a:solidFill>
              </a:rPr>
              <a:t>Мальчикам требуется больше одобрения и мотивации их деятельности.</a:t>
            </a:r>
          </a:p>
          <a:p>
            <a:pPr>
              <a:buNone/>
            </a:pPr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     Девочки </a:t>
            </a:r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с Венеры: </a:t>
            </a:r>
            <a:r>
              <a:rPr lang="ru-RU" sz="6000" dirty="0" smtClean="0">
                <a:solidFill>
                  <a:srgbClr val="FFFEA4"/>
                </a:solidFill>
              </a:rPr>
              <a:t>Девочкам требуется больше помощи и ободрения.</a:t>
            </a:r>
          </a:p>
          <a:p>
            <a:endParaRPr lang="ru-RU" sz="6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e-sous-sol-de-mars-propice-c3a0-lexistence-dune-vie-microbienne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340768"/>
            <a:ext cx="165856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ve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725144"/>
            <a:ext cx="15840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1764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   Мальчики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 Марса: </a:t>
            </a:r>
            <a:r>
              <a:rPr lang="ru-RU" sz="2400" dirty="0" smtClean="0">
                <a:solidFill>
                  <a:srgbClr val="FFFEA4"/>
                </a:solidFill>
              </a:rPr>
              <a:t>Мальчик или мужчина счастлив, если чувствует, что в нем нуждаются и он может оказать кому-то необходимую поддержку. Мальчик приходит в уныние, когда чувствует, что никому не нужен или не в силах выполнить поставленную перед ним задачу.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     Девочки </a:t>
            </a: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с Венеры</a:t>
            </a:r>
            <a:r>
              <a:rPr lang="ru-RU" sz="2400" dirty="0" smtClean="0">
                <a:solidFill>
                  <a:srgbClr val="FFFEA4"/>
                </a:solidFill>
              </a:rPr>
              <a:t>: Женщина или девочка счастлива, если чувствует, что может получить необходимую ей поддержку. Она приходит в уныние, когда чувствует, что помощи ей ждать неоткуда и придется делать все самой.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   Мальчики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 Марса: </a:t>
            </a:r>
            <a:r>
              <a:rPr lang="ru-RU" sz="2400" dirty="0" smtClean="0">
                <a:solidFill>
                  <a:srgbClr val="FFFEA4"/>
                </a:solidFill>
              </a:rPr>
              <a:t>Для того чтобы заботиться о других и испытывать побуждение к деятельности, мальчикам прежде всего необходимо доверие, приятие и одобрение.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     Девочки </a:t>
            </a: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с Венеры: </a:t>
            </a:r>
            <a:r>
              <a:rPr lang="ru-RU" sz="2400" dirty="0" smtClean="0">
                <a:solidFill>
                  <a:srgbClr val="FFFEA4"/>
                </a:solidFill>
              </a:rPr>
              <a:t>Для того чтобы доверять близким и испытывать уверенность в себе, девочкам прежде всего необходима забота, понимание и уважение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9" name="Рисунок 8" descr="ljubov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365104"/>
            <a:ext cx="3139859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                 </a:t>
            </a:r>
            <a:r>
              <a:rPr lang="ru-RU" sz="6000" dirty="0" smtClean="0">
                <a:solidFill>
                  <a:srgbClr val="FFC000"/>
                </a:solidFill>
                <a:latin typeface="Arial Black" pitchFamily="34" charset="0"/>
              </a:rPr>
              <a:t>ЭТО ВАЖНО!</a:t>
            </a:r>
          </a:p>
          <a:p>
            <a:pPr lvl="0">
              <a:buNone/>
            </a:pPr>
            <a:endParaRPr lang="ru-RU" sz="60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>
              <a:buNone/>
            </a:pPr>
            <a:r>
              <a:rPr lang="ru-RU" sz="3400" dirty="0" smtClean="0">
                <a:solidFill>
                  <a:srgbClr val="FFFEA4"/>
                </a:solidFill>
              </a:rPr>
              <a:t>          </a:t>
            </a:r>
            <a:r>
              <a:rPr lang="ru-RU" sz="5000" dirty="0" smtClean="0">
                <a:solidFill>
                  <a:srgbClr val="FFFEA4"/>
                </a:solidFill>
              </a:rPr>
              <a:t>Желательно, чтобы мальчика наказывала не мама, а папа. Девочку – наоборот. Этого правила необходимо придерживаться, чтобы сформировать у детей доброе отношение к противоположному полу.</a:t>
            </a:r>
          </a:p>
          <a:p>
            <a:pPr lvl="0">
              <a:buNone/>
            </a:pPr>
            <a:r>
              <a:rPr lang="ru-RU" sz="5000" dirty="0" smtClean="0">
                <a:solidFill>
                  <a:srgbClr val="FFFEA4"/>
                </a:solidFill>
              </a:rPr>
              <a:t>           Мальчик не может долго удерживать эмоциональное напряжение, он к этому не приспособлен. Поэтому, в случае предъявление ему претензий, ограничьте длину нотации, но сделайте ее более емкой по смыслу. Объясните сыну очень коротко и очень конкретно, чем вы недовольны.</a:t>
            </a:r>
          </a:p>
          <a:p>
            <a:pPr lvl="0">
              <a:buNone/>
            </a:pPr>
            <a:r>
              <a:rPr lang="ru-RU" sz="5000" dirty="0" smtClean="0">
                <a:solidFill>
                  <a:srgbClr val="FFFEA4"/>
                </a:solidFill>
              </a:rPr>
              <a:t>           В воспитании мальчика очень важно участие мужчины. Если нет папы, его место должны занять значимые мужчины (дедушка, дядя, тренер и др.)</a:t>
            </a:r>
          </a:p>
          <a:p>
            <a:pPr>
              <a:buNone/>
            </a:pPr>
            <a:r>
              <a:rPr lang="ru-RU" sz="5000" dirty="0" smtClean="0">
                <a:solidFill>
                  <a:srgbClr val="FFFEA4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3_2942011151456_26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200769" cy="41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347864" y="273050"/>
            <a:ext cx="5338936" cy="5853113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2800" dirty="0" smtClean="0"/>
              <a:t>      </a:t>
            </a:r>
            <a:endParaRPr lang="ru-RU" sz="2000" dirty="0" smtClean="0"/>
          </a:p>
          <a:p>
            <a:pPr lvl="0">
              <a:buNone/>
            </a:pPr>
            <a:r>
              <a:rPr lang="ru-RU" sz="2800" dirty="0" smtClean="0">
                <a:solidFill>
                  <a:srgbClr val="FFFEA4"/>
                </a:solidFill>
              </a:rPr>
              <a:t>            </a:t>
            </a:r>
            <a:r>
              <a:rPr lang="ru-RU" sz="3400" dirty="0" smtClean="0">
                <a:solidFill>
                  <a:srgbClr val="FFFEA4"/>
                </a:solidFill>
              </a:rPr>
              <a:t>Мальчики ( на уроке или в учебной деятельности дома) не могут набрать оптимальный уровень работоспособности также быстро, как девочки. </a:t>
            </a:r>
          </a:p>
          <a:p>
            <a:pPr marL="536575" lvl="1" indent="49213">
              <a:buNone/>
            </a:pPr>
            <a:r>
              <a:rPr lang="ru-RU" sz="3400" dirty="0" smtClean="0">
                <a:solidFill>
                  <a:srgbClr val="FFFEA4"/>
                </a:solidFill>
              </a:rPr>
              <a:t>     Если отец хочет, чтобы дети выросли счастливыми, он никогда не должен: унижать женское достоинство матери, вспоминать ее ошибки и погрешности в прошлом, подчеркивать ее умственные или физические недостатки, акцентировать внимание на ее экономической зависимости.</a:t>
            </a:r>
          </a:p>
          <a:p>
            <a:pPr marL="536575" lvl="1" indent="49213">
              <a:buNone/>
            </a:pPr>
            <a:r>
              <a:rPr lang="ru-RU" sz="3400" dirty="0" smtClean="0">
                <a:solidFill>
                  <a:srgbClr val="FFC000"/>
                </a:solidFill>
              </a:rPr>
              <a:t>    </a:t>
            </a:r>
            <a:r>
              <a:rPr lang="ru-RU" sz="3400" b="1" dirty="0" smtClean="0">
                <a:solidFill>
                  <a:srgbClr val="FFC000"/>
                </a:solidFill>
              </a:rPr>
              <a:t>Материнское и отцовское воздействие на детей отличается. </a:t>
            </a:r>
            <a:r>
              <a:rPr lang="ru-RU" sz="3400" b="1" u="sng" dirty="0" smtClean="0">
                <a:solidFill>
                  <a:srgbClr val="FFC000"/>
                </a:solidFill>
              </a:rPr>
              <a:t>Материнское означает</a:t>
            </a:r>
            <a:r>
              <a:rPr lang="ru-RU" sz="3400" b="1" dirty="0" smtClean="0">
                <a:solidFill>
                  <a:srgbClr val="FFC000"/>
                </a:solidFill>
              </a:rPr>
              <a:t>: я принимаю тебя (люблю) за то, что ты есть. </a:t>
            </a:r>
            <a:r>
              <a:rPr lang="ru-RU" sz="3400" b="1" u="sng" dirty="0" smtClean="0">
                <a:solidFill>
                  <a:srgbClr val="FFC000"/>
                </a:solidFill>
              </a:rPr>
              <a:t>Отцовское означает</a:t>
            </a:r>
            <a:r>
              <a:rPr lang="ru-RU" sz="3400" b="1" dirty="0" smtClean="0">
                <a:solidFill>
                  <a:srgbClr val="FFC000"/>
                </a:solidFill>
              </a:rPr>
              <a:t>:  я принимаю тебя за то, каков ты.</a:t>
            </a:r>
          </a:p>
          <a:p>
            <a:endParaRPr lang="ru-RU" sz="2800" dirty="0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48070">
            <a:off x="650703" y="321268"/>
            <a:ext cx="1765384" cy="12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261453143_1261421515_1238655020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7838">
            <a:off x="2146176" y="1444082"/>
            <a:ext cx="1266077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77dffcfa21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7746">
            <a:off x="529853" y="4583028"/>
            <a:ext cx="269788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8001723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23783">
            <a:off x="336216" y="2649925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19872" y="273050"/>
            <a:ext cx="5266928" cy="58531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 Из </a:t>
            </a:r>
            <a:r>
              <a:rPr lang="ru-RU" dirty="0" smtClean="0">
                <a:solidFill>
                  <a:srgbClr val="FFFEA4"/>
                </a:solidFill>
              </a:rPr>
              <a:t>всего вышесказанного можно сделать важный вывод: мальчик и девочка - это два разных мира. Очень часто мы неправильно реагируем на поступки детей, потому что не понимаем, что стоит за этими поступками. Если в семье уже растёт дочка, и родился сын, родителям необходимо знать, что во многом придётся начинать с нуля и их опыт воспитания дочки не только не поможет, а даже может мешать. Если после сына в семье родилась дочь, сложностей обычно бывает меньше, хотя разницу учитывать придётся в любом случае. Воспитывать, обучать и даже любить мальчиков и девочек надо по-разному. </a:t>
            </a:r>
            <a:r>
              <a:rPr lang="ru-RU" dirty="0" smtClean="0">
                <a:solidFill>
                  <a:srgbClr val="FFFEA4"/>
                </a:solidFill>
                <a:latin typeface="Arial Black" pitchFamily="34" charset="0"/>
              </a:rPr>
              <a:t>Но обязательно очень любить!</a:t>
            </a:r>
          </a:p>
          <a:p>
            <a:endParaRPr lang="ru-RU" dirty="0"/>
          </a:p>
        </p:txBody>
      </p:sp>
      <p:pic>
        <p:nvPicPr>
          <p:cNvPr id="10" name="Рисунок 9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2538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092714b754ddb341c781afcfe881b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869160"/>
            <a:ext cx="2490235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865c616127d7058c9bd6243edd808145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3212976"/>
            <a:ext cx="2198548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favim_com-34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3" y="1988840"/>
            <a:ext cx="1829882" cy="17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ПОЛОВОЕ ВОСПИТАНИЕ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seksualnoe-vospitanie-detej-292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772816"/>
            <a:ext cx="2664296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09120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080227182730996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196752"/>
            <a:ext cx="2476872" cy="1812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55576" y="273050"/>
            <a:ext cx="7931224" cy="585311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</a:t>
            </a:r>
            <a:r>
              <a:rPr lang="ru-RU" sz="2800" dirty="0" smtClean="0">
                <a:solidFill>
                  <a:srgbClr val="FFFEA4"/>
                </a:solidFill>
              </a:rPr>
              <a:t>Половое воспитание стало предметом исключительного внимания современных родителей, поскольку теперь уже никто не считает, что столь естественной и фундаментальной функцией, как половая, можно управлять, держа детей в неведении. </a:t>
            </a:r>
          </a:p>
          <a:p>
            <a:pPr>
              <a:buNone/>
            </a:pPr>
            <a:r>
              <a:rPr lang="ru-RU" sz="2800" dirty="0" smtClean="0">
                <a:solidFill>
                  <a:srgbClr val="FFFEA4"/>
                </a:solidFill>
              </a:rPr>
              <a:t>          Сама по себе половая жизнь носит очень многогранный характер. Неверно думать о ней только как о "близости” и видеть в ней лишь способ продолжения рода. </a:t>
            </a:r>
          </a:p>
          <a:p>
            <a:endParaRPr lang="ru-RU" dirty="0">
              <a:solidFill>
                <a:srgbClr val="FFFEA4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273051"/>
            <a:ext cx="8219256" cy="3732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     Малыш, живущий в благополучной, спокойной семье, незаметно сам научится нормально воспринимать отношения полов, потому что родители подают ему добрый пример. Мальчик подражает мужественности отца, девочка – женственности матери, и делают они это без каких-либо особых наставлений. Кроме того, наблюдая в повседневной жизни своих родителей, дети учатся, как вести себя с людьми противоположного пола. </a:t>
            </a:r>
            <a:br>
              <a:rPr lang="ru-RU" dirty="0" smtClean="0">
                <a:solidFill>
                  <a:srgbClr val="FFFEA4"/>
                </a:solidFill>
              </a:rPr>
            </a:br>
            <a:r>
              <a:rPr lang="ru-RU" dirty="0" smtClean="0">
                <a:solidFill>
                  <a:srgbClr val="FFFEA4"/>
                </a:solidFill>
              </a:rPr>
              <a:t>      Это значит, что половое воспитание, прежде всего, должно быть направлено на родителей, а уж потом на детей. </a:t>
            </a:r>
            <a:endParaRPr lang="ru-RU" dirty="0">
              <a:solidFill>
                <a:srgbClr val="FFFEA4"/>
              </a:solidFill>
            </a:endParaRPr>
          </a:p>
        </p:txBody>
      </p:sp>
      <p:pic>
        <p:nvPicPr>
          <p:cNvPr id="5" name="Рисунок 4" descr="1286469495_semja_s_pafosom_580x387_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221088"/>
            <a:ext cx="3453051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99792" y="273050"/>
            <a:ext cx="5987008" cy="585311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      </a:t>
            </a:r>
            <a:r>
              <a:rPr lang="ru-RU" sz="2400" dirty="0" smtClean="0">
                <a:solidFill>
                  <a:srgbClr val="FFC000"/>
                </a:solidFill>
              </a:rPr>
              <a:t>- Мама, откуда берутся дети?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      - Вылетает тысяча аистов, и  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         только один долетает до капусты!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916831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Кто из родителей не оказывался в затруднительной ситуации, не зная, что ответить на вопрос своего чада: </a:t>
            </a:r>
            <a:r>
              <a:rPr lang="ru-RU" sz="2000" dirty="0" smtClean="0">
                <a:solidFill>
                  <a:srgbClr val="FFFEA4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Мам, пап, а где я был, когда меня не было?</a:t>
            </a:r>
            <a:r>
              <a:rPr lang="ru-RU" sz="2000" dirty="0" smtClean="0">
                <a:solidFill>
                  <a:srgbClr val="FFFEA4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2000" dirty="0" smtClean="0">
                <a:solidFill>
                  <a:srgbClr val="FFFEA4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Откуда я взялся?</a:t>
            </a:r>
            <a:r>
              <a:rPr lang="ru-RU" sz="2000" dirty="0" smtClean="0">
                <a:solidFill>
                  <a:srgbClr val="FFFEA4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Эти вопросы нередко приводят родителей в смятение: мама и папа в замешательстве переглядываются друг с другом, пытаясь возложить бремя </a:t>
            </a:r>
            <a:r>
              <a:rPr lang="ru-RU" sz="2000" dirty="0" err="1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объяснялок</a:t>
            </a:r>
            <a:r>
              <a:rPr lang="ru-RU" sz="2000" dirty="0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свою вторую половину. И в конце концов не находят ничего лучшего, как прибегнуть к старому, как мир объяснению: </a:t>
            </a:r>
            <a:r>
              <a:rPr lang="ru-RU" sz="2000" dirty="0" smtClean="0">
                <a:solidFill>
                  <a:srgbClr val="FFFEA4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Купили в магазине</a:t>
            </a:r>
            <a:r>
              <a:rPr lang="ru-RU" sz="2000" dirty="0" smtClean="0">
                <a:solidFill>
                  <a:srgbClr val="FFFEA4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2000" dirty="0" smtClean="0">
                <a:solidFill>
                  <a:srgbClr val="FFFEA4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Аист принес</a:t>
            </a:r>
            <a:r>
              <a:rPr lang="ru-RU" sz="2000" dirty="0" smtClean="0">
                <a:solidFill>
                  <a:srgbClr val="FFFEA4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FFFEA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Ну, и уж совсем фантастическая история про то, как детей находят в капусте, тоже еще не изжила свой век.</a:t>
            </a:r>
            <a:endParaRPr lang="ru-RU" sz="2000" dirty="0" smtClean="0">
              <a:solidFill>
                <a:srgbClr val="FFFEA4"/>
              </a:solidFill>
              <a:latin typeface="Arial" pitchFamily="34" charset="0"/>
            </a:endParaRPr>
          </a:p>
        </p:txBody>
      </p:sp>
      <p:pic>
        <p:nvPicPr>
          <p:cNvPr id="6" name="Рисунок 5" descr="06_07_2009_0926380001246877216_anna-ged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2775342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246217190_266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2825532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99592" y="273050"/>
            <a:ext cx="7272808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FEA4"/>
                </a:solidFill>
              </a:rPr>
              <a:t>Ответы взрослых должны быть простыми и естественными. При этом родителям надо реагировать на вопросы детей так, чтобы прежде всего исключить всякое собственное удивление и смущение, а также строгость и возмущение. Ответы и пояснения, которых ждут дети, должны исходить из естественных законов природы и ни в коем случае им не противоречить. Эти ответы должны быть краткими, четкими, не касающимися деталей, а только существа вопроса.</a:t>
            </a:r>
            <a:br>
              <a:rPr lang="ru-RU" dirty="0" smtClean="0">
                <a:solidFill>
                  <a:srgbClr val="FFFEA4"/>
                </a:solidFill>
              </a:rPr>
            </a:br>
            <a:endParaRPr lang="ru-RU" dirty="0">
              <a:solidFill>
                <a:srgbClr val="FFFEA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881812"/>
          <a:ext cx="9108504" cy="1072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1728192"/>
                <a:gridCol w="792088"/>
                <a:gridCol w="1512168"/>
                <a:gridCol w="1152128"/>
                <a:gridCol w="1537320"/>
                <a:gridCol w="1944216"/>
              </a:tblGrid>
              <a:tr h="597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Подтема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Время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(мин)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Интерактив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Иллюстрации (случаи)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Наглядный материал, раздаточный материал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Лит-ра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рекоменду-емая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целевой аудитории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77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Приветствие, знакомство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 «Знакомство»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2839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Шеринг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10-15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Настроение ожидания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6701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Краткое содержание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более 5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Програмки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6701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Воспитание мальчиков и девочек</a:t>
                      </a:r>
                    </a:p>
                    <a:p>
                      <a:r>
                        <a:rPr lang="ru-RU" dirty="0" smtClean="0"/>
                        <a:t>(преамбула)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Клип «Из чего же сделаны…»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495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Воспитание мальчиков и девочек (основная часть)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Обсуждение просмотренного</a:t>
                      </a:r>
                      <a:r>
                        <a:rPr lang="ru-RU" baseline="0" dirty="0" smtClean="0"/>
                        <a:t> видео.</a:t>
                      </a:r>
                    </a:p>
                    <a:p>
                      <a:r>
                        <a:rPr lang="ru-RU" baseline="0" dirty="0" smtClean="0"/>
                        <a:t>Обмен мнениями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Фильм «Вот так внук», (Ералаш) отрывок из фильма «Похороните меня за плинтусом»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Дж. Грей  «Дети</a:t>
                      </a:r>
                      <a:r>
                        <a:rPr lang="ru-RU" baseline="0" smtClean="0"/>
                        <a:t> с небес. Уроки воспитания»</a:t>
                      </a:r>
                      <a:endParaRPr lang="ru-RU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В.Д. Еремеева, Т.П. Хризман</a:t>
                      </a:r>
                      <a:endParaRPr lang="ru-RU" smtClean="0"/>
                    </a:p>
                    <a:p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Мальчики и девочки - два разных мира"</a:t>
                      </a:r>
                      <a:endParaRPr lang="ru-RU" dirty="0"/>
                    </a:p>
                  </a:txBody>
                  <a:tcPr/>
                </a:tc>
              </a:tr>
              <a:tr h="506701">
                <a:tc>
                  <a:txBody>
                    <a:bodyPr/>
                    <a:lstStyle/>
                    <a:p>
                      <a:r>
                        <a:rPr lang="ru-RU" dirty="0" smtClean="0"/>
                        <a:t>6.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Половое воспитание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Моделирование ситуаций </a:t>
                      </a:r>
                    </a:p>
                    <a:p>
                      <a:r>
                        <a:rPr lang="ru-RU" dirty="0" smtClean="0"/>
                        <a:t>Обмен мнениями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Фромм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“Азбука для родителей”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“Популярная психология для родителей” под ред. А.А.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Бодалева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dirty="0" smtClean="0"/>
                        <a:t>Статья Л.Н. </a:t>
                      </a:r>
                      <a:r>
                        <a:rPr lang="ru-RU" dirty="0" err="1" smtClean="0"/>
                        <a:t>Гудкович</a:t>
                      </a:r>
                      <a:r>
                        <a:rPr lang="ru-RU" dirty="0" smtClean="0"/>
                        <a:t>, журнал «Семья и школа»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0"/>
            <a:ext cx="8435280" cy="66693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600" dirty="0" smtClean="0"/>
              <a:t>    </a:t>
            </a:r>
          </a:p>
          <a:p>
            <a:pPr>
              <a:buNone/>
            </a:pPr>
            <a:r>
              <a:rPr lang="ru-RU" sz="8000" dirty="0" smtClean="0"/>
              <a:t>       </a:t>
            </a:r>
            <a:r>
              <a:rPr lang="ru-RU" sz="8000" dirty="0" smtClean="0">
                <a:solidFill>
                  <a:srgbClr val="FFFEA4"/>
                </a:solidFill>
              </a:rPr>
              <a:t>В </a:t>
            </a:r>
            <a:r>
              <a:rPr lang="ru-RU" sz="8000" dirty="0" smtClean="0">
                <a:solidFill>
                  <a:srgbClr val="FFFEA4"/>
                </a:solidFill>
              </a:rPr>
              <a:t>животе у мамы есть железки, которые вырабатывают крохотные яички, и если такое яичко встретится с семенами папы, то оно начинает расти – пока не вырастет и не превратится в маленького ребеночка.. </a:t>
            </a:r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endParaRPr lang="ru-RU" sz="5500" dirty="0" smtClean="0"/>
          </a:p>
          <a:p>
            <a:pPr>
              <a:buNone/>
            </a:pPr>
            <a:r>
              <a:rPr lang="ru-RU" sz="5500" dirty="0" smtClean="0">
                <a:solidFill>
                  <a:srgbClr val="FFFEA4"/>
                </a:solidFill>
              </a:rPr>
              <a:t>    </a:t>
            </a:r>
          </a:p>
          <a:p>
            <a:pPr>
              <a:buNone/>
            </a:pPr>
            <a:endParaRPr lang="ru-RU" sz="5500" dirty="0" smtClean="0">
              <a:solidFill>
                <a:srgbClr val="FFFEA4"/>
              </a:solidFill>
            </a:endParaRPr>
          </a:p>
          <a:p>
            <a:pPr>
              <a:buNone/>
            </a:pPr>
            <a:endParaRPr lang="ru-RU" sz="5500" dirty="0" smtClean="0">
              <a:solidFill>
                <a:srgbClr val="FFFEA4"/>
              </a:solidFill>
            </a:endParaRPr>
          </a:p>
          <a:p>
            <a:pPr>
              <a:buNone/>
            </a:pPr>
            <a:endParaRPr lang="ru-RU" sz="5500" dirty="0" smtClean="0">
              <a:solidFill>
                <a:srgbClr val="FFFEA4"/>
              </a:solidFill>
            </a:endParaRPr>
          </a:p>
          <a:p>
            <a:pPr>
              <a:buNone/>
            </a:pPr>
            <a:r>
              <a:rPr lang="ru-RU" sz="5500" dirty="0" smtClean="0">
                <a:solidFill>
                  <a:srgbClr val="FFFEA4"/>
                </a:solidFill>
              </a:rPr>
              <a:t>  </a:t>
            </a:r>
          </a:p>
          <a:p>
            <a:pPr>
              <a:buNone/>
            </a:pPr>
            <a:endParaRPr lang="ru-RU" sz="5500" dirty="0" smtClean="0">
              <a:solidFill>
                <a:srgbClr val="FFFEA4"/>
              </a:solidFill>
            </a:endParaRPr>
          </a:p>
          <a:p>
            <a:pPr>
              <a:buNone/>
            </a:pPr>
            <a:endParaRPr lang="ru-RU" sz="5500" dirty="0" smtClean="0">
              <a:solidFill>
                <a:srgbClr val="FFFEA4"/>
              </a:solidFill>
            </a:endParaRPr>
          </a:p>
          <a:p>
            <a:pPr>
              <a:buNone/>
            </a:pPr>
            <a:endParaRPr lang="ru-RU" sz="5500" dirty="0" smtClean="0">
              <a:solidFill>
                <a:srgbClr val="FFFEA4"/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FFFEA4"/>
                </a:solidFill>
              </a:rPr>
              <a:t>        </a:t>
            </a:r>
            <a:r>
              <a:rPr lang="ru-RU" sz="8000" dirty="0" smtClean="0">
                <a:solidFill>
                  <a:srgbClr val="FFFEA4"/>
                </a:solidFill>
              </a:rPr>
              <a:t>На возможный вопрос «А откуда в мамином животике берется папино семя?» ответить можно спокойно, что оно попадает к маме тогда, когда родители спят ночью вместе и очень любят друг друга</a:t>
            </a:r>
            <a:r>
              <a:rPr lang="ru-RU" sz="8000" dirty="0" smtClean="0"/>
              <a:t>».</a:t>
            </a:r>
          </a:p>
          <a:p>
            <a:pPr>
              <a:buNone/>
            </a:pPr>
            <a:r>
              <a:rPr lang="ru-RU" sz="8000" dirty="0" smtClean="0">
                <a:solidFill>
                  <a:srgbClr val="FFFEA4"/>
                </a:solidFill>
              </a:rPr>
              <a:t>       Беседуя на подобные темы, следует добавить: «Об этом следует говорить только в своей семье». Эта общая тайна еще больше сблизит детей и родителей.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5" name="Рисунок 4" descr="0031-031-Kogda-malysh-esche-nemnogo-podrastaet-i-nabiraetsja-sil-emu-stanovitsja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88840"/>
            <a:ext cx="3264000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2808312" cy="92370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Половая идентификация</a:t>
            </a:r>
            <a:endParaRPr lang="ru-RU" sz="2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19872" y="273050"/>
            <a:ext cx="5472608" cy="585311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EA4"/>
                </a:solidFill>
              </a:rPr>
              <a:t>К 3-4 годам ребенок усваивает свою половую принадлежность. Он знает, кто он: мальчик или девочка. Но он еще не знает, каким содержанием должны быть наполнены слова "мальчик” и "девочка”. </a:t>
            </a:r>
            <a:br>
              <a:rPr lang="ru-RU" dirty="0" smtClean="0">
                <a:solidFill>
                  <a:srgbClr val="FFFEA4"/>
                </a:solidFill>
              </a:rPr>
            </a:br>
            <a:r>
              <a:rPr lang="ru-RU" dirty="0" smtClean="0">
                <a:solidFill>
                  <a:srgbClr val="FFFEA4"/>
                </a:solidFill>
              </a:rPr>
              <a:t>Мы, взрослые, сознательно или бессознательно обучаем ребенка его половой роли, в соответствие с общепринятыми традициями. Ориентация ребенка на ценности своего пола, прежде всего, происходит в семье.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EA4"/>
                </a:solidFill>
              </a:rPr>
              <a:t>В малой полной семье ребенок ориентируется на родителей, причем, как правило, мальчики – на отца, а девочки – на мать. В многодетных семьях дети выбирают для подражания также старших братьев или сестер. </a:t>
            </a:r>
            <a:endParaRPr lang="ru-RU" dirty="0">
              <a:solidFill>
                <a:srgbClr val="FFFEA4"/>
              </a:solidFill>
            </a:endParaRPr>
          </a:p>
        </p:txBody>
      </p:sp>
      <p:pic>
        <p:nvPicPr>
          <p:cNvPr id="5" name="Рисунок 4" descr="iStock_000001389150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93096"/>
            <a:ext cx="2863918" cy="17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adre-figlio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628800"/>
            <a:ext cx="1764000" cy="202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3568" y="260648"/>
            <a:ext cx="8075240" cy="58531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     Образцы мужского и женского поведения входят в структуру самосознания ребенка через непосредственные проявления старшего поколения мужчин и женщин. Ребенок начинает подражать всему: как позитивным формам поведения, так и негативному стереотипному поведению взрослых. Наш малыш с интересом начинает вносить их в сюжеты игры. В семье не должны забывать, что ребенок копирует своих родных, особенно стараясь во всем походить на родителя своего пола. </a:t>
            </a:r>
            <a:br>
              <a:rPr lang="ru-RU" dirty="0" smtClean="0">
                <a:solidFill>
                  <a:srgbClr val="FFFEA4"/>
                </a:solidFill>
              </a:rPr>
            </a:br>
            <a:r>
              <a:rPr lang="ru-RU" dirty="0" smtClean="0">
                <a:solidFill>
                  <a:srgbClr val="FFFEA4"/>
                </a:solidFill>
              </a:rPr>
              <a:t>     Ребенок очень рано начинает брать на себя роли своего пола, а это сказывается на его отношении с представителями противоположного пола. </a:t>
            </a:r>
          </a:p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     Мальчики стараются вести себя "как мужчины” со своими мамами, тетями, старшими сестрами. </a:t>
            </a:r>
          </a:p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     Девочки с взрослыми мужчинами, которые им нравятся, нередко более застенчивы и кокетливы. </a:t>
            </a:r>
            <a:br>
              <a:rPr lang="ru-RU" dirty="0" smtClean="0">
                <a:solidFill>
                  <a:srgbClr val="FFFEA4"/>
                </a:solidFill>
              </a:rPr>
            </a:br>
            <a:r>
              <a:rPr lang="ru-RU" dirty="0" smtClean="0">
                <a:solidFill>
                  <a:srgbClr val="FFFEA4"/>
                </a:solidFill>
              </a:rPr>
              <a:t> </a:t>
            </a:r>
          </a:p>
          <a:p>
            <a:endParaRPr lang="ru-RU" dirty="0">
              <a:solidFill>
                <a:srgbClr val="FFFEA4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530623" cy="1162050"/>
          </a:xfrm>
        </p:spPr>
        <p:txBody>
          <a:bodyPr/>
          <a:lstStyle/>
          <a:p>
            <a:r>
              <a:rPr lang="ru-RU" dirty="0" smtClean="0">
                <a:solidFill>
                  <a:srgbClr val="FFFEA4"/>
                </a:solidFill>
                <a:latin typeface="Arial Black" pitchFamily="34" charset="0"/>
              </a:rPr>
              <a:t>    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Образ собственного          </a:t>
            </a:r>
            <a:b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      тела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59832" y="476672"/>
            <a:ext cx="5832648" cy="619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 </a:t>
            </a:r>
            <a:r>
              <a:rPr lang="ru-RU" sz="2900" dirty="0" smtClean="0">
                <a:solidFill>
                  <a:srgbClr val="FFFEA4"/>
                </a:solidFill>
              </a:rPr>
              <a:t>Особое место в половом воспитании занимает формирование образа тела, который возникает в связи с общими познавательными интересами ребенка, когда он вдруг начинает активно интересоваться телесной организацией людей и своей собственной. Повышенная чувствительность рецепторов кожи и слизистых, как и стремление к нежности, ласке, поцелуям, прижиманиям, общеизвестна. За всем этим не кроется никаких отклонений, скорее, наоборот, отсутствие подобных проявлений может указывать на недостаточно активно развивающееся чувство тела, что в свою очередь нередко обусловлено заторможенным эмоциональным развитием. 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5" name="Рисунок 4" descr="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37827">
            <a:off x="559062" y="1829457"/>
            <a:ext cx="1548000" cy="208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6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7577">
            <a:off x="1080960" y="4265730"/>
            <a:ext cx="1512000" cy="2212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91880" y="332656"/>
            <a:ext cx="5328592" cy="58531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      Не следует быть чрезмерно серьезными, принципиально-строгими и морализирующими родителями, которые часто стыдят и соблюдают эмоциональную дистанцию в отношениях с детьми. Тогда у ребенка появляется напряженность, скованность, опасения выразить непосредственно свои чувства, нежность и ласку без того, чтобы не быть отвергнутым и осужденным. Такое поведение родителей приводит к тому, что у ребенка не развиваются естественные положительные ощущения со стороны кожи и слизистых, без чего невозможно полноценное развитие чувства тела и полнота сексуальных чувств в дальнейшем.</a:t>
            </a:r>
          </a:p>
          <a:p>
            <a:endParaRPr lang="ru-RU" dirty="0"/>
          </a:p>
        </p:txBody>
      </p:sp>
      <p:pic>
        <p:nvPicPr>
          <p:cNvPr id="5" name="Рисунок 4" descr="dreamstime_1089063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94450">
            <a:off x="521765" y="609542"/>
            <a:ext cx="2476249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9788">
            <a:off x="744444" y="4670667"/>
            <a:ext cx="2314281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294486780_154833331_1--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2451">
            <a:off x="883561" y="2643187"/>
            <a:ext cx="2376000" cy="1737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7992888" cy="92370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>             </a:t>
            </a:r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Мы такие разные, </a:t>
            </a:r>
            <a:b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          но все же мы вместе….</a:t>
            </a:r>
            <a:endParaRPr lang="ru-RU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91880" y="1556792"/>
            <a:ext cx="5183758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EA4"/>
                </a:solidFill>
              </a:rPr>
              <a:t>    </a:t>
            </a:r>
            <a:r>
              <a:rPr lang="ru-RU" dirty="0" smtClean="0">
                <a:solidFill>
                  <a:srgbClr val="FFFEA4"/>
                </a:solidFill>
              </a:rPr>
              <a:t>1.  Мальчиков тянет к девочкам, а девочек - к мальчикам. Девочки любят собираться и ругать мальчиков вообще и своих в частности. Мальчики о девочках разговаривают не так часто, но если все же делают это, то никак не могут удержаться и обойтись без ироничных замечаний, тем не менее мальчики бегают за девочками, а девочки - за мальчиками. Странно, но факт.</a:t>
            </a:r>
          </a:p>
          <a:p>
            <a:endParaRPr lang="ru-RU" dirty="0"/>
          </a:p>
        </p:txBody>
      </p:sp>
      <p:pic>
        <p:nvPicPr>
          <p:cNvPr id="7" name="Рисунок 6" descr="20080227182730996_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345794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2. Когда мальчики хотят понравиться девочкам, они прикидываются умными. </a:t>
            </a:r>
          </a:p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А девочки, когда хотят понравиться мальчикам, прикидываются глупыми. Мальчики прикидываются умными, потому что понимают: при прочих равных у умного больше шансов. А девочки - для того, чтобы мальчику пришлось не так сильно напрягаться, делая вид, что он умнее.</a:t>
            </a:r>
          </a:p>
          <a:p>
            <a:r>
              <a:rPr lang="ru-RU" dirty="0" smtClean="0">
                <a:solidFill>
                  <a:srgbClr val="FFFEA4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x_6d2124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31"/>
            <a:ext cx="3204000" cy="4447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273050"/>
            <a:ext cx="8219256" cy="286791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EA4"/>
                </a:solidFill>
              </a:rPr>
              <a:t>     </a:t>
            </a:r>
            <a:r>
              <a:rPr lang="ru-RU" sz="3200" dirty="0" smtClean="0">
                <a:solidFill>
                  <a:srgbClr val="FFFEA4"/>
                </a:solidFill>
              </a:rPr>
              <a:t>2. Мальчики никогда не наденут ничего неудобного для красоты. </a:t>
            </a:r>
          </a:p>
          <a:p>
            <a:pPr>
              <a:buNone/>
            </a:pPr>
            <a:r>
              <a:rPr lang="ru-RU" sz="3200" dirty="0" smtClean="0">
                <a:solidFill>
                  <a:srgbClr val="FFFEA4"/>
                </a:solidFill>
              </a:rPr>
              <a:t>      А девочки никогда не наденут ничего некрасивого ради удобства. </a:t>
            </a:r>
          </a:p>
          <a:p>
            <a:pPr>
              <a:buNone/>
            </a:pPr>
            <a:r>
              <a:rPr lang="ru-RU" sz="3200" dirty="0" smtClean="0">
                <a:solidFill>
                  <a:srgbClr val="FFFEA4"/>
                </a:solidFill>
              </a:rPr>
              <a:t>      Среди мальчиков исключение составляют герои голливудских фильмов, которые любят залезать на крышу поезда в длинных плащах и валяться по грязи в белых рубашках. </a:t>
            </a:r>
          </a:p>
          <a:p>
            <a:pPr>
              <a:buNone/>
            </a:pPr>
            <a:r>
              <a:rPr lang="ru-RU" sz="3200" dirty="0" smtClean="0">
                <a:solidFill>
                  <a:srgbClr val="FFFEA4"/>
                </a:solidFill>
              </a:rPr>
              <a:t>      Среди девочек исключений не бывает. Если девочка говорит, что оделась так по-дурацки для удобства, значит: </a:t>
            </a:r>
            <a:r>
              <a:rPr lang="ru-RU" sz="3200" dirty="0" err="1" smtClean="0">
                <a:solidFill>
                  <a:srgbClr val="FFFEA4"/>
                </a:solidFill>
              </a:rPr>
              <a:t>a</a:t>
            </a:r>
            <a:r>
              <a:rPr lang="ru-RU" sz="3200" dirty="0" smtClean="0">
                <a:solidFill>
                  <a:srgbClr val="FFFEA4"/>
                </a:solidFill>
              </a:rPr>
              <a:t>) она кокетничает; б) у нее плохой вкус.</a:t>
            </a:r>
          </a:p>
          <a:p>
            <a:endParaRPr lang="ru-RU" dirty="0"/>
          </a:p>
        </p:txBody>
      </p:sp>
      <p:pic>
        <p:nvPicPr>
          <p:cNvPr id="7" name="Рисунок 6" descr="3014323-ch-opak-i-dziewczyna-na-kanapie-w-kapelusz-s-omkowy-z-pere-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85" y="3212976"/>
            <a:ext cx="4260674" cy="28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3568" y="273050"/>
            <a:ext cx="8003232" cy="322795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dirty="0" smtClean="0">
                <a:solidFill>
                  <a:srgbClr val="FFFEA4"/>
                </a:solidFill>
              </a:rPr>
              <a:t>3. У мальчиков проблемы с индукцией. У девочек с дедукцией. Все смеются над женской логикой.</a:t>
            </a:r>
          </a:p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 Да, у девочек действительно случаются проблемы с умозаключениями от общего к частному, поэтому им тяжело даются выводы насчет того, что из чего следует. </a:t>
            </a:r>
          </a:p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 У мальчиков все еще хуже - они не способны на умозаключения от частного к общему, так, представитель сильного пола не способен понять, что если его попросили не опаздывать на день рождения и звонить в то время, в какое он обещал, значит, и на свидание в парке тоже стоит прийти вовремя!</a:t>
            </a:r>
          </a:p>
          <a:p>
            <a:endParaRPr lang="ru-RU" dirty="0">
              <a:solidFill>
                <a:srgbClr val="FFFEA4"/>
              </a:solidFill>
            </a:endParaRPr>
          </a:p>
        </p:txBody>
      </p:sp>
      <p:pic>
        <p:nvPicPr>
          <p:cNvPr id="6" name="Рисунок 5" descr="yillardir-dogru-bildigimiz-yanlis-cikti--96479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3" y="4149080"/>
            <a:ext cx="4346139" cy="22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>
                <a:solidFill>
                  <a:srgbClr val="FFFEA4"/>
                </a:solidFill>
              </a:rPr>
              <a:t>4. Мальчики стараются быть не похожими на девочек, а девочки хотят быть похожими на мальчиков. И это говорит в пользу того, что мальчиком быть лучше. </a:t>
            </a:r>
          </a:p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 5. Мальчики умеют находить общий язык с компьютером, а девочки умеют находить общий язык с мальчиками, которые умеют находить общий язык с компьютерами. Никому не известно, почему у мальчиков с компьютерами все получается лучше, чем у девочек. Есть подозрение, что у девочек просто нет никакого стимула развивать свои способности в этом направлении, если этим с таким рвением занимаются мальчики. Со времен первых мануфактур известно: разделение труда повышает его производительность, да и зачем лишать мальчиков еще одной возможности продемонстрировать свое превосходство?</a:t>
            </a:r>
          </a:p>
          <a:p>
            <a:r>
              <a:rPr lang="ru-RU" dirty="0" smtClean="0">
                <a:solidFill>
                  <a:srgbClr val="FFFEA4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x_152b72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3090797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8303096_54fe3f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082161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eb4e_41eb2fb0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88840"/>
            <a:ext cx="5111653" cy="4457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ВОСПИТАНИЕ</a:t>
            </a:r>
            <a:b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МАЛЬЧИКОВ И ДЕВОЧЕК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dirty="0" smtClean="0">
                <a:solidFill>
                  <a:srgbClr val="FFFEA4"/>
                </a:solidFill>
              </a:rPr>
              <a:t>6. Девочки переоценивают способность мальчиков думать, а мальчики недооценивают аналогичную способность девочек. Вопреки байкам о слабости женского интеллекта девочки способны выстраивать сложные стратегии по завоеванию, приручению, перевоспитанию мальчиков. Но эти стратегии часто не срабатывают. А все потому, что в их основе лежит сильное упущение – «мальчики способны думать»: «И тогда он подумает, что я...» (Ничего он не подумает! И не потому, что </a:t>
            </a:r>
            <a:r>
              <a:rPr lang="ru-RU" dirty="0" err="1" smtClean="0">
                <a:solidFill>
                  <a:srgbClr val="FFFEA4"/>
                </a:solidFill>
              </a:rPr>
              <a:t>дурак</a:t>
            </a:r>
            <a:r>
              <a:rPr lang="ru-RU" dirty="0" smtClean="0">
                <a:solidFill>
                  <a:srgbClr val="FFFEA4"/>
                </a:solidFill>
              </a:rPr>
              <a:t>, а потому что он считает, что девочки думать не умеют, так что можно и ему не напрягаться).</a:t>
            </a:r>
          </a:p>
          <a:p>
            <a:endParaRPr lang="ru-RU" dirty="0"/>
          </a:p>
        </p:txBody>
      </p:sp>
      <p:pic>
        <p:nvPicPr>
          <p:cNvPr id="5" name="Рисунок 4" descr="x_0c05d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067826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933056"/>
            <a:ext cx="3135463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      7. Мальчики не такие эмоциональные, как девочки. Еще бы, с раннего детства девочек жалеют, когда они плачут, а мальчиков ругают, девочек хвалят, когда они виснут на дедушкиной шее в порыве нежности, а мальчиков призывают быть более сдержанными, так что пусть мальчики знают: их железный характер - не их заслуга, и девочки чрезмерно часто роняют слезы по родительской милости. Так что давайте без обоюдных претензий.</a:t>
            </a:r>
          </a:p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 </a:t>
            </a:r>
          </a:p>
          <a:p>
            <a:endParaRPr lang="ru-RU" dirty="0">
              <a:solidFill>
                <a:srgbClr val="FFFEA4"/>
              </a:solidFill>
            </a:endParaRPr>
          </a:p>
        </p:txBody>
      </p:sp>
      <p:pic>
        <p:nvPicPr>
          <p:cNvPr id="5" name="Рисунок 4" descr="v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348000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dirty="0" smtClean="0">
                <a:solidFill>
                  <a:srgbClr val="FFFEA4"/>
                </a:solidFill>
              </a:rPr>
              <a:t>8. Нельзя обойти вниманием распространенное (в основном среди мужчин) убеждение, что мужчины умнее женщин. Статистика на этот счет говорит следующее: средний уровень интеллекта в женской популяции не отличается от среднего уровня в мужской, при этом мужчины как с очень высоким уровнем интеллекта, так и с очень низким, встречаются чаще, чем такие же женщины.</a:t>
            </a:r>
          </a:p>
          <a:p>
            <a:pPr>
              <a:buNone/>
            </a:pPr>
            <a:r>
              <a:rPr lang="ru-RU" dirty="0" smtClean="0">
                <a:solidFill>
                  <a:srgbClr val="FFFEA4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usPiRW5Sw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125114" cy="183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891b7805b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3409144" cy="48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476672"/>
            <a:ext cx="5565304" cy="59046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</a:t>
            </a:r>
            <a:r>
              <a:rPr lang="ru-RU" dirty="0" smtClean="0">
                <a:solidFill>
                  <a:srgbClr val="FFFEA4"/>
                </a:solidFill>
              </a:rPr>
              <a:t>Перед родителями часто встаёт очень важный вопрос: "Одинаково ли воспитывать мальчиков и девочек?" Ни для кого не секрет, что все дети очень различаются не только внешне, но и по характеру. Восприятие всего происходящего у них тоже различно. А различия в психике мальчиков и девочек достигают высокого уровня, и уже на первом году жизни проявляются и в поведении, и в такой сложной деятельности, как игра. У них по-разному организованы психические процессы, соответственно, и функции мозга уже в таком нежном возрасте сильно различаются.</a:t>
            </a:r>
          </a:p>
          <a:p>
            <a:endParaRPr lang="ru-RU" dirty="0"/>
          </a:p>
        </p:txBody>
      </p:sp>
      <p:pic>
        <p:nvPicPr>
          <p:cNvPr id="5" name="Рисунок 4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9394">
            <a:off x="642189" y="2552513"/>
            <a:ext cx="2565000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m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38907">
            <a:off x="467544" y="548680"/>
            <a:ext cx="2328264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UBAQO_1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00811">
            <a:off x="806146" y="4824665"/>
            <a:ext cx="1495802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"</a:t>
            </a:r>
            <a:endParaRPr lang="ru-RU" sz="2800" dirty="0"/>
          </a:p>
        </p:txBody>
      </p:sp>
      <p:pic>
        <p:nvPicPr>
          <p:cNvPr id="5" name="Содержимое 4" descr="Вторая-беременность-как-подготовить-ребенка-к-появлению-братика-или-сестрен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023999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1880" y="567826"/>
            <a:ext cx="565212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EA4"/>
                </a:solidFill>
                <a:effectLst/>
                <a:ea typeface="Calibri" pitchFamily="34" charset="0"/>
                <a:cs typeface="Times New Roman" pitchFamily="18" charset="0"/>
              </a:rPr>
              <a:t>Помните, что у вас появился не просто малыш, а мальчик или девочка и каждый из них нуждается в индивидуальном подходе.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EA4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EA4"/>
                </a:solidFill>
                <a:effectLst/>
                <a:ea typeface="Calibri" pitchFamily="34" charset="0"/>
                <a:cs typeface="Times New Roman" pitchFamily="18" charset="0"/>
              </a:rPr>
              <a:t>     Никогда не сравнивайте разнополых детей и тем более не ставьте одних в пример другим.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EA4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EA4"/>
                </a:solidFill>
                <a:effectLst/>
                <a:ea typeface="Calibri" pitchFamily="34" charset="0"/>
                <a:cs typeface="Times New Roman" pitchFamily="18" charset="0"/>
              </a:rPr>
              <a:t>    Не переусердствуйте, воспитывая как мальчика, так и девочку, дайте детям право выбора, время подумать самим.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EA4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EA4"/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EA4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FEA4"/>
                </a:solidFill>
              </a:rPr>
              <a:t>Не рассказывайте мальчику всего до конца, давая какое либо задание, а девочке не забудьте на личном примере продемонстрировать то, что от неё требуется.</a:t>
            </a:r>
          </a:p>
          <a:p>
            <a:r>
              <a:rPr lang="ru-RU" dirty="0" smtClean="0">
                <a:solidFill>
                  <a:srgbClr val="FFFEA4"/>
                </a:solidFill>
              </a:rPr>
              <a:t>Если вы пытаетесь что-то объяснить мальчику, не забывайте не только рассказывать, но и показывать.</a:t>
            </a:r>
          </a:p>
          <a:p>
            <a:r>
              <a:rPr lang="ru-RU" dirty="0" smtClean="0">
                <a:solidFill>
                  <a:srgbClr val="FFFEA4"/>
                </a:solidFill>
              </a:rPr>
              <a:t>Пытаясь отругать за что-то девочку, сначала объясните ей, в чём она не права, а высказывать всё и сразу не спешите.</a:t>
            </a:r>
          </a:p>
          <a:p>
            <a:r>
              <a:rPr lang="ru-RU" dirty="0" smtClean="0">
                <a:solidFill>
                  <a:srgbClr val="FFFEA4"/>
                </a:solidFill>
              </a:rPr>
              <a:t>Ругая мальчика, коротко и ясно изложите, что конкретно Вас не устраивает, иначе через некоторое время он просто перестанет Вас слышать и слушать.</a:t>
            </a:r>
          </a:p>
          <a:p>
            <a:r>
              <a:rPr lang="ru-RU" dirty="0" smtClean="0">
                <a:solidFill>
                  <a:srgbClr val="FFFEA4"/>
                </a:solidFill>
              </a:rPr>
              <a:t>Мальчики и девочки по-разному устают: девочки истощаются эмоционально, а мальчики интеллектуально, ругать одинаково в такой ситуации бессмысленно.</a:t>
            </a:r>
          </a:p>
          <a:p>
            <a:endParaRPr lang="ru-RU" dirty="0"/>
          </a:p>
        </p:txBody>
      </p:sp>
      <p:pic>
        <p:nvPicPr>
          <p:cNvPr id="5" name="Рисунок 4" descr="Moment Of Tr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264000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80193170_37f5ac76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429000"/>
            <a:ext cx="3132000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446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69" b="15469"/>
          <a:stretch>
            <a:fillRect/>
          </a:stretch>
        </p:blipFill>
        <p:spPr>
          <a:xfrm>
            <a:off x="539552" y="1052736"/>
            <a:ext cx="2940931" cy="21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896544" cy="6264696"/>
          </a:xfrm>
        </p:spPr>
        <p:txBody>
          <a:bodyPr>
            <a:noAutofit/>
          </a:bodyPr>
          <a:lstStyle/>
          <a:p>
            <a:pPr algn="l"/>
            <a:r>
              <a:rPr lang="ru-RU" b="0" dirty="0" smtClean="0">
                <a:solidFill>
                  <a:srgbClr val="FFFEA4"/>
                </a:solidFill>
                <a:latin typeface="+mn-lt"/>
              </a:rPr>
              <a:t>По данным учёных </a:t>
            </a:r>
            <a:r>
              <a:rPr lang="ru-RU" b="0" dirty="0" err="1" smtClean="0">
                <a:solidFill>
                  <a:srgbClr val="FFFEA4"/>
                </a:solidFill>
                <a:latin typeface="+mn-lt"/>
              </a:rPr>
              <a:t>нейропсихологов-нейрофизиологов</a:t>
            </a:r>
            <a:r>
              <a:rPr lang="ru-RU" b="0" dirty="0" smtClean="0">
                <a:solidFill>
                  <a:srgbClr val="FFFEA4"/>
                </a:solidFill>
                <a:latin typeface="+mn-lt"/>
              </a:rPr>
              <a:t>: мальчиков, даже совсем маленьких, чаще ругают, реже берут на руки, по отношению к ним речь взрослых чаще содержит прямые указания (отойди, принеси, дай, сделай, перестань…), а в разговоре с девочками взрослые чаще упоминают о чувственных состояниях (нравится, люблю, грустный, весёлый…). Также специалисты отмечают, что у мальчиков и девочек несколько различается физиологическая сторона восприятия: девочки более чувствительны к шуму, у них выше кожная чувствительность, т.е. их больше раздражает телесный дискомфорт и они более отзывчивы на прикосновение, поглаживание.</a:t>
            </a:r>
            <a:endParaRPr lang="ru-RU" b="0" dirty="0">
              <a:solidFill>
                <a:srgbClr val="FFFEA4"/>
              </a:solidFill>
              <a:latin typeface="+mn-lt"/>
            </a:endParaRPr>
          </a:p>
        </p:txBody>
      </p:sp>
      <p:pic>
        <p:nvPicPr>
          <p:cNvPr id="7" name="Рисунок 6" descr="photo_98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05064"/>
            <a:ext cx="2832000" cy="21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635896" y="260648"/>
            <a:ext cx="5112568" cy="586551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sz="4500" dirty="0" smtClean="0">
                <a:solidFill>
                  <a:schemeClr val="bg1"/>
                </a:solidFill>
              </a:rPr>
              <a:t>       </a:t>
            </a:r>
            <a:r>
              <a:rPr lang="ru-RU" sz="8000" dirty="0" smtClean="0">
                <a:solidFill>
                  <a:srgbClr val="FFFEA4"/>
                </a:solidFill>
              </a:rPr>
              <a:t>Девчоночьи игры чаще опираются на ближнее зрение: они раскладывают перед собой свои "богатства": кукол, тряпочки, </a:t>
            </a:r>
            <a:r>
              <a:rPr lang="ru-RU" sz="8000" dirty="0" err="1" smtClean="0">
                <a:solidFill>
                  <a:srgbClr val="FFFEA4"/>
                </a:solidFill>
              </a:rPr>
              <a:t>посудку</a:t>
            </a:r>
            <a:r>
              <a:rPr lang="ru-RU" sz="8000" dirty="0" smtClean="0">
                <a:solidFill>
                  <a:srgbClr val="FFFEA4"/>
                </a:solidFill>
              </a:rPr>
              <a:t> - и играют в ограниченном пространстве, им достаточно маленького уголка. Игры же мальчиков происходят с опорой на дальнее зрение: они бегают друг за другом, бросают предметы в цель и т.д. 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solidFill>
                  <a:srgbClr val="FFFEA4"/>
                </a:solidFill>
              </a:rPr>
              <a:t>      Именно поэтому мальчикам, в отличие от девочек, для полноценного психического развития требуется </a:t>
            </a:r>
            <a:r>
              <a:rPr lang="ru-RU" sz="8000" dirty="0" err="1" smtClean="0">
                <a:solidFill>
                  <a:srgbClr val="FFFEA4"/>
                </a:solidFill>
              </a:rPr>
              <a:t>бОльшее</a:t>
            </a:r>
            <a:r>
              <a:rPr lang="ru-RU" sz="8000" dirty="0" smtClean="0">
                <a:solidFill>
                  <a:srgbClr val="FFFEA4"/>
                </a:solidFill>
              </a:rPr>
              <a:t> пространство. Если недостаточно пространства в горизонтальной плоскости, то они осваивают вертикальную: лазают по лестницам, забираются на мебель, с максимальной пользой используя предоставленное им </a:t>
            </a:r>
            <a:r>
              <a:rPr lang="ru-RU" sz="8000" dirty="0" err="1" smtClean="0">
                <a:solidFill>
                  <a:srgbClr val="FFFEA4"/>
                </a:solidFill>
              </a:rPr>
              <a:t>простанство</a:t>
            </a:r>
            <a:r>
              <a:rPr lang="ru-RU" sz="8000" dirty="0" smtClean="0">
                <a:solidFill>
                  <a:srgbClr val="FFFEA4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ru-RU" sz="8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article-1092429-02B4251B000005DC-898_634x3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4618" y="459824"/>
            <a:ext cx="3098812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alchik-lesenka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354" y="3366802"/>
            <a:ext cx="2736000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981</TotalTime>
  <Words>1983</Words>
  <Application>Microsoft Office PowerPoint</Application>
  <PresentationFormat>Экран (4:3)</PresentationFormat>
  <Paragraphs>147</Paragraphs>
  <Slides>32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Воспитание мальчиков и девочек Половое воспитание</vt:lpstr>
      <vt:lpstr>Таблица</vt:lpstr>
      <vt:lpstr>ВОСПИТАНИЕ  МАЛЬЧИКОВ И ДЕВОЧЕК</vt:lpstr>
      <vt:lpstr>Слайд 4</vt:lpstr>
      <vt:lpstr>Слайд 5</vt:lpstr>
      <vt:lpstr>Слайд 6</vt:lpstr>
      <vt:lpstr>Слайд 7</vt:lpstr>
      <vt:lpstr>По данным учёных нейропсихологов-нейрофизиологов: мальчиков, даже совсем маленьких, чаще ругают, реже берут на руки, по отношению к ним речь взрослых чаще содержит прямые указания (отойди, принеси, дай, сделай, перестань…), а в разговоре с девочками взрослые чаще упоминают о чувственных состояниях (нравится, люблю, грустный, весёлый…). Также специалисты отмечают, что у мальчиков и девочек несколько различается физиологическая сторона восприятия: девочки более чувствительны к шуму, у них выше кожная чувствительность, т.е. их больше раздражает телесный дискомфорт и они более отзывчивы на прикосновение, поглаживание.</vt:lpstr>
      <vt:lpstr>Слайд 9</vt:lpstr>
      <vt:lpstr>Слайд 10</vt:lpstr>
      <vt:lpstr>Слайд 11</vt:lpstr>
      <vt:lpstr>Слайд 12</vt:lpstr>
      <vt:lpstr>Слайд 13</vt:lpstr>
      <vt:lpstr>Слайд 14</vt:lpstr>
      <vt:lpstr>ПОЛОВОЕ ВОСПИТАНИЕ</vt:lpstr>
      <vt:lpstr>Слайд 16</vt:lpstr>
      <vt:lpstr>Слайд 17</vt:lpstr>
      <vt:lpstr>Слайд 18</vt:lpstr>
      <vt:lpstr>Слайд 19</vt:lpstr>
      <vt:lpstr>Слайд 20</vt:lpstr>
      <vt:lpstr>Половая идентификация</vt:lpstr>
      <vt:lpstr>Слайд 22</vt:lpstr>
      <vt:lpstr>     Образ собственного                  тела</vt:lpstr>
      <vt:lpstr>Слайд 24</vt:lpstr>
      <vt:lpstr>             Мы такие разные,            но все же мы вместе….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 МАЛЬЧИКОВ И ДЕВОЧЕК</dc:title>
  <cp:lastModifiedBy>Наталия</cp:lastModifiedBy>
  <cp:revision>106</cp:revision>
  <dcterms:modified xsi:type="dcterms:W3CDTF">2012-05-10T08:37:46Z</dcterms:modified>
</cp:coreProperties>
</file>