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7" r:id="rId2"/>
    <p:sldId id="283" r:id="rId3"/>
    <p:sldId id="284" r:id="rId4"/>
    <p:sldId id="286" r:id="rId5"/>
    <p:sldId id="287" r:id="rId6"/>
    <p:sldId id="288" r:id="rId7"/>
    <p:sldId id="265" r:id="rId8"/>
    <p:sldId id="262" r:id="rId9"/>
    <p:sldId id="297" r:id="rId10"/>
    <p:sldId id="272" r:id="rId11"/>
    <p:sldId id="298" r:id="rId12"/>
    <p:sldId id="281" r:id="rId13"/>
    <p:sldId id="28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128941-4BCF-4B3F-A45D-A4A61A1B0778}" type="datetimeFigureOut">
              <a:rPr lang="ru-RU"/>
              <a:pPr>
                <a:defRPr/>
              </a:pPr>
              <a:t>02.03.2013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750C6F-18F4-4150-B3CA-3F8C6B6B7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B37A54-CC55-4D88-A457-26B6009DA39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EA44A-249B-4298-AD5A-742554CE757F}" type="datetimeFigureOut">
              <a:rPr lang="ru-RU"/>
              <a:pPr>
                <a:defRPr/>
              </a:pPr>
              <a:t>02.03.2013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8BB8B-4D5F-4D0D-9A15-A40414E57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"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BFDEE-E9CC-4BE2-97EF-087ECE1F0EB4}" type="datetimeFigureOut">
              <a:rPr lang="ru-RU"/>
              <a:pPr>
                <a:defRPr/>
              </a:pPr>
              <a:t>02.03.2013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FBF47-B025-4C2A-A78D-658791622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CF628-AFAC-463A-9066-51DB08D70184}" type="datetimeFigureOut">
              <a:rPr lang="ru-RU"/>
              <a:pPr>
                <a:defRPr/>
              </a:pPr>
              <a:t>02.03.2013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B912C-8AEC-48E0-8602-F0CDB2C4F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A37DD-E223-4458-8571-0774AB0E7887}" type="datetimeFigureOut">
              <a:rPr lang="ru-RU"/>
              <a:pPr>
                <a:defRPr/>
              </a:pPr>
              <a:t>02.03.2013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24BFE-F7A2-44C4-9F3B-3E330CDEA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36305-01F7-429B-B098-BB1661C126E4}" type="datetimeFigureOut">
              <a:rPr lang="ru-RU"/>
              <a:pPr>
                <a:defRPr/>
              </a:pPr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FF512-51F7-4B91-BAFC-08F4A6A1C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62556-413F-4D58-A2F4-90614AC14BE5}" type="datetimeFigureOut">
              <a:rPr lang="ru-RU"/>
              <a:pPr>
                <a:defRPr/>
              </a:pPr>
              <a:t>02.03.2013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AF58F-93C0-4232-8639-6AA6DD9B5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10CD8-38E7-4940-A0FE-9DB9EAC1866C}" type="datetimeFigureOut">
              <a:rPr lang="ru-RU"/>
              <a:pPr>
                <a:defRPr/>
              </a:pPr>
              <a:t>02.03.2013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7BA1C-A9EE-4A2A-B4AC-DBF3491F3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372BC-8E86-47FB-9407-F57725059408}" type="datetimeFigureOut">
              <a:rPr lang="ru-RU"/>
              <a:pPr>
                <a:defRPr/>
              </a:pPr>
              <a:t>02.03.2013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80F51-3A05-4E7E-B1BC-D1620C116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B990E-9073-49D7-ABFC-A4DF9B033004}" type="datetimeFigureOut">
              <a:rPr lang="ru-RU"/>
              <a:pPr>
                <a:defRPr/>
              </a:pPr>
              <a:t>02.03.2013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AFAE5-5CF2-496B-A0F4-0CF9A4502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66EE7-4A0C-4042-ADEA-FD7B20E8D2BE}" type="datetimeFigureOut">
              <a:rPr lang="ru-RU"/>
              <a:pPr>
                <a:defRPr/>
              </a:pPr>
              <a:t>02.03.2013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B0281-692C-4474-8A55-05844C0A8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0957F-393C-4CC8-8523-154057C01E35}" type="datetimeFigureOut">
              <a:rPr lang="ru-RU"/>
              <a:pPr>
                <a:defRPr/>
              </a:pPr>
              <a:t>02.03.2013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6E73F-5AD5-4B2D-84F6-58C1C2103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B1B714-34A8-41E9-9849-1C5451AEDB1E}" type="datetimeFigureOut">
              <a:rPr lang="ru-RU"/>
              <a:pPr>
                <a:defRPr/>
              </a:pPr>
              <a:t>02.03.2013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B47B3E-160B-45FF-89C5-65F3165EB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1" r:id="rId2"/>
    <p:sldLayoutId id="2147483710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11" r:id="rId9"/>
    <p:sldLayoutId id="2147483707" r:id="rId10"/>
    <p:sldLayoutId id="2147483708" r:id="rId11"/>
  </p:sldLayoutIdLst>
  <p:transition advClick="0" advTm="2000">
    <p:cover dir="r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file:///C:\Documents%20and%20Settings\&#1070;&#1079;&#1077;&#1088;\&#1056;&#1072;&#1073;&#1086;&#1095;&#1080;&#1081;%20&#1089;&#1090;&#1086;&#1083;\&#1090;&#1091;&#1074;&#1072;%20&#1085;&#1077;%20&#1091;&#1076;&#1072;&#1083;&#1103;&#1090;&#1100;!!!\&#1074;&#1089;&#1077;%20&#1084;&#1086;&#1105;\&#1093;&#1086;&#1086;&#1084;&#1077;&#1081;\SYGYT.mp3" TargetMode="External"/><Relationship Id="rId1" Type="http://schemas.openxmlformats.org/officeDocument/2006/relationships/audio" Target="file:///C:\Documents%20and%20Settings\&#1070;&#1079;&#1077;&#1088;\&#1056;&#1072;&#1073;&#1086;&#1095;&#1080;&#1081;%20&#1089;&#1090;&#1086;&#1083;\&#1090;&#1091;&#1074;&#1072;%20&#1085;&#1077;%20&#1091;&#1076;&#1072;&#1083;&#1103;&#1090;&#1100;!!!\&#1074;&#1089;&#1077;%20&#1084;&#1086;&#1105;\&#1093;&#1086;&#1086;&#1084;&#1077;&#1081;\&#1050;&#1088;&#1072;&#1081;%20&#1084;&#1077;&#1095;&#1090;&#1099;%20&#1084;&#1072;&#1085;&#1103;&#1097;&#1080;&#1081;,%20&#1075;&#1086;&#1083;&#1091;257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0320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42844" y="214290"/>
            <a:ext cx="9001156" cy="6643710"/>
          </a:xfrm>
          <a:effectLst>
            <a:softEdge rad="112500"/>
          </a:effectLst>
        </p:spPr>
      </p:pic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214313" y="142875"/>
            <a:ext cx="85725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0">
                <a:solidFill>
                  <a:srgbClr val="FFFF00"/>
                </a:solidFill>
                <a:latin typeface="Ariston" pitchFamily="66" charset="0"/>
              </a:rPr>
              <a:t>Информационно-познавательный проект </a:t>
            </a:r>
          </a:p>
          <a:p>
            <a:pPr algn="ctr"/>
            <a:r>
              <a:rPr lang="ru-RU" sz="5000">
                <a:solidFill>
                  <a:srgbClr val="FFFF00"/>
                </a:solidFill>
                <a:latin typeface="Ariston" pitchFamily="66" charset="0"/>
              </a:rPr>
              <a:t>«Край мечты манящий, голубой».</a:t>
            </a:r>
          </a:p>
        </p:txBody>
      </p:sp>
      <p:pic>
        <p:nvPicPr>
          <p:cNvPr id="6" name="Край мечты манящий, голу25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YGY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4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tyva_img_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9001156" cy="6643710"/>
          </a:xfrm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357554" y="214291"/>
            <a:ext cx="5572164" cy="2714643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Один из уникальных феноменов в мировой музыкальной культуре – это Горловое пение т.е.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Хоомей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.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Хоомей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для тувинца  - не только уникальный дар исполнения – это своего рода форма мышления, самобытного восприятия и отражения окружающего мира.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2000">
    <p:cover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6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3579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000504"/>
            <a:ext cx="6357982" cy="264320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  <a:t>Юрта традиционное жилище кочевников. Легкий переносной каркас юрты состоит из деревянных решетчатых стен, жердей и дымового  круга.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1284963959_springsummer2008-0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786578" y="5214950"/>
            <a:ext cx="2143140" cy="1428760"/>
          </a:xfrm>
        </p:spPr>
      </p:pic>
    </p:spTree>
  </p:cSld>
  <p:clrMapOvr>
    <a:masterClrMapping/>
  </p:clrMapOvr>
  <p:transition advClick="0" advTm="2000">
    <p:cover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9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Содержимое 4" descr="Autumn_TuvaEnise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72560" cy="6643710"/>
          </a:xfrm>
          <a:effectLst>
            <a:softEdge rad="112500"/>
          </a:effectLst>
        </p:spPr>
      </p:pic>
      <p:sp>
        <p:nvSpPr>
          <p:cNvPr id="29701" name="Прямоугольник 5"/>
          <p:cNvSpPr>
            <a:spLocks noChangeArrowheads="1"/>
          </p:cNvSpPr>
          <p:nvPr/>
        </p:nvSpPr>
        <p:spPr bwMode="auto">
          <a:xfrm>
            <a:off x="428625" y="214313"/>
            <a:ext cx="82867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Узнав поближе этот удивительный край, </a:t>
            </a:r>
            <a:r>
              <a:rPr lang="ru-RU" sz="2800" i="1">
                <a:solidFill>
                  <a:schemeClr val="bg1"/>
                </a:solidFill>
                <a:latin typeface="Monotype Corsiva" pitchFamily="66" charset="0"/>
              </a:rPr>
              <a:t>к</a:t>
            </a:r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аждый полюбит его неоглядные степи, таежные дебри, горные хребты, отдаст свое сердце синеструйному исполину – Енисею, подарившему Туве поэтическое название «Страна голубых рек».</a:t>
            </a:r>
            <a:endParaRPr lang="ru-RU" sz="280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2000">
    <p:cover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50328278_00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72560" cy="6286543"/>
          </a:xfrm>
          <a:effectLst>
            <a:softEdge rad="112500"/>
          </a:effectLst>
        </p:spPr>
      </p:pic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4286250" y="704850"/>
            <a:ext cx="4572000" cy="5724525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chemeClr val="bg1"/>
                </a:solidFill>
              </a:rPr>
              <a:t>Как </a:t>
            </a:r>
            <a:r>
              <a:rPr lang="ru-RU" sz="2400" b="1" smtClean="0">
                <a:solidFill>
                  <a:schemeClr val="bg1"/>
                </a:solidFill>
              </a:rPr>
              <a:t>зерна, капли небо сеет –</a:t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sz="2400" b="1" smtClean="0">
                <a:solidFill>
                  <a:schemeClr val="bg1"/>
                </a:solidFill>
              </a:rPr>
              <a:t>С рассвета бродит дождь в горах,</a:t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sz="2400" b="1" smtClean="0">
                <a:solidFill>
                  <a:schemeClr val="bg1"/>
                </a:solidFill>
              </a:rPr>
              <a:t>В окне вагона пламенеет</a:t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sz="2400" b="1" smtClean="0">
                <a:solidFill>
                  <a:schemeClr val="bg1"/>
                </a:solidFill>
              </a:rPr>
              <a:t>Тува в рябиновых кострах.</a:t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sz="2400" b="1" smtClean="0">
                <a:solidFill>
                  <a:schemeClr val="bg1"/>
                </a:solidFill>
              </a:rPr>
              <a:t>Осины алые пылают – </a:t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sz="2400" b="1" smtClean="0">
                <a:solidFill>
                  <a:schemeClr val="bg1"/>
                </a:solidFill>
              </a:rPr>
              <a:t>Я вижу тысячи огней.</a:t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sz="2400" b="1" smtClean="0">
                <a:solidFill>
                  <a:schemeClr val="bg1"/>
                </a:solidFill>
              </a:rPr>
              <a:t>Они мне душу согревают,</a:t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sz="2400" b="1" smtClean="0">
                <a:solidFill>
                  <a:schemeClr val="bg1"/>
                </a:solidFill>
              </a:rPr>
              <a:t>Они – часть родины моей.</a:t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sz="2400" b="1" smtClean="0">
                <a:solidFill>
                  <a:schemeClr val="bg1"/>
                </a:solidFill>
              </a:rPr>
              <a:t>Спешу домой…</a:t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sz="2400" b="1" smtClean="0">
                <a:solidFill>
                  <a:schemeClr val="bg1"/>
                </a:solidFill>
              </a:rPr>
              <a:t>Смотрю с волненьем</a:t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sz="2400" b="1" smtClean="0">
                <a:solidFill>
                  <a:schemeClr val="bg1"/>
                </a:solidFill>
              </a:rPr>
              <a:t>На всплески пламени в листве.</a:t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sz="2400" b="1" smtClean="0">
                <a:solidFill>
                  <a:schemeClr val="bg1"/>
                </a:solidFill>
              </a:rPr>
              <a:t>Горит огнем рябин осенних</a:t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sz="2400" b="1" smtClean="0">
                <a:solidFill>
                  <a:schemeClr val="bg1"/>
                </a:solidFill>
              </a:rPr>
              <a:t>В моей душе любовь к Туве.</a:t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sz="2400" b="1" smtClean="0">
                <a:solidFill>
                  <a:schemeClr val="bg1"/>
                </a:solidFill>
              </a:rPr>
              <a:t/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sz="2400" b="1" smtClean="0">
                <a:solidFill>
                  <a:schemeClr val="bg1"/>
                </a:solidFill>
              </a:rPr>
              <a:t>В, Серен-оол. </a:t>
            </a:r>
            <a:endParaRPr lang="ru-RU" sz="2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2000">
    <p:cover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86874" cy="6215106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Цель: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accent3"/>
                </a:solidFill>
              </a:rPr>
              <a:t>Расширять у детей знания о республике Тыва.</a:t>
            </a:r>
            <a:br>
              <a:rPr lang="ru-RU" sz="3200" dirty="0" smtClean="0">
                <a:solidFill>
                  <a:schemeClr val="accent3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Задачи: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1.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accent3"/>
                </a:solidFill>
              </a:rPr>
              <a:t>Сформировать у детей представления о республике Тыва; об отличительных символах республики.</a:t>
            </a:r>
            <a:br>
              <a:rPr lang="ru-RU" sz="3200" dirty="0" smtClean="0">
                <a:solidFill>
                  <a:schemeClr val="accent3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2.</a:t>
            </a:r>
            <a:r>
              <a:rPr lang="ru-RU" sz="3200" dirty="0" smtClean="0">
                <a:solidFill>
                  <a:schemeClr val="accent3"/>
                </a:solidFill>
              </a:rPr>
              <a:t> Обогащать знания о животных и растениях республики Тыва.</a:t>
            </a:r>
            <a:br>
              <a:rPr lang="ru-RU" sz="3200" dirty="0" smtClean="0">
                <a:solidFill>
                  <a:schemeClr val="accent3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3.</a:t>
            </a:r>
            <a:r>
              <a:rPr lang="ru-RU" sz="3200" dirty="0" smtClean="0">
                <a:solidFill>
                  <a:schemeClr val="accent3"/>
                </a:solidFill>
              </a:rPr>
              <a:t> Развивать интерес к культуре и быту, обычаям и традициям тувинского народа.</a:t>
            </a:r>
            <a:br>
              <a:rPr lang="ru-RU" sz="3200" dirty="0" smtClean="0">
                <a:solidFill>
                  <a:schemeClr val="accent3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4.</a:t>
            </a:r>
            <a:r>
              <a:rPr lang="ru-RU" sz="3200" dirty="0" smtClean="0">
                <a:solidFill>
                  <a:schemeClr val="accent3"/>
                </a:solidFill>
              </a:rPr>
              <a:t> Воспитывать патриотические чувства по отношению к родной республике; желание сохранить первозданную красоту флоры и фауны республики; вызвать чувство гордости за свой народ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33400" y="7215188"/>
            <a:ext cx="7854950" cy="71437"/>
          </a:xfrm>
        </p:spPr>
        <p:txBody>
          <a:bodyPr>
            <a:normAutofit fontScale="25000" lnSpcReduction="20000"/>
          </a:bodyPr>
          <a:lstStyle/>
          <a:p>
            <a:pPr marR="0" eaLnBrk="1" hangingPunct="1">
              <a:lnSpc>
                <a:spcPct val="80000"/>
              </a:lnSpc>
              <a:defRPr/>
            </a:pPr>
            <a:endParaRPr lang="ru-RU" sz="700" smtClean="0"/>
          </a:p>
        </p:txBody>
      </p:sp>
    </p:spTree>
  </p:cSld>
  <p:clrMapOvr>
    <a:masterClrMapping/>
  </p:clrMapOvr>
  <p:transition advClick="0" advTm="2000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36839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0000"/>
                </a:solidFill>
              </a:rPr>
              <a:t>Продукт проекта: </a:t>
            </a:r>
            <a:r>
              <a:rPr lang="ru-RU" sz="4800" smtClean="0"/>
              <a:t>литературно-музыкальная композиция «Край мечты, манящий, голубой».</a:t>
            </a:r>
            <a:endParaRPr lang="ru-RU" sz="48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571500" y="6858000"/>
            <a:ext cx="7772400" cy="46038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advClick="0" advTm="2000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9001156" cy="650083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smtClean="0">
                <a:solidFill>
                  <a:srgbClr val="FF0000"/>
                </a:solidFill>
              </a:rPr>
              <a:t>Формы реализации:</a:t>
            </a:r>
            <a:r>
              <a:rPr lang="ru-RU" sz="2600" smtClean="0"/>
              <a:t/>
            </a:r>
            <a:br>
              <a:rPr lang="ru-RU" sz="2600" smtClean="0"/>
            </a:br>
            <a:r>
              <a:rPr lang="ru-RU" sz="2600" smtClean="0">
                <a:solidFill>
                  <a:srgbClr val="FF0000"/>
                </a:solidFill>
              </a:rPr>
              <a:t>1.</a:t>
            </a:r>
            <a:r>
              <a:rPr lang="ru-RU" sz="2600" smtClean="0"/>
              <a:t> Беседы о республике Тыва;</a:t>
            </a:r>
            <a:br>
              <a:rPr lang="ru-RU" sz="2600" smtClean="0"/>
            </a:br>
            <a:r>
              <a:rPr lang="ru-RU" sz="2600" smtClean="0">
                <a:solidFill>
                  <a:srgbClr val="FF0000"/>
                </a:solidFill>
              </a:rPr>
              <a:t>2.</a:t>
            </a:r>
            <a:r>
              <a:rPr lang="ru-RU" sz="2600" smtClean="0"/>
              <a:t> Знакомство с символами Республики Тыва;</a:t>
            </a:r>
            <a:br>
              <a:rPr lang="ru-RU" sz="2600" smtClean="0"/>
            </a:br>
            <a:r>
              <a:rPr lang="ru-RU" sz="2600" smtClean="0">
                <a:solidFill>
                  <a:srgbClr val="FF0000"/>
                </a:solidFill>
              </a:rPr>
              <a:t>3.</a:t>
            </a:r>
            <a:r>
              <a:rPr lang="ru-RU" sz="2600" smtClean="0"/>
              <a:t> Чтение стихов тувинских и русских авторов о родной республике; </a:t>
            </a:r>
            <a:br>
              <a:rPr lang="ru-RU" sz="2600" smtClean="0"/>
            </a:br>
            <a:r>
              <a:rPr lang="ru-RU" sz="2600" smtClean="0">
                <a:solidFill>
                  <a:srgbClr val="FF0000"/>
                </a:solidFill>
              </a:rPr>
              <a:t>4.</a:t>
            </a:r>
            <a:r>
              <a:rPr lang="ru-RU" sz="2600" smtClean="0"/>
              <a:t> Чтение книг (художественной литературы) о республике;</a:t>
            </a:r>
            <a:br>
              <a:rPr lang="ru-RU" sz="2600" smtClean="0"/>
            </a:br>
            <a:r>
              <a:rPr lang="ru-RU" sz="2600" smtClean="0">
                <a:solidFill>
                  <a:srgbClr val="FF0000"/>
                </a:solidFill>
              </a:rPr>
              <a:t>5.</a:t>
            </a:r>
            <a:r>
              <a:rPr lang="ru-RU" sz="2600" smtClean="0"/>
              <a:t> Беседы по прочитанным книгам и стихам;</a:t>
            </a:r>
            <a:br>
              <a:rPr lang="ru-RU" sz="2600" smtClean="0"/>
            </a:br>
            <a:r>
              <a:rPr lang="ru-RU" sz="2600" smtClean="0">
                <a:solidFill>
                  <a:srgbClr val="FF0000"/>
                </a:solidFill>
              </a:rPr>
              <a:t>6.</a:t>
            </a:r>
            <a:r>
              <a:rPr lang="ru-RU" sz="2600" smtClean="0"/>
              <a:t> Заучивание стихов, песен, танцев о Тыве;</a:t>
            </a:r>
            <a:br>
              <a:rPr lang="ru-RU" sz="2600" smtClean="0"/>
            </a:br>
            <a:r>
              <a:rPr lang="ru-RU" sz="2600" smtClean="0">
                <a:solidFill>
                  <a:srgbClr val="FF0000"/>
                </a:solidFill>
              </a:rPr>
              <a:t>7. </a:t>
            </a:r>
            <a:r>
              <a:rPr lang="ru-RU" sz="2600" smtClean="0"/>
              <a:t>Рассматривание иллюстраций, картин, открыток, журналов о Туве.</a:t>
            </a:r>
            <a:br>
              <a:rPr lang="ru-RU" sz="2600" smtClean="0"/>
            </a:br>
            <a:r>
              <a:rPr lang="ru-RU" sz="2600" smtClean="0">
                <a:solidFill>
                  <a:srgbClr val="FF0000"/>
                </a:solidFill>
              </a:rPr>
              <a:t>8.</a:t>
            </a:r>
            <a:r>
              <a:rPr lang="ru-RU" sz="2600" smtClean="0"/>
              <a:t> Рисование сюжетов, раскрашивание раскрасок.</a:t>
            </a:r>
            <a:br>
              <a:rPr lang="ru-RU" sz="2600" smtClean="0"/>
            </a:br>
            <a:r>
              <a:rPr lang="ru-RU" sz="2600" smtClean="0">
                <a:solidFill>
                  <a:srgbClr val="FF0000"/>
                </a:solidFill>
              </a:rPr>
              <a:t>9.</a:t>
            </a:r>
            <a:r>
              <a:rPr lang="ru-RU" sz="2600" smtClean="0"/>
              <a:t> Д/и: «Найди герб и флаг республики Тыва», «Разрезные картинки», «Найди редких животных Тувы», «С какого дерева листок?».</a:t>
            </a:r>
            <a:br>
              <a:rPr lang="ru-RU" sz="2600" smtClean="0"/>
            </a:br>
            <a:r>
              <a:rPr lang="ru-RU" sz="2600" smtClean="0">
                <a:solidFill>
                  <a:srgbClr val="FF0000"/>
                </a:solidFill>
              </a:rPr>
              <a:t>10.</a:t>
            </a:r>
            <a:r>
              <a:rPr lang="ru-RU" sz="2600" smtClean="0"/>
              <a:t> Выход с литературно-музыкальной композицией «Край мечты, манящий, голубой».</a:t>
            </a:r>
            <a:endParaRPr lang="ru-RU" sz="26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28625" y="7215188"/>
            <a:ext cx="7772400" cy="46037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advClick="0" advTm="2000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85728"/>
            <a:ext cx="7772400" cy="50006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0000"/>
                </a:solidFill>
              </a:rPr>
              <a:t>План реализации: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>
          <a:xfrm>
            <a:off x="285750" y="1071563"/>
            <a:ext cx="8572500" cy="5500687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1-й этап – Целеполагание</a:t>
            </a:r>
            <a:r>
              <a:rPr lang="ru-RU" b="1" smtClean="0">
                <a:solidFill>
                  <a:srgbClr val="FF0000"/>
                </a:solidFill>
              </a:rPr>
              <a:t>. </a:t>
            </a:r>
            <a:r>
              <a:rPr lang="ru-RU" sz="2400" smtClean="0"/>
              <a:t>При беседе с детьми узнать, что они знают о родной республике. Какую информацию еще можно до них довести.</a:t>
            </a:r>
          </a:p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2-й этап – Планирование.</a:t>
            </a:r>
            <a:r>
              <a:rPr lang="ru-RU" sz="2400" b="1" smtClean="0"/>
              <a:t> </a:t>
            </a:r>
            <a:r>
              <a:rPr lang="ru-RU" sz="2400" smtClean="0"/>
              <a:t>Принести книги, журналы, вырезки о республике Тыва.</a:t>
            </a:r>
          </a:p>
          <a:p>
            <a:pPr eaLnBrk="1" hangingPunct="1"/>
            <a:r>
              <a:rPr lang="ru-RU" sz="2400" smtClean="0"/>
              <a:t> Сообщить детям о том, что каждый должен быть знаком краем и страной, где он живет; знать об обычаях и традициях своего народа; узнавать животных и растения произрастающие на его родине.</a:t>
            </a:r>
          </a:p>
          <a:p>
            <a:pPr eaLnBrk="1" hangingPunct="1"/>
            <a:r>
              <a:rPr lang="ru-RU" sz="2400" smtClean="0"/>
              <a:t>Полученные знания дети могут использовать в повседневной жизни, в быту, в играх. Также эти знания существенно расширяют кругозор, обогащают словарный запас детей.</a:t>
            </a:r>
          </a:p>
        </p:txBody>
      </p:sp>
    </p:spTree>
  </p:cSld>
  <p:clrMapOvr>
    <a:masterClrMapping/>
  </p:clrMapOvr>
  <p:transition advClick="0" advTm="2000"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-500063"/>
            <a:ext cx="7772400" cy="2857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313" y="214313"/>
            <a:ext cx="8643937" cy="64293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3-й этап – Сбор и анализ информации.</a:t>
            </a:r>
            <a:r>
              <a:rPr lang="ru-RU" b="1" dirty="0" smtClean="0"/>
              <a:t> </a:t>
            </a:r>
            <a:r>
              <a:rPr lang="ru-RU" sz="2400" dirty="0" smtClean="0"/>
              <a:t>Создать игровые и обучающие ситуации разного типа.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2400" dirty="0" smtClean="0"/>
              <a:t> Занятие «Наша Республика»;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2400" dirty="0" smtClean="0"/>
              <a:t>Беседа о природе и растениях Республики Тыва;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2400" dirty="0" smtClean="0"/>
              <a:t>Беседа о диких и домашних животных Республики Тыва;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2400" dirty="0" smtClean="0"/>
              <a:t>Занятие «Горловое пение – </a:t>
            </a:r>
            <a:r>
              <a:rPr lang="ru-RU" sz="2400" dirty="0" err="1" smtClean="0"/>
              <a:t>Хоомей</a:t>
            </a:r>
            <a:r>
              <a:rPr lang="ru-RU" sz="2400" dirty="0" smtClean="0"/>
              <a:t>»;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2400" dirty="0" smtClean="0"/>
              <a:t>Занятие «Традиционное жилище кочевников – «Юрта»;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2400" dirty="0" smtClean="0"/>
              <a:t>Беседа о национальных видах спорта «</a:t>
            </a:r>
            <a:r>
              <a:rPr lang="ru-RU" sz="2400" dirty="0" err="1" smtClean="0"/>
              <a:t>Хуреш</a:t>
            </a:r>
            <a:r>
              <a:rPr lang="ru-RU" sz="2400" dirty="0" smtClean="0"/>
              <a:t>», «Скачки».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2400" dirty="0" smtClean="0"/>
              <a:t>Обобщающее занятие о Республике Тыва.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4-й этап – Осуществление проекта.</a:t>
            </a:r>
            <a:r>
              <a:rPr lang="ru-RU" sz="3200" dirty="0" smtClean="0"/>
              <a:t> </a:t>
            </a:r>
            <a:r>
              <a:rPr lang="ru-RU" sz="2400" dirty="0" smtClean="0"/>
              <a:t>Литературно-музыкальная композиция «Край мечты , манящий, голубой».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ru-RU" dirty="0"/>
          </a:p>
        </p:txBody>
      </p:sp>
    </p:spTree>
  </p:cSld>
  <p:clrMapOvr>
    <a:masterClrMapping/>
  </p:clrMapOvr>
  <p:transition advClick="0" advTm="2000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00034" y="4071942"/>
            <a:ext cx="8229600" cy="1500198"/>
          </a:xfrm>
        </p:spPr>
        <p:txBody>
          <a:bodyPr/>
          <a:lstStyle/>
          <a:p>
            <a:pPr algn="ctr" eaLnBrk="1" hangingPunct="1"/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ТУВА – это маленький уголок большой страны.</a:t>
            </a:r>
          </a:p>
        </p:txBody>
      </p:sp>
      <p:pic>
        <p:nvPicPr>
          <p:cNvPr id="5" name="Содержимое 4" descr="300px-Map_of_Russia_-_Tuva_Republic_(2008-03).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714356"/>
            <a:ext cx="4629892" cy="30003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2000">
    <p:cover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8715436" cy="6357982"/>
          </a:xfrm>
          <a:effectLst>
            <a:softEdge rad="112500"/>
          </a:effec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3929062" cy="92868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Государственный гимн Республики Тыва.</a:t>
            </a:r>
          </a:p>
        </p:txBody>
      </p:sp>
      <p:sp>
        <p:nvSpPr>
          <p:cNvPr id="14340" name="Текст 2"/>
          <p:cNvSpPr>
            <a:spLocks noGrp="1"/>
          </p:cNvSpPr>
          <p:nvPr>
            <p:ph type="body" idx="2"/>
          </p:nvPr>
        </p:nvSpPr>
        <p:spPr>
          <a:xfrm>
            <a:off x="142875" y="928688"/>
            <a:ext cx="4214813" cy="57150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00B0F0"/>
                </a:solidFill>
              </a:rPr>
              <a:t>Мен – тыва мен.</a:t>
            </a:r>
          </a:p>
          <a:p>
            <a:pPr algn="r" eaLnBrk="1" hangingPunct="1"/>
            <a:r>
              <a:rPr lang="ru-RU" smtClean="0">
                <a:solidFill>
                  <a:srgbClr val="00B0F0"/>
                </a:solidFill>
              </a:rPr>
              <a:t>Музыка: О. Гантомор, ан. Монгуш</a:t>
            </a:r>
          </a:p>
          <a:p>
            <a:pPr algn="r" eaLnBrk="1" hangingPunct="1"/>
            <a:r>
              <a:rPr lang="ru-RU" smtClean="0">
                <a:solidFill>
                  <a:srgbClr val="00B0F0"/>
                </a:solidFill>
              </a:rPr>
              <a:t>Слова: Б. Оохий, А. Даржай</a:t>
            </a:r>
          </a:p>
          <a:p>
            <a:pPr algn="r" eaLnBrk="1" hangingPunct="1"/>
            <a:r>
              <a:rPr lang="ru-RU" smtClean="0">
                <a:solidFill>
                  <a:srgbClr val="00B0F0"/>
                </a:solidFill>
              </a:rPr>
              <a:t>В обработке национального оркестра Республики Тыва.</a:t>
            </a:r>
          </a:p>
          <a:p>
            <a:pPr eaLnBrk="1" hangingPunct="1"/>
            <a:r>
              <a:rPr lang="ru-RU" smtClean="0">
                <a:solidFill>
                  <a:srgbClr val="00B0F0"/>
                </a:solidFill>
              </a:rPr>
              <a:t>Арт-арттын оваазынга</a:t>
            </a:r>
          </a:p>
          <a:p>
            <a:pPr eaLnBrk="1" hangingPunct="1"/>
            <a:r>
              <a:rPr lang="ru-RU" smtClean="0">
                <a:solidFill>
                  <a:srgbClr val="00B0F0"/>
                </a:solidFill>
              </a:rPr>
              <a:t>Дажын салып чалбарган,</a:t>
            </a:r>
          </a:p>
          <a:p>
            <a:pPr eaLnBrk="1" hangingPunct="1"/>
            <a:r>
              <a:rPr lang="ru-RU" smtClean="0">
                <a:solidFill>
                  <a:srgbClr val="00B0F0"/>
                </a:solidFill>
              </a:rPr>
              <a:t>Танды, Саян ыдыынга</a:t>
            </a:r>
          </a:p>
          <a:p>
            <a:pPr eaLnBrk="1" hangingPunct="1"/>
            <a:r>
              <a:rPr lang="ru-RU" smtClean="0">
                <a:solidFill>
                  <a:srgbClr val="00B0F0"/>
                </a:solidFill>
              </a:rPr>
              <a:t>Агын оргээн тыва мен.</a:t>
            </a:r>
          </a:p>
          <a:p>
            <a:pPr eaLnBrk="1" hangingPunct="1"/>
            <a:r>
              <a:rPr lang="ru-RU" smtClean="0">
                <a:solidFill>
                  <a:srgbClr val="00B0F0"/>
                </a:solidFill>
              </a:rPr>
              <a:t>                                  Мен – тыва мен,</a:t>
            </a:r>
          </a:p>
          <a:p>
            <a:pPr eaLnBrk="1" hangingPunct="1"/>
            <a:r>
              <a:rPr lang="ru-RU" smtClean="0">
                <a:solidFill>
                  <a:srgbClr val="00B0F0"/>
                </a:solidFill>
              </a:rPr>
              <a:t>                                  Монге харлыг дагнын оглу мен.</a:t>
            </a:r>
          </a:p>
          <a:p>
            <a:pPr eaLnBrk="1" hangingPunct="1"/>
            <a:r>
              <a:rPr lang="ru-RU" smtClean="0">
                <a:solidFill>
                  <a:srgbClr val="00B0F0"/>
                </a:solidFill>
              </a:rPr>
              <a:t>                                  Мне – тыва мен,</a:t>
            </a:r>
          </a:p>
          <a:p>
            <a:pPr eaLnBrk="1" hangingPunct="1"/>
            <a:r>
              <a:rPr lang="ru-RU" smtClean="0">
                <a:solidFill>
                  <a:srgbClr val="00B0F0"/>
                </a:solidFill>
              </a:rPr>
              <a:t>                                  Монгун суглуг чурттун толу мен.</a:t>
            </a:r>
          </a:p>
          <a:p>
            <a:pPr eaLnBrk="1" hangingPunct="1"/>
            <a:r>
              <a:rPr lang="ru-RU" smtClean="0">
                <a:solidFill>
                  <a:srgbClr val="00B0F0"/>
                </a:solidFill>
              </a:rPr>
              <a:t>Огбелерим чурттунда</a:t>
            </a:r>
          </a:p>
          <a:p>
            <a:pPr eaLnBrk="1" hangingPunct="1"/>
            <a:r>
              <a:rPr lang="ru-RU" smtClean="0">
                <a:solidFill>
                  <a:srgbClr val="00B0F0"/>
                </a:solidFill>
              </a:rPr>
              <a:t>Олчей тарып ижинген,</a:t>
            </a:r>
          </a:p>
          <a:p>
            <a:pPr eaLnBrk="1" hangingPunct="1"/>
            <a:r>
              <a:rPr lang="ru-RU" smtClean="0">
                <a:solidFill>
                  <a:srgbClr val="00B0F0"/>
                </a:solidFill>
              </a:rPr>
              <a:t>Откут хоомей ырынга</a:t>
            </a:r>
          </a:p>
          <a:p>
            <a:pPr eaLnBrk="1" hangingPunct="1"/>
            <a:r>
              <a:rPr lang="ru-RU" smtClean="0">
                <a:solidFill>
                  <a:srgbClr val="00B0F0"/>
                </a:solidFill>
              </a:rPr>
              <a:t>Ооруп таалаан тыва мен.</a:t>
            </a:r>
          </a:p>
          <a:p>
            <a:pPr eaLnBrk="1" hangingPunct="1"/>
            <a:endParaRPr lang="ru-RU" smtClean="0">
              <a:solidFill>
                <a:srgbClr val="00B0F0"/>
              </a:solidFill>
            </a:endParaRPr>
          </a:p>
          <a:p>
            <a:pPr eaLnBrk="1" hangingPunct="1"/>
            <a:r>
              <a:rPr lang="ru-RU" smtClean="0">
                <a:solidFill>
                  <a:srgbClr val="00B0F0"/>
                </a:solidFill>
              </a:rPr>
              <a:t>Аймак чоннар булези</a:t>
            </a:r>
          </a:p>
          <a:p>
            <a:pPr eaLnBrk="1" hangingPunct="1"/>
            <a:r>
              <a:rPr lang="ru-RU" smtClean="0">
                <a:solidFill>
                  <a:srgbClr val="00B0F0"/>
                </a:solidFill>
              </a:rPr>
              <a:t>Акы-дунма найыралдыг,</a:t>
            </a:r>
          </a:p>
          <a:p>
            <a:pPr eaLnBrk="1" hangingPunct="1"/>
            <a:r>
              <a:rPr lang="ru-RU" smtClean="0">
                <a:solidFill>
                  <a:srgbClr val="00B0F0"/>
                </a:solidFill>
              </a:rPr>
              <a:t>Депшилгеже чуткулдуг,</a:t>
            </a:r>
          </a:p>
          <a:p>
            <a:pPr eaLnBrk="1" hangingPunct="1"/>
            <a:r>
              <a:rPr lang="ru-RU" smtClean="0">
                <a:solidFill>
                  <a:srgbClr val="00B0F0"/>
                </a:solidFill>
              </a:rPr>
              <a:t>Демниг чурттуг тыва мен.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algn="r" eaLnBrk="1" hangingPunct="1"/>
            <a:endParaRPr lang="ru-RU" smtClean="0"/>
          </a:p>
          <a:p>
            <a:pPr algn="r" eaLnBrk="1" hangingPunct="1"/>
            <a:endParaRPr lang="ru-RU" smtClean="0"/>
          </a:p>
        </p:txBody>
      </p:sp>
    </p:spTree>
  </p:cSld>
  <p:clrMapOvr>
    <a:masterClrMapping/>
  </p:clrMapOvr>
  <p:transition advClick="0" advTm="2000">
    <p:cover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6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8643998" cy="62865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21457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Тува моя – ты родина моя</a:t>
            </a:r>
            <a:b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Люблю твои серебряные горы</a:t>
            </a:r>
            <a:b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твоих степей бескрайние просторы</a:t>
            </a:r>
            <a:b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Душой и сердцем я люблю!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2000">
    <p:cover dir="r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393</TotalTime>
  <Words>450</Words>
  <Application>Microsoft Office PowerPoint</Application>
  <PresentationFormat>Экран (4:3)</PresentationFormat>
  <Paragraphs>51</Paragraphs>
  <Slides>13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Цель: Расширять у детей знания о республике Тыва. Задачи: 1. Сформировать у детей представления о республике Тыва; об отличительных символах республики. 2. Обогащать знания о животных и растениях республики Тыва. 3. Развивать интерес к культуре и быту, обычаям и традициям тувинского народа. 4. Воспитывать патриотические чувства по отношению к родной республике; желание сохранить первозданную красоту флоры и фауны республики; вызвать чувство гордости за свой народ.</vt:lpstr>
      <vt:lpstr>Продукт проекта: литературно-музыкальная композиция «Край мечты, манящий, голубой».</vt:lpstr>
      <vt:lpstr>Формы реализации: 1. Беседы о республике Тыва; 2. Знакомство с символами Республики Тыва; 3. Чтение стихов тувинских и русских авторов о родной республике;  4. Чтение книг (художественной литературы) о республике; 5. Беседы по прочитанным книгам и стихам; 6. Заучивание стихов, песен, танцев о Тыве; 7. Рассматривание иллюстраций, картин, открыток, журналов о Туве. 8. Рисование сюжетов, раскрашивание раскрасок. 9. Д/и: «Найди герб и флаг республики Тыва», «Разрезные картинки», «Найди редких животных Тувы», «С какого дерева листок?». 10. Выход с литературно-музыкальной композицией «Край мечты, манящий, голубой».</vt:lpstr>
      <vt:lpstr>План реализации:</vt:lpstr>
      <vt:lpstr>Слайд 6</vt:lpstr>
      <vt:lpstr>ТУВА – это маленький уголок большой страны.</vt:lpstr>
      <vt:lpstr>Государственный гимн Республики Тыва.</vt:lpstr>
      <vt:lpstr>Тува моя – ты родина моя Люблю твои серебряные горы твоих степей бескрайние просторы Душой и сердцем я люблю!</vt:lpstr>
      <vt:lpstr>Слайд 10</vt:lpstr>
      <vt:lpstr>Юрта традиционное жилище кочевников. Легкий переносной каркас юрты состоит из деревянных решетчатых стен, жердей и дымового  круга.</vt:lpstr>
      <vt:lpstr>Слайд 12</vt:lpstr>
      <vt:lpstr>Как зерна, капли небо сеет – С рассвета бродит дождь в горах, В окне вагона пламенеет Тува в рябиновых кострах. Осины алые пылают –  Я вижу тысячи огней. Они мне душу согревают, Они – часть родины моей. Спешу домой… Смотрю с волненьем На всплески пламени в листве. Горит огнем рябин осенних В моей душе любовь к Туве.  В, Серен-оол.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Край мечты манящий, голубой.</dc:title>
  <dc:creator>Юзер</dc:creator>
  <cp:lastModifiedBy>User</cp:lastModifiedBy>
  <cp:revision>52</cp:revision>
  <dcterms:created xsi:type="dcterms:W3CDTF">2011-11-21T08:29:39Z</dcterms:created>
  <dcterms:modified xsi:type="dcterms:W3CDTF">2013-03-02T09:20:42Z</dcterms:modified>
</cp:coreProperties>
</file>