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0" r:id="rId3"/>
    <p:sldId id="258" r:id="rId4"/>
    <p:sldId id="259" r:id="rId5"/>
    <p:sldId id="269" r:id="rId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25" autoAdjust="0"/>
    <p:restoredTop sz="94660"/>
  </p:normalViewPr>
  <p:slideViewPr>
    <p:cSldViewPr>
      <p:cViewPr varScale="1">
        <p:scale>
          <a:sx n="101" d="100"/>
          <a:sy n="101" d="100"/>
        </p:scale>
        <p:origin x="-198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8EC8D-F1B7-4A3F-A8C7-08F5A1E31352}" type="datetimeFigureOut">
              <a:rPr lang="ru-RU"/>
              <a:pPr>
                <a:defRPr/>
              </a:pPr>
              <a:t>26.03.2013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06BB7B-EE49-4754-8845-170BF12E88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8962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E7A85-74BF-4A05-89E5-CAC7B1F9E7C5}" type="datetimeFigureOut">
              <a:rPr lang="ru-RU"/>
              <a:pPr>
                <a:defRPr/>
              </a:pPr>
              <a:t>26.03.2013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F73B7-1173-42F8-8DFB-A820F89ABA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6979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DC32B6-EAAE-4397-A3D4-D6DA53883853}" type="datetimeFigureOut">
              <a:rPr lang="ru-RU"/>
              <a:pPr>
                <a:defRPr/>
              </a:pPr>
              <a:t>26.03.2013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0075D1-BA4C-452D-9A45-BE1502EA08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428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8F23D-5F5B-40FB-BA3C-3016D9E71618}" type="datetimeFigureOut">
              <a:rPr lang="ru-RU"/>
              <a:pPr>
                <a:defRPr/>
              </a:pPr>
              <a:t>26.03.2013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A65B0D-6C90-47EC-8F43-D18F20E677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9864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2093D-CE97-4F9F-92F1-5D3A2F85F660}" type="datetimeFigureOut">
              <a:rPr lang="ru-RU"/>
              <a:pPr>
                <a:defRPr/>
              </a:pPr>
              <a:t>26.03.2013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72095-FCEB-4FE5-A1B6-28C2CE5415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4199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48F3E-CF72-4069-87C6-0D225DC44350}" type="datetimeFigureOut">
              <a:rPr lang="ru-RU"/>
              <a:pPr>
                <a:defRPr/>
              </a:pPr>
              <a:t>26.03.2013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F0878C-71AD-4CAD-A50B-37DBBD555A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774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94F54-0B93-421C-A143-EFB6E951B310}" type="datetimeFigureOut">
              <a:rPr lang="ru-RU"/>
              <a:pPr>
                <a:defRPr/>
              </a:pPr>
              <a:t>26.03.2013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A68090-C3DB-4076-B161-B9F934A45F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031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C832A-3E0A-490D-93AB-53F018D678A2}" type="datetimeFigureOut">
              <a:rPr lang="ru-RU"/>
              <a:pPr>
                <a:defRPr/>
              </a:pPr>
              <a:t>26.03.2013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E34AB-F948-46F3-95C2-DE138A311A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1074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F5FC9-1916-4955-AD22-4F43242B8277}" type="datetimeFigureOut">
              <a:rPr lang="ru-RU"/>
              <a:pPr>
                <a:defRPr/>
              </a:pPr>
              <a:t>26.03.2013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52047-E90C-4518-B609-C9B19E4EF0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8566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6005F-F5C4-4B06-8C97-9911E73B1192}" type="datetimeFigureOut">
              <a:rPr lang="ru-RU"/>
              <a:pPr>
                <a:defRPr/>
              </a:pPr>
              <a:t>26.03.2013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4A02B7-AF14-40E8-84E8-394C24C53A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5597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CB3CCC-6DA6-40A3-A966-B9FC6A063629}" type="datetimeFigureOut">
              <a:rPr lang="ru-RU"/>
              <a:pPr>
                <a:defRPr/>
              </a:pPr>
              <a:t>26.03.2013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DA948-0149-440E-A47A-E4041E68BF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6896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714D361-2C2F-4777-AA70-189B9A89A9D3}" type="datetimeFigureOut">
              <a:rPr lang="ru-RU"/>
              <a:pPr>
                <a:defRPr/>
              </a:pPr>
              <a:t>26.03.2013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5D4B25D-7673-456F-A2A2-AC4297A34E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mtClean="0"/>
          </a:p>
        </p:txBody>
      </p:sp>
      <p:pic>
        <p:nvPicPr>
          <p:cNvPr id="1026" name="Picture 2" descr="E:\Мои документы\КАРТИНКИ РАМКИ ФОНЫ\рамки и фоны для проектов\5___\119_sbornik__6_fon\sbornik № 6_fon\6-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47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19082" y="476672"/>
            <a:ext cx="785247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cap="none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Муниципальное бюджетное дошкольное образовательное учреждение</a:t>
            </a:r>
          </a:p>
          <a:p>
            <a:pPr algn="ctr"/>
            <a:r>
              <a:rPr lang="ru-RU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комбинированного вида детский сад №50 «Теремок»</a:t>
            </a:r>
            <a:endParaRPr lang="ru-RU" b="1" cap="none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4338" name="Picture 2" descr="C:\Users\byf\Desktop\docu0278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76672"/>
            <a:ext cx="3416300" cy="629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0572" y="1772816"/>
            <a:ext cx="648850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Пальчиковая гимнастика</a:t>
            </a:r>
          </a:p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для детей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35896" y="4375661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 Black" pitchFamily="34" charset="0"/>
              </a:rPr>
              <a:t>Воспитатель:</a:t>
            </a:r>
          </a:p>
          <a:p>
            <a:r>
              <a:rPr lang="ru-RU" b="1" u="sng" dirty="0" smtClean="0">
                <a:latin typeface="Arial Black" pitchFamily="34" charset="0"/>
              </a:rPr>
              <a:t>Копылова И.В.</a:t>
            </a:r>
            <a:endParaRPr lang="ru-RU" b="1" u="sng" dirty="0"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31840" y="5985998"/>
            <a:ext cx="2412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err="1" smtClean="0"/>
              <a:t>г.Тамбов</a:t>
            </a:r>
            <a:r>
              <a:rPr lang="ru-RU" b="1" u="sng" dirty="0" smtClean="0"/>
              <a:t> – 2013г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060079" y="3360693"/>
            <a:ext cx="142949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Часть 1</a:t>
            </a:r>
            <a:endParaRPr lang="ru-RU" sz="2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26076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mtClean="0"/>
          </a:p>
        </p:txBody>
      </p:sp>
      <p:pic>
        <p:nvPicPr>
          <p:cNvPr id="1026" name="Picture 2" descr="E:\Мои документы\КАРТИНКИ РАМКИ ФОНЫ\рамки и фоны для проектов\5___\119_sbornik__6_fon\sbornik № 6_fon\6-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47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47664" y="404664"/>
            <a:ext cx="51125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cap="none" spc="50" dirty="0" smtClean="0">
                <a:ln w="11430"/>
              </a:rPr>
              <a:t>Движения руки всегда тесно связаны с речью</a:t>
            </a:r>
          </a:p>
          <a:p>
            <a:r>
              <a:rPr lang="ru-RU" b="1" cap="none" spc="50" dirty="0" smtClean="0">
                <a:ln w="11430"/>
              </a:rPr>
              <a:t>и способствуют её развитию.</a:t>
            </a:r>
          </a:p>
          <a:p>
            <a:pPr algn="r"/>
            <a:r>
              <a:rPr lang="ru-RU" b="1" u="sng" spc="50" dirty="0" err="1" smtClean="0">
                <a:ln w="11430"/>
              </a:rPr>
              <a:t>В.М.Бехтерев</a:t>
            </a:r>
            <a:r>
              <a:rPr lang="ru-RU" b="1" u="sng" spc="50" dirty="0" smtClean="0">
                <a:ln w="11430"/>
              </a:rPr>
              <a:t>.</a:t>
            </a:r>
            <a:endParaRPr lang="ru-RU" b="1" u="sng" cap="none" spc="50" dirty="0">
              <a:ln w="1143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1628800"/>
            <a:ext cx="3816424" cy="44644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39552" y="1667320"/>
            <a:ext cx="3672408" cy="4539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b="1" dirty="0" smtClean="0"/>
              <a:t>Нарушение речевого и двигательного развития – наиболее распространённые отклонения в формировании у ребёнка высшей психической деятельности.</a:t>
            </a:r>
          </a:p>
          <a:p>
            <a:endParaRPr lang="ru-RU" sz="1700" b="1" dirty="0"/>
          </a:p>
          <a:p>
            <a:r>
              <a:rPr lang="ru-RU" sz="1700" b="1" dirty="0" smtClean="0"/>
              <a:t>Регулярное повторение упражнений для пальцев  и кистей рук способствует развитию внимания, памяти, оказывает благоприятное влияние на речь ребёнка. </a:t>
            </a:r>
          </a:p>
          <a:p>
            <a:endParaRPr lang="ru-RU" sz="1700" b="1" dirty="0"/>
          </a:p>
          <a:p>
            <a:r>
              <a:rPr lang="ru-RU" sz="1700" b="1" dirty="0" smtClean="0"/>
              <a:t>Кисти рук становятся более подвижными и гибкими, что помогает будущим школьникам успешно овладеть навыками письма. </a:t>
            </a:r>
            <a:endParaRPr lang="ru-RU" sz="17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716016" y="1628800"/>
            <a:ext cx="3960440" cy="44644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4932040" y="1689769"/>
            <a:ext cx="374441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      </a:t>
            </a:r>
            <a:r>
              <a:rPr lang="ru-RU" b="1" u="sng" dirty="0" smtClean="0"/>
              <a:t>Девочки и мальчики! </a:t>
            </a:r>
          </a:p>
          <a:p>
            <a:endParaRPr lang="ru-RU" b="1" u="sng" dirty="0"/>
          </a:p>
          <a:p>
            <a:r>
              <a:rPr lang="ru-RU" b="1" dirty="0" smtClean="0"/>
              <a:t>           Посчитаем пальчики!</a:t>
            </a:r>
          </a:p>
          <a:p>
            <a:endParaRPr lang="ru-RU" b="1" dirty="0" smtClean="0"/>
          </a:p>
          <a:p>
            <a:r>
              <a:rPr lang="ru-RU" b="1" dirty="0" smtClean="0"/>
              <a:t>Первый, толстенький, - </a:t>
            </a:r>
            <a:r>
              <a:rPr lang="ru-RU" b="1" u="sng" dirty="0" smtClean="0"/>
              <a:t>большой</a:t>
            </a:r>
            <a:r>
              <a:rPr lang="ru-RU" b="1" dirty="0" smtClean="0"/>
              <a:t>,</a:t>
            </a:r>
          </a:p>
          <a:p>
            <a:r>
              <a:rPr lang="ru-RU" b="1" u="sng" dirty="0" smtClean="0"/>
              <a:t>Указательный</a:t>
            </a:r>
            <a:r>
              <a:rPr lang="ru-RU" b="1" dirty="0" smtClean="0"/>
              <a:t> – второй.</a:t>
            </a:r>
          </a:p>
          <a:p>
            <a:r>
              <a:rPr lang="ru-RU" b="1" dirty="0" smtClean="0"/>
              <a:t>Третий пальчик – просто </a:t>
            </a:r>
            <a:r>
              <a:rPr lang="ru-RU" b="1" u="sng" dirty="0" smtClean="0"/>
              <a:t>средний</a:t>
            </a:r>
            <a:r>
              <a:rPr lang="ru-RU" b="1" dirty="0" smtClean="0"/>
              <a:t>, </a:t>
            </a:r>
          </a:p>
          <a:p>
            <a:r>
              <a:rPr lang="ru-RU" b="1" dirty="0" smtClean="0"/>
              <a:t>У него по два соседних.</a:t>
            </a:r>
          </a:p>
          <a:p>
            <a:r>
              <a:rPr lang="ru-RU" b="1" dirty="0" smtClean="0"/>
              <a:t>А четвёртый – </a:t>
            </a:r>
            <a:r>
              <a:rPr lang="ru-RU" b="1" u="sng" dirty="0" smtClean="0"/>
              <a:t>безымянный</a:t>
            </a:r>
            <a:r>
              <a:rPr lang="ru-RU" b="1" dirty="0" smtClean="0"/>
              <a:t>:</a:t>
            </a:r>
          </a:p>
          <a:p>
            <a:r>
              <a:rPr lang="ru-RU" b="1" dirty="0" smtClean="0"/>
              <a:t>Так его назвали странно.</a:t>
            </a:r>
          </a:p>
          <a:p>
            <a:r>
              <a:rPr lang="ru-RU" b="1" dirty="0" smtClean="0"/>
              <a:t>Пятый пальчик очень мал –</a:t>
            </a:r>
          </a:p>
          <a:p>
            <a:r>
              <a:rPr lang="ru-RU" b="1" dirty="0" smtClean="0"/>
              <a:t>И </a:t>
            </a:r>
            <a:r>
              <a:rPr lang="ru-RU" b="1" u="sng" dirty="0" smtClean="0"/>
              <a:t>мизинчиком</a:t>
            </a:r>
            <a:r>
              <a:rPr lang="ru-RU" b="1" dirty="0" smtClean="0"/>
              <a:t> он стал.</a:t>
            </a:r>
          </a:p>
          <a:p>
            <a:endParaRPr lang="ru-RU" b="1" dirty="0" smtClean="0"/>
          </a:p>
          <a:p>
            <a:r>
              <a:rPr lang="ru-RU" b="1" dirty="0" smtClean="0"/>
              <a:t>Каждый пальчик посчитали</a:t>
            </a:r>
          </a:p>
          <a:p>
            <a:r>
              <a:rPr lang="ru-RU" b="1" dirty="0" smtClean="0"/>
              <a:t>И по имени назвали!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83528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mtClean="0"/>
          </a:p>
        </p:txBody>
      </p:sp>
      <p:pic>
        <p:nvPicPr>
          <p:cNvPr id="1026" name="Picture 2" descr="E:\Мои документы\КАРТИНКИ РАМКИ ФОНЫ\рамки и фоны для проектов\5___\119_sbornik__6_fon\sbornik № 6_fon\6-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55" y="6423"/>
            <a:ext cx="9144000" cy="68547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164496" y="1772816"/>
            <a:ext cx="2699778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itchFamily="34" charset="0"/>
                <a:cs typeface="Arial"/>
              </a:rPr>
              <a:t>Добрый</a:t>
            </a:r>
          </a:p>
          <a:p>
            <a:pPr algn="ctr"/>
            <a:r>
              <a:rPr lang="ru-RU" sz="44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itchFamily="34" charset="0"/>
                <a:cs typeface="Arial"/>
              </a:rPr>
              <a:t> жук</a:t>
            </a:r>
            <a:endParaRPr lang="ru-RU" sz="44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 Black" pitchFamily="34" charset="0"/>
              <a:cs typeface="Arial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3905071"/>
              </p:ext>
            </p:extLst>
          </p:nvPr>
        </p:nvGraphicFramePr>
        <p:xfrm>
          <a:off x="1524000" y="3717032"/>
          <a:ext cx="6096000" cy="277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2731841">
                <a:tc>
                  <a:txBody>
                    <a:bodyPr/>
                    <a:lstStyle/>
                    <a:p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На лужайке по ромашкам</a:t>
                      </a:r>
                    </a:p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Жук летал в цветной рубашке: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dirty="0" err="1" smtClean="0">
                          <a:solidFill>
                            <a:schemeClr val="tx1"/>
                          </a:solidFill>
                        </a:rPr>
                        <a:t>Жу-жу-жу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ru-RU" dirty="0" err="1" smtClean="0">
                          <a:solidFill>
                            <a:schemeClr val="tx1"/>
                          </a:solidFill>
                        </a:rPr>
                        <a:t>жу-жу-жу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,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Я с ромашками дружу.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Тихо на ветру качаюсь,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Низко, низко кланяюсь.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b="0" i="1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1600" b="0" i="1" dirty="0" smtClean="0">
                          <a:solidFill>
                            <a:schemeClr val="tx1"/>
                          </a:solidFill>
                        </a:rPr>
                        <a:t>Сидя за столом, руки положить на стол ладонями вниз.</a:t>
                      </a:r>
                    </a:p>
                    <a:p>
                      <a:endParaRPr lang="ru-RU" sz="1600" b="0" i="1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1600" b="0" i="1" dirty="0" smtClean="0">
                          <a:solidFill>
                            <a:schemeClr val="tx1"/>
                          </a:solidFill>
                        </a:rPr>
                        <a:t>Медленно сгибать и разгибать пальцы.</a:t>
                      </a:r>
                    </a:p>
                    <a:p>
                      <a:endParaRPr lang="ru-RU" sz="1600" b="0" i="1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1600" b="0" i="1" dirty="0" smtClean="0">
                          <a:solidFill>
                            <a:schemeClr val="tx1"/>
                          </a:solidFill>
                        </a:rPr>
                        <a:t>Поднять руки вверх, развести пальцы веером, покачиваться из стороны в сторону, медленно наклоняться вперёд.</a:t>
                      </a:r>
                      <a:endParaRPr lang="ru-RU" sz="1600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pic>
        <p:nvPicPr>
          <p:cNvPr id="4" name="Picture 2" descr="C:\Users\byf\Pictures\0 - фото 110-147\Рисунок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60647"/>
            <a:ext cx="4011142" cy="3974173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515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mtClean="0"/>
          </a:p>
        </p:txBody>
      </p:sp>
      <p:pic>
        <p:nvPicPr>
          <p:cNvPr id="1026" name="Picture 2" descr="E:\Мои документы\КАРТИНКИ РАМКИ ФОНЫ\рамки и фоны для проектов\5___\119_sbornik__6_fon\sbornik № 6_fon\6-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232"/>
            <a:ext cx="9144000" cy="68547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83568" y="1844824"/>
            <a:ext cx="308930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itchFamily="34" charset="0"/>
                <a:cs typeface="Arial"/>
              </a:rPr>
              <a:t>Пирожки</a:t>
            </a:r>
            <a:endParaRPr lang="ru-RU" sz="44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 Black" pitchFamily="34" charset="0"/>
              <a:cs typeface="Arial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0244243"/>
              </p:ext>
            </p:extLst>
          </p:nvPr>
        </p:nvGraphicFramePr>
        <p:xfrm>
          <a:off x="1331640" y="3789040"/>
          <a:ext cx="6096000" cy="27318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2731841">
                <a:tc>
                  <a:txBody>
                    <a:bodyPr/>
                    <a:lstStyle/>
                    <a:p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Я купила масло,</a:t>
                      </a:r>
                    </a:p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Сахар и муку.</a:t>
                      </a:r>
                    </a:p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Полкило изюма,</a:t>
                      </a:r>
                    </a:p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Пачку творогу.</a:t>
                      </a:r>
                    </a:p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Пирожки пеку, пеку.</a:t>
                      </a:r>
                    </a:p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Всех друзей я</a:t>
                      </a:r>
                    </a:p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В гости жду!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b="0" i="1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1600" b="0" i="1" dirty="0" smtClean="0">
                          <a:solidFill>
                            <a:schemeClr val="tx1"/>
                          </a:solidFill>
                        </a:rPr>
                        <a:t>Загибать поочерёдно пальчики, перечисляя продукты.</a:t>
                      </a:r>
                    </a:p>
                    <a:p>
                      <a:endParaRPr lang="ru-RU" sz="1600" b="0" i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1600" b="0" i="1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1600" b="0" i="1" dirty="0" smtClean="0">
                          <a:solidFill>
                            <a:schemeClr val="tx1"/>
                          </a:solidFill>
                        </a:rPr>
                        <a:t>Имитировать лепку пирожков.</a:t>
                      </a:r>
                    </a:p>
                    <a:p>
                      <a:endParaRPr lang="ru-RU" sz="1600" b="0" i="1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1600" b="0" i="1" dirty="0" smtClean="0">
                          <a:solidFill>
                            <a:schemeClr val="tx1"/>
                          </a:solidFill>
                        </a:rPr>
                        <a:t>Ладони вперёд, имитировать движения, подзывающие гостей. </a:t>
                      </a:r>
                      <a:endParaRPr lang="ru-RU" sz="1600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pic>
        <p:nvPicPr>
          <p:cNvPr id="8" name="Picture 2" descr="C:\Users\byf\Desktop\пальч гимн - карьтнки\docu026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-31940"/>
            <a:ext cx="4687905" cy="4647755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8643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E:\Мои документы\КАРТИНКИ РАМКИ ФОНЫ\рамки и фоны для проектов\5___\119_sbornik__6_fon\sbornik № 6_fon\6-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6323" y="0"/>
            <a:ext cx="9144000" cy="68547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89767" y="980728"/>
            <a:ext cx="56797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u="sng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/>
              </a:rPr>
              <a:t>Используемая литература:</a:t>
            </a:r>
            <a:endParaRPr lang="ru-RU" sz="2800" b="1" u="sng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1600" y="2276872"/>
            <a:ext cx="77048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С.Гаврина</a:t>
            </a:r>
            <a:r>
              <a:rPr lang="ru-RU" dirty="0" smtClean="0"/>
              <a:t>, </a:t>
            </a:r>
            <a:r>
              <a:rPr lang="ru-RU" dirty="0" err="1" smtClean="0"/>
              <a:t>Н.Кутявина</a:t>
            </a:r>
            <a:r>
              <a:rPr lang="ru-RU" dirty="0" smtClean="0"/>
              <a:t>, </a:t>
            </a:r>
            <a:r>
              <a:rPr lang="ru-RU" dirty="0" err="1" smtClean="0"/>
              <a:t>И.Топоркова</a:t>
            </a:r>
            <a:r>
              <a:rPr lang="ru-RU" dirty="0" smtClean="0"/>
              <a:t>, </a:t>
            </a:r>
            <a:r>
              <a:rPr lang="ru-RU" dirty="0" err="1" smtClean="0"/>
              <a:t>С.Щербинина</a:t>
            </a:r>
            <a:r>
              <a:rPr lang="ru-RU" dirty="0" smtClean="0"/>
              <a:t>. Развиваем моторику. Ярославль. Академия развития.</a:t>
            </a:r>
          </a:p>
          <a:p>
            <a:endParaRPr lang="ru-RU" dirty="0"/>
          </a:p>
          <a:p>
            <a:r>
              <a:rPr lang="ru-RU" dirty="0" smtClean="0"/>
              <a:t>Е.С. </a:t>
            </a:r>
            <a:r>
              <a:rPr lang="ru-RU" dirty="0" err="1" smtClean="0"/>
              <a:t>Анищенкова</a:t>
            </a:r>
            <a:r>
              <a:rPr lang="ru-RU" dirty="0" smtClean="0"/>
              <a:t>. Пальчиковая гимнастика для развития речи дошкольников: пособие для родителей и педагогов / М.: АСТ: </a:t>
            </a:r>
            <a:r>
              <a:rPr lang="ru-RU" dirty="0" err="1" smtClean="0"/>
              <a:t>Астрель</a:t>
            </a:r>
            <a:r>
              <a:rPr lang="ru-RU" dirty="0" smtClean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744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Презентация1</Template>
  <TotalTime>188</TotalTime>
  <Words>314</Words>
  <Application>Microsoft Office PowerPoint</Application>
  <PresentationFormat>Экран (4:3)</PresentationFormat>
  <Paragraphs>67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Презентация1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byf;Копылова И.В.</dc:creator>
  <cp:lastModifiedBy>byf</cp:lastModifiedBy>
  <cp:revision>25</cp:revision>
  <dcterms:created xsi:type="dcterms:W3CDTF">2013-03-26T15:43:43Z</dcterms:created>
  <dcterms:modified xsi:type="dcterms:W3CDTF">2013-03-26T19:38:12Z</dcterms:modified>
</cp:coreProperties>
</file>