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7EF74-83F2-4E4E-895F-B7A5D1E05DD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A9C1-2A01-4B17-82C3-CDB1A34C9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7A9C1-2A01-4B17-82C3-CDB1A34C957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7A9C1-2A01-4B17-82C3-CDB1A34C957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namaskar.ru/upload/iblock/2e0/2e0202dbdb493768948828da62865879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.passion.ru/baby/img/1020bab_5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rodetey.ru/sites/default/files/article-images/12684/main-12684-e761429589cf4a4beca70223acc4812f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72819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solidFill>
                  <a:srgbClr val="7030A0"/>
                </a:solidFill>
              </a:rPr>
              <a:t>Арт-терапия</a:t>
            </a:r>
            <a:r>
              <a:rPr lang="ru-RU" sz="2400" b="1" dirty="0" smtClean="0">
                <a:solidFill>
                  <a:srgbClr val="7030A0"/>
                </a:solidFill>
              </a:rPr>
              <a:t> и музыкотерапия как одна из форм формирования познавательного и эмоционального развития дете</a:t>
            </a:r>
            <a:r>
              <a:rPr lang="ru-RU" sz="2400" dirty="0" smtClean="0">
                <a:solidFill>
                  <a:srgbClr val="7030A0"/>
                </a:solidFill>
              </a:rPr>
              <a:t>й.</a:t>
            </a:r>
            <a:br>
              <a:rPr lang="ru-RU" sz="2400" dirty="0" smtClean="0">
                <a:solidFill>
                  <a:srgbClr val="7030A0"/>
                </a:solidFill>
              </a:rPr>
            </a:b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Чулпан\Desktop\shapeimage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700808"/>
            <a:ext cx="3048000" cy="2257425"/>
          </a:xfrm>
          <a:prstGeom prst="rect">
            <a:avLst/>
          </a:prstGeom>
          <a:noFill/>
        </p:spPr>
      </p:pic>
      <p:pic>
        <p:nvPicPr>
          <p:cNvPr id="1027" name="Picture 3" descr="C:\Users\Чулпан\Desktop\3.jpg"/>
          <p:cNvPicPr>
            <a:picLocks noChangeAspect="1" noChangeArrowheads="1"/>
          </p:cNvPicPr>
          <p:nvPr/>
        </p:nvPicPr>
        <p:blipFill>
          <a:blip r:embed="rId3" cstate="print"/>
          <a:srcRect l="-1112" t="-1534" r="-1112" b="-1534"/>
          <a:stretch>
            <a:fillRect/>
          </a:stretch>
        </p:blipFill>
        <p:spPr bwMode="auto">
          <a:xfrm>
            <a:off x="611560" y="1628800"/>
            <a:ext cx="3310499" cy="241895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4077072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условиях реформирования современного общества перед нами стоит задача создания адекватных условий воспитания и обучения каждого ребенка. Дети являются особой категорией, в работе с которыми очень важно использовать гибкие формы психотерапевтической работы. Одной из таких форм является </a:t>
            </a:r>
            <a:r>
              <a:rPr lang="ru-RU" sz="2000" dirty="0" err="1" smtClean="0"/>
              <a:t>арттерапия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Пакет программ классической музыки для регуляции </a:t>
            </a:r>
            <a:r>
              <a:rPr lang="ru-RU" sz="2000" b="1" dirty="0" err="1" smtClean="0">
                <a:solidFill>
                  <a:srgbClr val="7030A0"/>
                </a:solidFill>
              </a:rPr>
              <a:t>психоэмоционального</a:t>
            </a:r>
            <a:r>
              <a:rPr lang="ru-RU" sz="2000" b="1" dirty="0" smtClean="0">
                <a:solidFill>
                  <a:srgbClr val="7030A0"/>
                </a:solidFill>
              </a:rPr>
              <a:t> состояния</a:t>
            </a:r>
            <a:r>
              <a:rPr lang="ru-RU" sz="2000" dirty="0" smtClean="0">
                <a:solidFill>
                  <a:srgbClr val="7030A0"/>
                </a:solidFill>
              </a:rPr>
              <a:t>.</a:t>
            </a:r>
            <a:br>
              <a:rPr lang="ru-RU" sz="2000" dirty="0" smtClean="0">
                <a:solidFill>
                  <a:srgbClr val="7030A0"/>
                </a:solidFill>
              </a:rPr>
            </a:b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tt-RU" sz="6400" dirty="0" smtClean="0">
                <a:solidFill>
                  <a:schemeClr val="tx1"/>
                </a:solidFill>
              </a:rPr>
              <a:t> </a:t>
            </a:r>
            <a:r>
              <a:rPr lang="tt-RU" sz="6400" b="1" i="1" u="sng" dirty="0" smtClean="0">
                <a:solidFill>
                  <a:schemeClr val="tx1"/>
                </a:solidFill>
              </a:rPr>
              <a:t>1. </a:t>
            </a:r>
            <a:r>
              <a:rPr lang="ru-RU" sz="6400" b="1" i="1" u="sng" dirty="0" smtClean="0">
                <a:solidFill>
                  <a:schemeClr val="tx1"/>
                </a:solidFill>
              </a:rPr>
              <a:t>Уменьшение чувства тревоги и неуверенности.</a:t>
            </a:r>
            <a:r>
              <a:rPr lang="ru-RU" sz="6400" i="1" u="sng" dirty="0" smtClean="0">
                <a:solidFill>
                  <a:schemeClr val="tx1"/>
                </a:solidFill>
              </a:rPr>
              <a:t> </a:t>
            </a:r>
            <a:endParaRPr lang="ru-RU" sz="6400" dirty="0" smtClean="0">
              <a:solidFill>
                <a:schemeClr val="tx1"/>
              </a:solidFill>
            </a:endParaRPr>
          </a:p>
          <a:p>
            <a:r>
              <a:rPr lang="ru-RU" sz="6400" dirty="0" smtClean="0">
                <a:solidFill>
                  <a:schemeClr val="tx1"/>
                </a:solidFill>
              </a:rPr>
              <a:t>Шопен "Мазурка, "Прелюдии« ,</a:t>
            </a:r>
            <a:r>
              <a:rPr lang="tt-RU" sz="6400" dirty="0" smtClean="0">
                <a:solidFill>
                  <a:schemeClr val="tx1"/>
                </a:solidFill>
              </a:rPr>
              <a:t> </a:t>
            </a:r>
            <a:r>
              <a:rPr lang="ru-RU" sz="6400" dirty="0" smtClean="0">
                <a:solidFill>
                  <a:schemeClr val="tx1"/>
                </a:solidFill>
              </a:rPr>
              <a:t>Штраус "Вальсы",  Рубинштейн "Мелодии". </a:t>
            </a:r>
          </a:p>
          <a:p>
            <a:r>
              <a:rPr lang="tt-RU" sz="6400" b="1" i="1" u="sng" dirty="0" smtClean="0">
                <a:solidFill>
                  <a:schemeClr val="tx1"/>
                </a:solidFill>
              </a:rPr>
              <a:t>2. </a:t>
            </a:r>
            <a:r>
              <a:rPr lang="ru-RU" sz="6400" b="1" i="1" u="sng" dirty="0" smtClean="0">
                <a:solidFill>
                  <a:schemeClr val="tx1"/>
                </a:solidFill>
              </a:rPr>
              <a:t>Уменьшение раздражительности, разочарования, повышение чувства принадлежности к прекрасному миру природы</a:t>
            </a:r>
            <a:r>
              <a:rPr lang="ru-RU" sz="6400" i="1" u="sng" dirty="0" smtClean="0">
                <a:solidFill>
                  <a:schemeClr val="tx1"/>
                </a:solidFill>
              </a:rPr>
              <a:t>.</a:t>
            </a:r>
            <a:r>
              <a:rPr lang="tt-RU" sz="6400" i="1" u="sng" dirty="0" smtClean="0">
                <a:solidFill>
                  <a:schemeClr val="tx1"/>
                </a:solidFill>
              </a:rPr>
              <a:t> </a:t>
            </a:r>
            <a:endParaRPr lang="ru-RU" sz="6400" dirty="0" smtClean="0">
              <a:solidFill>
                <a:schemeClr val="tx1"/>
              </a:solidFill>
            </a:endParaRPr>
          </a:p>
          <a:p>
            <a:r>
              <a:rPr lang="ru-RU" sz="6400" dirty="0" smtClean="0">
                <a:solidFill>
                  <a:schemeClr val="tx1"/>
                </a:solidFill>
              </a:rPr>
              <a:t>Бах "</a:t>
            </a:r>
            <a:r>
              <a:rPr lang="ru-RU" sz="6400" dirty="0" err="1" smtClean="0">
                <a:solidFill>
                  <a:schemeClr val="tx1"/>
                </a:solidFill>
              </a:rPr>
              <a:t>Контата</a:t>
            </a:r>
            <a:r>
              <a:rPr lang="ru-RU" sz="6400" dirty="0" smtClean="0">
                <a:solidFill>
                  <a:schemeClr val="tx1"/>
                </a:solidFill>
              </a:rPr>
              <a:t> 2", Бетховен "Лунная соната", "Симфония ля-минор". </a:t>
            </a:r>
          </a:p>
          <a:p>
            <a:r>
              <a:rPr lang="tt-RU" sz="6400" b="1" i="1" u="sng" dirty="0" smtClean="0">
                <a:solidFill>
                  <a:schemeClr val="tx1"/>
                </a:solidFill>
              </a:rPr>
              <a:t>3.</a:t>
            </a:r>
            <a:r>
              <a:rPr lang="ru-RU" sz="6400" b="1" i="1" u="sng" dirty="0" smtClean="0">
                <a:solidFill>
                  <a:schemeClr val="tx1"/>
                </a:solidFill>
              </a:rPr>
              <a:t>Для. общего успокоения, удовлетворения</a:t>
            </a:r>
            <a:r>
              <a:rPr lang="ru-RU" sz="6400" i="1" u="sng" dirty="0" smtClean="0">
                <a:solidFill>
                  <a:schemeClr val="tx1"/>
                </a:solidFill>
              </a:rPr>
              <a:t>. </a:t>
            </a:r>
            <a:endParaRPr lang="ru-RU" sz="6400" dirty="0" smtClean="0">
              <a:solidFill>
                <a:schemeClr val="tx1"/>
              </a:solidFill>
            </a:endParaRPr>
          </a:p>
          <a:p>
            <a:r>
              <a:rPr lang="ru-RU" sz="6400" dirty="0" smtClean="0">
                <a:solidFill>
                  <a:schemeClr val="tx1"/>
                </a:solidFill>
              </a:rPr>
              <a:t>Бетховен "Симфония</a:t>
            </a:r>
            <a:r>
              <a:rPr lang="tt-RU" sz="6400" dirty="0" smtClean="0">
                <a:solidFill>
                  <a:schemeClr val="tx1"/>
                </a:solidFill>
              </a:rPr>
              <a:t>  6", </a:t>
            </a:r>
            <a:r>
              <a:rPr lang="ru-RU" sz="6400" dirty="0" smtClean="0">
                <a:solidFill>
                  <a:schemeClr val="tx1"/>
                </a:solidFill>
              </a:rPr>
              <a:t>часть 2,  Брамс "Колыбельная",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Шуберт "Аве Мария", Шопен "Ноктюрн соль-минор", 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Дебюсси "Свет луны". </a:t>
            </a:r>
          </a:p>
          <a:p>
            <a:r>
              <a:rPr lang="tt-RU" sz="6400" b="1" i="1" u="sng" dirty="0" smtClean="0">
                <a:solidFill>
                  <a:schemeClr val="tx1"/>
                </a:solidFill>
              </a:rPr>
              <a:t>4. </a:t>
            </a:r>
            <a:r>
              <a:rPr lang="ru-RU" sz="6400" b="1" i="1" u="sng" dirty="0" smtClean="0">
                <a:solidFill>
                  <a:schemeClr val="tx1"/>
                </a:solidFill>
              </a:rPr>
              <a:t>Снятие симптомов гипертонии и напряженности в отношениях с другими людьми</a:t>
            </a:r>
            <a:r>
              <a:rPr lang="ru-RU" sz="64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Бах "Концерт ре-минор" для скрипки, "Кантата 21". </a:t>
            </a:r>
          </a:p>
          <a:p>
            <a:r>
              <a:rPr lang="ru-RU" sz="6400" dirty="0" err="1" smtClean="0">
                <a:solidFill>
                  <a:schemeClr val="tx1"/>
                </a:solidFill>
              </a:rPr>
              <a:t>Барток</a:t>
            </a:r>
            <a:r>
              <a:rPr lang="ru-RU" sz="6400" dirty="0" smtClean="0">
                <a:solidFill>
                  <a:schemeClr val="tx1"/>
                </a:solidFill>
              </a:rPr>
              <a:t> "Соната для фортепиано, 'Квартет 5, </a:t>
            </a:r>
            <a:r>
              <a:rPr lang="ru-RU" sz="6400" dirty="0" err="1" smtClean="0">
                <a:solidFill>
                  <a:schemeClr val="tx1"/>
                </a:solidFill>
              </a:rPr>
              <a:t>Брукнер</a:t>
            </a:r>
            <a:r>
              <a:rPr lang="ru-RU" sz="6400" dirty="0" smtClean="0">
                <a:solidFill>
                  <a:schemeClr val="tx1"/>
                </a:solidFill>
              </a:rPr>
              <a:t> "Месса ля-минор". </a:t>
            </a:r>
          </a:p>
          <a:p>
            <a:r>
              <a:rPr lang="tt-RU" sz="6400" b="1" i="1" u="sng" dirty="0" smtClean="0">
                <a:solidFill>
                  <a:schemeClr val="tx1"/>
                </a:solidFill>
              </a:rPr>
              <a:t>5.</a:t>
            </a:r>
            <a:r>
              <a:rPr lang="ru-RU" sz="6400" b="1" i="1" u="sng" dirty="0" smtClean="0">
                <a:solidFill>
                  <a:schemeClr val="tx1"/>
                </a:solidFill>
              </a:rPr>
              <a:t>Для уменьшения головной боли, связанной с эмоциональным напряжением</a:t>
            </a:r>
            <a:r>
              <a:rPr lang="ru-RU" sz="64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Моцарт "Дон Жуан", Лист "Венгерская рапсодия" 1,Хачатурян "Сюита Маскарад". </a:t>
            </a:r>
          </a:p>
          <a:p>
            <a:r>
              <a:rPr lang="tt-RU" sz="6400" b="1" i="1" u="sng" dirty="0" smtClean="0">
                <a:solidFill>
                  <a:schemeClr val="tx1"/>
                </a:solidFill>
              </a:rPr>
              <a:t>6. </a:t>
            </a:r>
            <a:r>
              <a:rPr lang="ru-RU" sz="6400" b="1" i="1" u="sng" dirty="0" smtClean="0">
                <a:solidFill>
                  <a:schemeClr val="tx1"/>
                </a:solidFill>
              </a:rPr>
              <a:t>Для поднятия общего жизненного тонуса, улучшение самочувствия, активности, настроения</a:t>
            </a:r>
            <a:r>
              <a:rPr lang="ru-RU" sz="64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Чайковский "Шестая симфония", 3 часть. Бетховен "Увертюра Эдмонд", 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Шопен "Прелюдия 1, опус 28", Лист "Венгерская рапсодия" 2. </a:t>
            </a:r>
          </a:p>
          <a:p>
            <a:r>
              <a:rPr lang="tt-RU" sz="6400" b="1" i="1" u="sng" dirty="0" smtClean="0">
                <a:solidFill>
                  <a:schemeClr val="tx1"/>
                </a:solidFill>
              </a:rPr>
              <a:t>7. </a:t>
            </a:r>
            <a:r>
              <a:rPr lang="ru-RU" sz="6400" b="1" i="1" u="sng" dirty="0" smtClean="0">
                <a:solidFill>
                  <a:schemeClr val="tx1"/>
                </a:solidFill>
              </a:rPr>
              <a:t>Для уменьшения злобности, зависти к успехам других людей</a:t>
            </a:r>
            <a:r>
              <a:rPr lang="ru-RU" sz="64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Бах "Итальянский концерт",  Гайдн "Симфония". </a:t>
            </a:r>
          </a:p>
          <a:p>
            <a:pPr>
              <a:buNone/>
            </a:pPr>
            <a:endParaRPr lang="ru-RU" sz="6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Песочная терапия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Основная цель - помощь в достижении эффекта </a:t>
            </a:r>
            <a:r>
              <a:rPr lang="ru-RU" sz="2800" dirty="0" err="1" smtClean="0">
                <a:solidFill>
                  <a:schemeClr val="tx1"/>
                </a:solidFill>
              </a:rPr>
              <a:t>самоисцеления</a:t>
            </a:r>
            <a:r>
              <a:rPr lang="ru-RU" sz="2800" dirty="0" smtClean="0">
                <a:solidFill>
                  <a:schemeClr val="tx1"/>
                </a:solidFill>
              </a:rPr>
              <a:t> посредством спонтанного творческого самовыражения. Этот метод помогает упорядочить внутренний душевный хаос, проработать психотравмирующие ситуации на символическом уровне, изменить отношение ребенка к себе, к своему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прошлому, настоящему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и будущему.</a:t>
            </a:r>
          </a:p>
          <a:p>
            <a:endParaRPr lang="ru-RU" sz="2800" dirty="0"/>
          </a:p>
        </p:txBody>
      </p:sp>
      <p:pic>
        <p:nvPicPr>
          <p:cNvPr id="2050" name="Picture 2" descr="C:\Users\Чулпан\Desktop\Pal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324350"/>
            <a:ext cx="3810000" cy="2533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40324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endParaRPr lang="ru-RU" sz="2600" dirty="0" smtClean="0"/>
          </a:p>
          <a:p>
            <a:r>
              <a:rPr lang="ru-RU" sz="3100" dirty="0" smtClean="0"/>
              <a:t> </a:t>
            </a:r>
            <a:r>
              <a:rPr lang="ru-RU" sz="3100" dirty="0" smtClean="0">
                <a:solidFill>
                  <a:schemeClr val="tx1"/>
                </a:solidFill>
              </a:rPr>
              <a:t>Итак, </a:t>
            </a:r>
            <a:r>
              <a:rPr lang="ru-RU" sz="3100" dirty="0" err="1" smtClean="0">
                <a:solidFill>
                  <a:schemeClr val="tx1"/>
                </a:solidFill>
              </a:rPr>
              <a:t>психокоррекция</a:t>
            </a:r>
            <a:r>
              <a:rPr lang="ru-RU" sz="3100" dirty="0" smtClean="0">
                <a:solidFill>
                  <a:schemeClr val="tx1"/>
                </a:solidFill>
              </a:rPr>
              <a:t> с помощью разных видов </a:t>
            </a:r>
            <a:r>
              <a:rPr lang="ru-RU" sz="3100" dirty="0" err="1" smtClean="0">
                <a:solidFill>
                  <a:schemeClr val="tx1"/>
                </a:solidFill>
              </a:rPr>
              <a:t>арттерапии</a:t>
            </a:r>
            <a:r>
              <a:rPr lang="ru-RU" sz="3100" dirty="0" smtClean="0">
                <a:solidFill>
                  <a:schemeClr val="tx1"/>
                </a:solidFill>
              </a:rPr>
              <a:t> связана с рождением у человека новых </a:t>
            </a:r>
            <a:r>
              <a:rPr lang="ru-RU" sz="3100" dirty="0" err="1" smtClean="0">
                <a:solidFill>
                  <a:schemeClr val="tx1"/>
                </a:solidFill>
              </a:rPr>
              <a:t>креативных</a:t>
            </a:r>
            <a:r>
              <a:rPr lang="ru-RU" sz="3100" dirty="0" smtClean="0">
                <a:solidFill>
                  <a:schemeClr val="tx1"/>
                </a:solidFill>
              </a:rPr>
              <a:t> потребностей и способов их удовлетворения. </a:t>
            </a:r>
            <a:r>
              <a:rPr lang="ru-RU" sz="3100" dirty="0" err="1" smtClean="0">
                <a:solidFill>
                  <a:schemeClr val="tx1"/>
                </a:solidFill>
              </a:rPr>
              <a:t>Арттерапевтические</a:t>
            </a:r>
            <a:r>
              <a:rPr lang="ru-RU" sz="3100" dirty="0" smtClean="0">
                <a:solidFill>
                  <a:schemeClr val="tx1"/>
                </a:solidFill>
              </a:rPr>
              <a:t> методики в </a:t>
            </a:r>
            <a:r>
              <a:rPr lang="ru-RU" sz="3100" dirty="0" err="1" smtClean="0">
                <a:solidFill>
                  <a:schemeClr val="tx1"/>
                </a:solidFill>
              </a:rPr>
              <a:t>психокоррекции</a:t>
            </a:r>
            <a:r>
              <a:rPr lang="ru-RU" sz="3100" dirty="0" smtClean="0">
                <a:solidFill>
                  <a:schemeClr val="tx1"/>
                </a:solidFill>
              </a:rPr>
              <a:t> способствуют гармонизации личности детей, обеспечивают коррекцию нарушений в эмоционально-волевой сфере, их </a:t>
            </a:r>
            <a:r>
              <a:rPr lang="ru-RU" sz="3100" dirty="0" err="1" smtClean="0">
                <a:solidFill>
                  <a:schemeClr val="tx1"/>
                </a:solidFill>
              </a:rPr>
              <a:t>психоэмоционального</a:t>
            </a:r>
            <a:r>
              <a:rPr lang="ru-RU" sz="3100" dirty="0" smtClean="0">
                <a:solidFill>
                  <a:schemeClr val="tx1"/>
                </a:solidFill>
              </a:rPr>
              <a:t> состояния, психофизиологических процессов, способствуют эмоциональному  здоровью посредством соприкосновения с искусством. 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Чулпан\Pictures\1283241546_kids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077072"/>
            <a:ext cx="3360000" cy="25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67544" y="5085184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smtClean="0">
                <a:solidFill>
                  <a:srgbClr val="7030A0"/>
                </a:solidFill>
              </a:rPr>
              <a:t>Дети должны жить в мире красоты, игры, сказки, музыки, рисунка,</a:t>
            </a:r>
          </a:p>
          <a:p>
            <a:r>
              <a:rPr lang="ru-RU" b="1" i="1" smtClean="0">
                <a:solidFill>
                  <a:srgbClr val="7030A0"/>
                </a:solidFill>
              </a:rPr>
              <a:t> фантазии, творчества.</a:t>
            </a:r>
            <a:r>
              <a:rPr lang="ru-RU" b="1" smtClean="0">
                <a:solidFill>
                  <a:srgbClr val="7030A0"/>
                </a:solidFill>
              </a:rPr>
              <a:t/>
            </a:r>
            <a:br>
              <a:rPr lang="ru-RU" b="1" smtClean="0">
                <a:solidFill>
                  <a:srgbClr val="7030A0"/>
                </a:solidFill>
              </a:rPr>
            </a:br>
            <a:r>
              <a:rPr lang="ru-RU" b="1" i="1" smtClean="0">
                <a:solidFill>
                  <a:srgbClr val="7030A0"/>
                </a:solidFill>
              </a:rPr>
              <a:t>В.А. Сухомлинский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62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       </a:t>
            </a:r>
            <a:br>
              <a:rPr lang="ru-RU" sz="1600" b="1" dirty="0" smtClean="0"/>
            </a:br>
            <a:r>
              <a:rPr lang="ru-RU" sz="2000" b="1" dirty="0" smtClean="0">
                <a:solidFill>
                  <a:schemeClr val="tx1"/>
                </a:solidFill>
              </a:rPr>
              <a:t>  </a:t>
            </a:r>
          </a:p>
          <a:p>
            <a:pPr>
              <a:buNone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  </a:t>
            </a:r>
            <a:r>
              <a:rPr lang="ru-RU" sz="2000" dirty="0" err="1" smtClean="0">
                <a:solidFill>
                  <a:schemeClr val="tx1"/>
                </a:solidFill>
              </a:rPr>
              <a:t>Арт-терапия</a:t>
            </a:r>
            <a:r>
              <a:rPr lang="ru-RU" sz="2000" dirty="0" smtClean="0">
                <a:solidFill>
                  <a:schemeClr val="tx1"/>
                </a:solidFill>
              </a:rPr>
              <a:t> — это не просто уроки рисования, это свободное творчество, с применением различных методик, приемов, материалов которые помогают выплеснуть свои страхи, эмоции, снять напряжение, тревожность, создать собственные исцеляющие символы.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err="1" smtClean="0">
                <a:solidFill>
                  <a:schemeClr val="tx1"/>
                </a:solidFill>
              </a:rPr>
              <a:t>Арт-терапия</a:t>
            </a:r>
            <a:r>
              <a:rPr lang="ru-RU" sz="2000" dirty="0" smtClean="0">
                <a:solidFill>
                  <a:schemeClr val="tx1"/>
                </a:solidFill>
              </a:rPr>
              <a:t> – процесс осознания себя и мира. В творчестве воплощаются чувства, надежды и страхи, ожидания и сомнения, конфликты и примирения.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Творческие возможности ребенка,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реализуемые в процессе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</a:t>
            </a:r>
            <a:r>
              <a:rPr lang="ru-RU" sz="2000" dirty="0" err="1" smtClean="0">
                <a:solidFill>
                  <a:schemeClr val="tx1"/>
                </a:solidFill>
              </a:rPr>
              <a:t>арт-терапии</a:t>
            </a:r>
            <a:r>
              <a:rPr lang="ru-RU" sz="2000" dirty="0" smtClean="0">
                <a:solidFill>
                  <a:schemeClr val="tx1"/>
                </a:solidFill>
              </a:rPr>
              <a:t> - это его развитие,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как интеллектуальное,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так и эмоциональное,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раскрытие творческого  потенциала.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Picture 8" descr="Картинка 6 из 1592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429000"/>
            <a:ext cx="2722880" cy="2661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</a:rPr>
              <a:t>Возможности </a:t>
            </a:r>
            <a:r>
              <a:rPr lang="ru-RU" sz="3200" dirty="0" err="1" smtClean="0">
                <a:solidFill>
                  <a:srgbClr val="7030A0"/>
                </a:solidFill>
              </a:rPr>
              <a:t>арт-терапии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>
                <a:solidFill>
                  <a:schemeClr val="tx1"/>
                </a:solidFill>
              </a:rPr>
              <a:t>развивать в ребенке когнитивные навыки: спонтанность и совершенствовать внимание, память, мышление;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изучить </a:t>
            </a:r>
            <a:r>
              <a:rPr lang="ru-RU" sz="1800" dirty="0">
                <a:solidFill>
                  <a:schemeClr val="tx1"/>
                </a:solidFill>
              </a:rPr>
              <a:t>свой жизненный опыт с необычного ракурса;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>
                <a:solidFill>
                  <a:schemeClr val="tx1"/>
                </a:solidFill>
              </a:rPr>
              <a:t>научиться общаться, используя изобразительные, двигательные, звуковые средства;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 err="1">
                <a:solidFill>
                  <a:schemeClr val="tx1"/>
                </a:solidFill>
              </a:rPr>
              <a:t>самовыражаться</a:t>
            </a:r>
            <a:r>
              <a:rPr lang="ru-RU" sz="1800" dirty="0">
                <a:solidFill>
                  <a:schemeClr val="tx1"/>
                </a:solidFill>
              </a:rPr>
              <a:t>, доставляя удовольствие себе и другим;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>
                <a:solidFill>
                  <a:schemeClr val="tx1"/>
                </a:solidFill>
              </a:rPr>
              <a:t>развивать ценные социальные навыки;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>
                <a:solidFill>
                  <a:schemeClr val="tx1"/>
                </a:solidFill>
              </a:rPr>
              <a:t>освоить новые роли и проявлять латентные качества личности, а также </a:t>
            </a:r>
            <a:r>
              <a:rPr lang="ru-RU" sz="1800" dirty="0" smtClean="0">
                <a:solidFill>
                  <a:schemeClr val="tx1"/>
                </a:solidFill>
              </a:rPr>
              <a:t>  наблюдать как </a:t>
            </a:r>
            <a:r>
              <a:rPr lang="ru-RU" sz="1800" dirty="0">
                <a:solidFill>
                  <a:schemeClr val="tx1"/>
                </a:solidFill>
              </a:rPr>
              <a:t>изменения собственного поведения влияет на окружающих;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>
                <a:solidFill>
                  <a:schemeClr val="tx1"/>
                </a:solidFill>
              </a:rPr>
              <a:t>повышать самооценку;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>
                <a:solidFill>
                  <a:schemeClr val="tx1"/>
                </a:solidFill>
              </a:rPr>
              <a:t>развивать навыки принятия решений;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>
                <a:solidFill>
                  <a:schemeClr val="tx1"/>
                </a:solidFill>
              </a:rPr>
              <a:t>расслабиться, выплеснуть негативные мысли и чувства;</a:t>
            </a:r>
          </a:p>
          <a:p>
            <a:r>
              <a:rPr lang="ru-RU" sz="1800" dirty="0">
                <a:solidFill>
                  <a:schemeClr val="tx1"/>
                </a:solidFill>
              </a:rPr>
              <a:t>- заняться изобразительным искусством, музыкой и др., и реализовать свою способность к творчеству.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Через </a:t>
            </a:r>
            <a:r>
              <a:rPr lang="ru-RU" sz="1800" dirty="0">
                <a:solidFill>
                  <a:schemeClr val="tx1"/>
                </a:solidFill>
              </a:rPr>
              <a:t>искусство и созидание ребенок может бережно, но при этом глубоко проникнуть внутрь себя, исследовать и трансформировать то, что скрыто в подсознании, «расколдовать» и познать себя истинного. А значит - более разумно строить отношения с любимым человеком.</a:t>
            </a:r>
          </a:p>
          <a:p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332656"/>
            <a:ext cx="8183880" cy="5616624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err="1" smtClean="0"/>
              <a:t>Арт-терапия</a:t>
            </a:r>
            <a:r>
              <a:rPr lang="ru-RU" dirty="0" smtClean="0"/>
              <a:t> - это специализированная форма</a:t>
            </a:r>
            <a:r>
              <a:rPr lang="ru-RU" b="1" dirty="0" smtClean="0"/>
              <a:t> психотерапии</a:t>
            </a:r>
            <a:r>
              <a:rPr lang="ru-RU" dirty="0" smtClean="0"/>
              <a:t>, основанная на искусстве, в первую очередь изобразительной и творческой деятельности. </a:t>
            </a:r>
          </a:p>
          <a:p>
            <a:r>
              <a:rPr lang="ru-RU" dirty="0" err="1" smtClean="0"/>
              <a:t>Арт-терапия</a:t>
            </a:r>
            <a:r>
              <a:rPr lang="ru-RU" dirty="0" smtClean="0"/>
              <a:t> может использоваться как в виде основного метода, так и в качестве одного из вспомогательных методов:</a:t>
            </a:r>
          </a:p>
          <a:p>
            <a:endParaRPr lang="ru-RU" dirty="0" smtClean="0"/>
          </a:p>
          <a:p>
            <a:r>
              <a:rPr lang="ru-RU" dirty="0" smtClean="0"/>
              <a:t>1. Первый механизм состоит в том, что искусство позволяет в особой символической форме реконструировать конфликтную травмирующую ситуацию и найти ее разрешение.</a:t>
            </a:r>
          </a:p>
          <a:p>
            <a:endParaRPr lang="ru-RU" dirty="0" smtClean="0"/>
          </a:p>
          <a:p>
            <a:r>
              <a:rPr lang="ru-RU" dirty="0" smtClean="0"/>
              <a:t>2. Второй механизм связан с природой эстетической реакции, позволяющей изменить действие «аффекта от мучительного к приносящему наслаждение».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solidFill>
                  <a:srgbClr val="7030A0"/>
                </a:solidFill>
              </a:rPr>
              <a:t>РАЗНОВИДНОСТИ АРТ-ТЕРАПИИ: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Анимационная терапия – использование приемов анимации;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Куклотерапия</a:t>
            </a:r>
            <a:r>
              <a:rPr lang="ru-RU" dirty="0" smtClean="0">
                <a:solidFill>
                  <a:schemeClr val="tx1"/>
                </a:solidFill>
              </a:rPr>
              <a:t>   - идентификация с образом любимого героя (сказки, мультфильма, игрушки). 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Библиотерапия</a:t>
            </a:r>
            <a:r>
              <a:rPr lang="ru-RU" dirty="0" smtClean="0">
                <a:solidFill>
                  <a:schemeClr val="tx1"/>
                </a:solidFill>
              </a:rPr>
              <a:t> – работа с книгами, литературой;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Имаготерапия</a:t>
            </a:r>
            <a:r>
              <a:rPr lang="ru-RU" dirty="0" smtClean="0">
                <a:solidFill>
                  <a:schemeClr val="tx1"/>
                </a:solidFill>
              </a:rPr>
              <a:t>  - театрализация психотерапевтического процесса.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Драматерапия</a:t>
            </a:r>
            <a:r>
              <a:rPr lang="ru-RU" dirty="0" smtClean="0">
                <a:solidFill>
                  <a:schemeClr val="tx1"/>
                </a:solidFill>
              </a:rPr>
              <a:t> – театр и актерское мастерство;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Игротерапия</a:t>
            </a:r>
            <a:r>
              <a:rPr lang="ru-RU" dirty="0" smtClean="0">
                <a:solidFill>
                  <a:schemeClr val="tx1"/>
                </a:solidFill>
              </a:rPr>
              <a:t> – терапия через игру, игровые ситуации;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Изотерапия</a:t>
            </a:r>
            <a:r>
              <a:rPr lang="ru-RU" dirty="0" smtClean="0">
                <a:solidFill>
                  <a:schemeClr val="tx1"/>
                </a:solidFill>
              </a:rPr>
              <a:t> - изобразительное творчество, живопись, графика;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Музыкотерапия – музыка в качестве терапевтического средства;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Оригами – фигуры из бумаги;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Песочная терапия – работа с песком;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Сказкотерапия</a:t>
            </a:r>
            <a:r>
              <a:rPr lang="ru-RU" dirty="0" smtClean="0">
                <a:solidFill>
                  <a:schemeClr val="tx1"/>
                </a:solidFill>
              </a:rPr>
              <a:t> – проигрывание и анализ сказок;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 многие другие виды.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Наиболее распространенные из них – </a:t>
            </a:r>
            <a:r>
              <a:rPr lang="ru-RU" dirty="0" err="1" smtClean="0">
                <a:solidFill>
                  <a:schemeClr val="tx1"/>
                </a:solidFill>
              </a:rPr>
              <a:t>изотерапия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сказкотерапия</a:t>
            </a:r>
            <a:r>
              <a:rPr lang="ru-RU" dirty="0" smtClean="0">
                <a:solidFill>
                  <a:schemeClr val="tx1"/>
                </a:solidFill>
              </a:rPr>
              <a:t>, игровая и песочная терапии.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56886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Изотерапия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(рисуночная терапия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Autofit/>
          </a:bodyPr>
          <a:lstStyle/>
          <a:p>
            <a:pPr fontAlgn="t">
              <a:buNone/>
            </a:pPr>
            <a:r>
              <a:rPr lang="ru-RU" sz="2000" dirty="0" smtClean="0"/>
              <a:t>      </a:t>
            </a:r>
            <a:r>
              <a:rPr lang="ru-RU" sz="2000" dirty="0" smtClean="0">
                <a:solidFill>
                  <a:schemeClr val="tx1"/>
                </a:solidFill>
              </a:rPr>
              <a:t>Один из наиболее распространенных видов </a:t>
            </a:r>
          </a:p>
          <a:p>
            <a:pPr fontAlgn="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</a:t>
            </a:r>
            <a:r>
              <a:rPr lang="ru-RU" sz="2000" dirty="0" err="1" smtClean="0">
                <a:solidFill>
                  <a:schemeClr val="tx1"/>
                </a:solidFill>
              </a:rPr>
              <a:t>арт-терапии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Рисование – это творческий акт, позволяющий ребенку ощутить и понять самого себя, выразить свободно свои мысли и чувства, освободиться от конфликтов и сильных переживаний, развить </a:t>
            </a:r>
            <a:r>
              <a:rPr lang="ru-RU" sz="2000" dirty="0" err="1" smtClean="0">
                <a:solidFill>
                  <a:schemeClr val="tx1"/>
                </a:solidFill>
              </a:rPr>
              <a:t>эмпатию</a:t>
            </a:r>
            <a:r>
              <a:rPr lang="ru-RU" sz="2000" dirty="0" smtClean="0">
                <a:solidFill>
                  <a:schemeClr val="tx1"/>
                </a:solidFill>
              </a:rPr>
              <a:t>. Рисуя, ребенок дает выход своим чувствам, желаниям, мечтам, перестраивает свои отношения в различных ситуациях и болезненно соприкасается с некоторыми пугающими, неприятными, травмирующими образами. Таким образом, рисование выступает как способ моделирования взаимоотношений и выражения различного рода эмоций, в том числе и отрицательных, негативных. Поэтому рисование широко используют для снятия психического напряжения, стрессовых состояний, при коррекции неврозов, страхов и т.д. «Художественное самовыражение» так или иначе, связано с укреплением психического здоровья ребенка, а потому может рассматриваться как значительный психологический и коррекционный фактор.</a:t>
            </a:r>
          </a:p>
          <a:p>
            <a:pPr fontAlgn="t">
              <a:buNone/>
            </a:pPr>
            <a:r>
              <a:rPr lang="ru-RU" sz="2000" dirty="0" smtClean="0"/>
              <a:t> </a:t>
            </a:r>
          </a:p>
          <a:p>
            <a:pPr fontAlgn="t">
              <a:buNone/>
            </a:pPr>
            <a:endParaRPr lang="ru-RU" sz="2000" dirty="0"/>
          </a:p>
        </p:txBody>
      </p:sp>
      <p:pic>
        <p:nvPicPr>
          <p:cNvPr id="3076" name="Picture 4" descr="http://a.passion.ru/baby/img/1020bab_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0765" y="0"/>
            <a:ext cx="3023235" cy="21688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332656"/>
            <a:ext cx="5338936" cy="108498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Игровая терапия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Посредством игры между                                                                                 участниками возникают близкие отношения, снижается напряженность и повышается самооценка. Ребенок становится более уверенным в различных ситуациях общения. Игровую терапию можно охарактеризовать как чувства, мысли и желания человека, проецируемые на игрушки и прочие предметы. Это своеобразный способ исследования прошлого опыта с возможностью держать безопасную дистанцию с реальностью.</a:t>
            </a:r>
          </a:p>
          <a:p>
            <a:endParaRPr lang="ru-RU" dirty="0"/>
          </a:p>
        </p:txBody>
      </p:sp>
      <p:pic>
        <p:nvPicPr>
          <p:cNvPr id="8194" name="Picture 2" descr="http://www.prodetey.ru/sites/default/files/article-images/12684/main-12684-e761429589cf4a4beca70223acc4812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425571" cy="2571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7030A0"/>
                </a:solidFill>
              </a:rPr>
              <a:t>Сказкотерапия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tx1"/>
                </a:solidFill>
              </a:rPr>
              <a:t>Сказки способны вызвать эмоциональный резонанс не только у детей, но и у взрослых. Они помогают воспринимать мир как целостное явление, дают возможность мечтать и тем самым расширять сознание, улучшая взаимодействие с окружающей действительностью. Данная методика активизирует творческий         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потенциал и позволяет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«достучаться» 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до каждого участника.</a:t>
            </a:r>
          </a:p>
          <a:p>
            <a:endParaRPr lang="ru-RU" dirty="0"/>
          </a:p>
        </p:txBody>
      </p:sp>
      <p:pic>
        <p:nvPicPr>
          <p:cNvPr id="7171" name="Picture 3" descr="C:\Users\Чулпан\Pictures\skaz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77072"/>
            <a:ext cx="3895344" cy="2427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404664"/>
            <a:ext cx="5842992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Музыкотерапия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5373216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1600" dirty="0" smtClean="0"/>
              <a:t>                                                 </a:t>
            </a:r>
            <a:r>
              <a:rPr lang="ru-RU" sz="1600" dirty="0" smtClean="0">
                <a:solidFill>
                  <a:schemeClr val="tx1"/>
                </a:solidFill>
              </a:rPr>
              <a:t>это психотерапевтический метод, использующий музыку                        в качестве лечебного средства.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Лечебное действие музыки на организм человека известно с древних времен. В древности и в средние века вера в целебное воздействие музыки была   исключительно велика.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Выделяют четыре основных направления лечебного действия музыкотерапии: </a:t>
            </a:r>
          </a:p>
          <a:p>
            <a:r>
              <a:rPr lang="tt-RU" sz="1600" dirty="0" smtClean="0">
                <a:solidFill>
                  <a:schemeClr val="tx1"/>
                </a:solidFill>
              </a:rPr>
              <a:t> - </a:t>
            </a:r>
            <a:r>
              <a:rPr lang="ru-RU" sz="1600" dirty="0" smtClean="0">
                <a:solidFill>
                  <a:schemeClr val="tx1"/>
                </a:solidFill>
              </a:rPr>
              <a:t>Эмоциональное активирование в ходе вербальной психотерапии:</a:t>
            </a:r>
          </a:p>
          <a:p>
            <a:r>
              <a:rPr lang="tt-RU" sz="1600" dirty="0" smtClean="0">
                <a:solidFill>
                  <a:schemeClr val="tx1"/>
                </a:solidFill>
              </a:rPr>
              <a:t> -</a:t>
            </a:r>
            <a:r>
              <a:rPr lang="ru-RU" sz="1600" dirty="0" smtClean="0">
                <a:solidFill>
                  <a:schemeClr val="tx1"/>
                </a:solidFill>
              </a:rPr>
              <a:t>Развитие навыков межличностного общения (коммуникативных функций и способностей); </a:t>
            </a:r>
          </a:p>
          <a:p>
            <a:r>
              <a:rPr lang="tt-RU" sz="1600" dirty="0" smtClean="0">
                <a:solidFill>
                  <a:schemeClr val="tx1"/>
                </a:solidFill>
              </a:rPr>
              <a:t> - </a:t>
            </a:r>
            <a:r>
              <a:rPr lang="ru-RU" sz="1600" dirty="0" smtClean="0">
                <a:solidFill>
                  <a:schemeClr val="tx1"/>
                </a:solidFill>
              </a:rPr>
              <a:t>Регулирующее влияние на </a:t>
            </a:r>
            <a:r>
              <a:rPr lang="ru-RU" sz="1600" dirty="0" err="1" smtClean="0">
                <a:solidFill>
                  <a:schemeClr val="tx1"/>
                </a:solidFill>
              </a:rPr>
              <a:t>психовегетативные</a:t>
            </a:r>
            <a:r>
              <a:rPr lang="ru-RU" sz="1600" dirty="0" smtClean="0">
                <a:solidFill>
                  <a:schemeClr val="tx1"/>
                </a:solidFill>
              </a:rPr>
              <a:t> процессы; </a:t>
            </a:r>
          </a:p>
          <a:p>
            <a:r>
              <a:rPr lang="tt-RU" sz="1600" dirty="0" smtClean="0">
                <a:solidFill>
                  <a:schemeClr val="tx1"/>
                </a:solidFill>
              </a:rPr>
              <a:t> - </a:t>
            </a:r>
            <a:r>
              <a:rPr lang="ru-RU" sz="1600" dirty="0" smtClean="0">
                <a:solidFill>
                  <a:schemeClr val="tx1"/>
                </a:solidFill>
              </a:rPr>
              <a:t>Повышение эстетических потребностей. 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В качестве механизмов лечебного действия музыкотерапии указывают: катарсис, эмоциональную разрядку, регулирование эмоционального состояния, облегчение осознания собственных переживаний, конфронтацию с жизненными проблемами, повышение социальной активности, приобретение новых средств эмоциональной экспрессии, облегчение формирования новых отношений и установок.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6145" name="Picture 1" descr="C:\Users\Чулпан\Pictures\music-clipart4-1024x8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87168" cy="2030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393</TotalTime>
  <Words>574</Words>
  <Application>Microsoft Office PowerPoint</Application>
  <PresentationFormat>Экран (4:3)</PresentationFormat>
  <Paragraphs>95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Арт-терапия и музыкотерапия как одна из форм формирования познавательного и эмоционального развития детей. </vt:lpstr>
      <vt:lpstr>Слайд 2</vt:lpstr>
      <vt:lpstr>Возможности арт-терапии</vt:lpstr>
      <vt:lpstr>Слайд 4</vt:lpstr>
      <vt:lpstr>РАЗНОВИДНОСТИ АРТ-ТЕРАПИИ: </vt:lpstr>
      <vt:lpstr>Изотерапия (рисуночная терапия)</vt:lpstr>
      <vt:lpstr>Игровая терапия</vt:lpstr>
      <vt:lpstr>Сказкотерапия</vt:lpstr>
      <vt:lpstr>Музыкотерапия</vt:lpstr>
      <vt:lpstr>Пакет программ классической музыки для регуляции психоэмоционального состояния. </vt:lpstr>
      <vt:lpstr>Песочная терапия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Чулпан</dc:creator>
  <cp:lastModifiedBy>Чулпан</cp:lastModifiedBy>
  <cp:revision>47</cp:revision>
  <dcterms:created xsi:type="dcterms:W3CDTF">2011-12-06T17:31:44Z</dcterms:created>
  <dcterms:modified xsi:type="dcterms:W3CDTF">2013-02-28T18:35:36Z</dcterms:modified>
</cp:coreProperties>
</file>