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7345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60648"/>
            <a:ext cx="65527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Государственное бюджетное дошкольное образовательное учреждение детский сад №55 Красногвардейского района</a:t>
            </a: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u="sng" dirty="0" smtClean="0">
                <a:solidFill>
                  <a:srgbClr val="002060"/>
                </a:solidFill>
              </a:rPr>
              <a:t>Технология </a:t>
            </a:r>
            <a:r>
              <a:rPr lang="ru-RU" sz="3200" b="1" u="sng" dirty="0" smtClean="0">
                <a:solidFill>
                  <a:srgbClr val="002060"/>
                </a:solidFill>
              </a:rPr>
              <a:t>наглядного моделирования</a:t>
            </a:r>
            <a:br>
              <a:rPr lang="ru-RU" sz="3200" b="1" u="sng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(Символическая деятельность</a:t>
            </a:r>
            <a:r>
              <a:rPr lang="ru-RU" sz="3200" b="1" dirty="0" smtClean="0">
                <a:solidFill>
                  <a:srgbClr val="002060"/>
                </a:solidFill>
              </a:rPr>
              <a:t>)</a:t>
            </a:r>
          </a:p>
          <a:p>
            <a:pPr algn="ctr"/>
            <a:endParaRPr lang="ru-RU" sz="3200" b="1" i="1" dirty="0" smtClean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</a:t>
            </a:r>
            <a:r>
              <a:rPr lang="ru-RU" sz="2400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</a:rPr>
              <a:t>Воспитатель Лебедева И.А.</a:t>
            </a:r>
          </a:p>
          <a:p>
            <a:pPr algn="ctr"/>
            <a:endParaRPr lang="ru-RU" sz="2400" i="1" dirty="0" smtClean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  <a:p>
            <a:pPr algn="ctr"/>
            <a:endParaRPr lang="ru-RU" sz="2400" i="1" dirty="0" smtClean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  <a:p>
            <a:pPr algn="ctr"/>
            <a:endParaRPr lang="ru-RU" sz="2400" i="1" dirty="0" smtClean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  <a:p>
            <a:pPr algn="ctr"/>
            <a:endParaRPr lang="ru-RU" sz="2400" i="1" dirty="0" smtClean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  <a:p>
            <a:pPr algn="ctr"/>
            <a:r>
              <a:rPr lang="ru-RU" sz="2400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</a:rPr>
              <a:t>2012 г.</a:t>
            </a:r>
            <a:endParaRPr lang="ru-RU" sz="2400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228184" y="4365104"/>
            <a:ext cx="984684" cy="1662220"/>
            <a:chOff x="6228184" y="4365104"/>
            <a:chExt cx="984684" cy="1662220"/>
          </a:xfrm>
        </p:grpSpPr>
        <p:sp>
          <p:nvSpPr>
            <p:cNvPr id="5" name="Овал 4"/>
            <p:cNvSpPr/>
            <p:nvPr/>
          </p:nvSpPr>
          <p:spPr>
            <a:xfrm>
              <a:off x="6228184" y="4365104"/>
              <a:ext cx="432048" cy="432048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844444" y="5290476"/>
              <a:ext cx="368424" cy="368424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08131" y="5843112"/>
              <a:ext cx="184212" cy="184212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20341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624736" cy="583264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Спасибо за внимание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260648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b="1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 rot="4737650">
            <a:off x="7535507" y="109818"/>
            <a:ext cx="1063210" cy="1794778"/>
            <a:chOff x="6228184" y="4365104"/>
            <a:chExt cx="984684" cy="1662220"/>
          </a:xfrm>
        </p:grpSpPr>
        <p:sp>
          <p:nvSpPr>
            <p:cNvPr id="7" name="Овал 6"/>
            <p:cNvSpPr/>
            <p:nvPr/>
          </p:nvSpPr>
          <p:spPr>
            <a:xfrm>
              <a:off x="6228184" y="4365104"/>
              <a:ext cx="432048" cy="432048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6844444" y="5290476"/>
              <a:ext cx="368424" cy="368424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6508131" y="5843112"/>
              <a:ext cx="184212" cy="184212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 rot="2235220">
            <a:off x="428283" y="4459471"/>
            <a:ext cx="4318863" cy="1325995"/>
          </a:xfrm>
          <a:prstGeom prst="rect">
            <a:avLst/>
          </a:prstGeom>
          <a:solidFill>
            <a:schemeClr val="accent1">
              <a:alpha val="31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15616" y="332656"/>
            <a:ext cx="7200800" cy="6336704"/>
          </a:xfrm>
          <a:prstGeom prst="roundRect">
            <a:avLst>
              <a:gd name="adj" fmla="val 4531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Моделирование - наглядно-практический метод обучения. Модель представляет собой обобщенный образ существенных свойств моделируемого объекта (план комнаты, географическая карта, глобус и т.д.)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23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rgbClr val="002060"/>
                </a:solidFill>
              </a:rPr>
              <a:t>В дошкольном обучении применяются разные виды моделей</a:t>
            </a:r>
            <a:r>
              <a:rPr lang="ru-RU" sz="3200" i="1" dirty="0" smtClean="0">
                <a:solidFill>
                  <a:srgbClr val="002060"/>
                </a:solidFill>
              </a:rPr>
              <a:t>: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7584" y="1600200"/>
            <a:ext cx="7704856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b="1" i="1" u="sng" dirty="0" smtClean="0">
                <a:solidFill>
                  <a:srgbClr val="002060"/>
                </a:solidFill>
              </a:rPr>
              <a:t>Предметные</a:t>
            </a:r>
            <a:r>
              <a:rPr lang="ru-RU" b="1" i="1" dirty="0" smtClean="0">
                <a:solidFill>
                  <a:srgbClr val="002060"/>
                </a:solidFill>
              </a:rPr>
              <a:t>,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smtClean="0">
                <a:solidFill>
                  <a:srgbClr val="002060"/>
                </a:solidFill>
              </a:rPr>
              <a:t>в которых воспроизводятся конструктивные особенности, пропорции, взаимосвязь частей каких-либо объектов. Это могут быть модели построек. Предметная модель - глобус земли или аквариум, моделирующий экосистему в миниатюре.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052736"/>
            <a:ext cx="7488832" cy="507342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b="1" i="1" u="sng" dirty="0" smtClean="0">
                <a:solidFill>
                  <a:srgbClr val="002060"/>
                </a:solidFill>
              </a:rPr>
              <a:t>Предметно-схематические модели</a:t>
            </a:r>
            <a:r>
              <a:rPr lang="ru-RU" b="1" i="1" dirty="0" smtClean="0">
                <a:solidFill>
                  <a:srgbClr val="002060"/>
                </a:solidFill>
              </a:rPr>
              <a:t>. В них существенные признаки, связи и отношения представлены в виде предметов-макетов. Примером могут послужить различные алгоритмы последовательности действий (последовательность умывания, накрывания на стол и др.).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056784" cy="62507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b="1" i="1" u="sng" dirty="0" smtClean="0">
                <a:solidFill>
                  <a:srgbClr val="002060"/>
                </a:solidFill>
              </a:rPr>
              <a:t>Графические модели</a:t>
            </a:r>
            <a:r>
              <a:rPr lang="ru-RU" sz="3200" b="1" i="1" dirty="0" smtClean="0">
                <a:solidFill>
                  <a:srgbClr val="002060"/>
                </a:solidFill>
              </a:rPr>
              <a:t> (графики, схемы и т. д.) передают обобщенно (условно) признаки, связи и отношения явлений. Примером такой модели может быть календарь погоды, который ведут дети, используя специальные значки-символы для обозначения явлений в неживой и живой природе. Или план комнаты, кукольного уголка, схемы маршрута (путь из дома в детский сад)..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В ходе использования приема наглядного моделирования дети знакомятся с графическим способом предоставления информации - моделью. В качестве условных заместителей (элементов модели) могут выступать символы разнообразного характера: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·</a:t>
            </a:r>
            <a:r>
              <a:rPr lang="ru-RU" sz="36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600" b="1" i="1" dirty="0" smtClean="0">
                <a:solidFill>
                  <a:srgbClr val="002060"/>
                </a:solidFill>
              </a:rPr>
              <a:t>геометрические фигуры;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·</a:t>
            </a:r>
            <a:r>
              <a:rPr lang="ru-RU" sz="36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600" b="1" i="1" dirty="0" smtClean="0">
                <a:solidFill>
                  <a:srgbClr val="002060"/>
                </a:solidFill>
              </a:rPr>
              <a:t>символические изображения предметов (условные обозначения, силуэты, контуры, );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·</a:t>
            </a:r>
            <a:r>
              <a:rPr lang="ru-RU" sz="36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600" b="1" i="1" dirty="0" smtClean="0">
                <a:solidFill>
                  <a:srgbClr val="002060"/>
                </a:solidFill>
              </a:rPr>
              <a:t>планы и условные обозначения, используемые в них и многие другие</a:t>
            </a:r>
            <a:r>
              <a:rPr lang="ru-RU" b="1" i="1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344816" cy="6394722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2060"/>
                </a:solidFill>
              </a:rPr>
              <a:t>Используя в своей работе наглядное моделирование, мы учим детей: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rgbClr val="002060"/>
                </a:solidFill>
              </a:rPr>
              <a:t>·</a:t>
            </a:r>
            <a:r>
              <a:rPr lang="ru-RU" sz="31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100" b="1" i="1" dirty="0" smtClean="0">
                <a:solidFill>
                  <a:srgbClr val="002060"/>
                </a:solidFill>
              </a:rPr>
              <a:t>добывать информацию, проводить исследование, делать сравнения, составлять четкий внутренний план умственных действий, речевого высказывания;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rgbClr val="002060"/>
                </a:solidFill>
              </a:rPr>
              <a:t>·</a:t>
            </a:r>
            <a:r>
              <a:rPr lang="ru-RU" sz="31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100" b="1" i="1" dirty="0" smtClean="0">
                <a:solidFill>
                  <a:srgbClr val="002060"/>
                </a:solidFill>
              </a:rPr>
              <a:t>формулировать и высказывать суждения, делать умозаключения;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rgbClr val="002060"/>
                </a:solidFill>
              </a:rPr>
              <a:t>·</a:t>
            </a:r>
            <a:r>
              <a:rPr lang="ru-RU" sz="3100" b="1" dirty="0" smtClean="0">
                <a:solidFill>
                  <a:srgbClr val="002060"/>
                </a:solidFill>
              </a:rPr>
              <a:t>         </a:t>
            </a:r>
            <a:r>
              <a:rPr lang="ru-RU" sz="3100" b="1" i="1" dirty="0" smtClean="0">
                <a:solidFill>
                  <a:srgbClr val="002060"/>
                </a:solidFill>
              </a:rPr>
              <a:t>применение наглядного моделирования оказывает положительное влияние на развитие не только речевых процессов, но и неречевых: внимания, памяти, мышления.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Примеры использования метода наглядного</a:t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>моделирования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143404_html_ee4e59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412776"/>
            <a:ext cx="7272808" cy="5256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17383" y="4653135"/>
          <a:ext cx="5102889" cy="1872208"/>
        </p:xfrm>
        <a:graphic>
          <a:graphicData uri="http://schemas.openxmlformats.org/drawingml/2006/table">
            <a:tbl>
              <a:tblPr/>
              <a:tblGrid>
                <a:gridCol w="1700963"/>
                <a:gridCol w="1700963"/>
                <a:gridCol w="1700963"/>
              </a:tblGrid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Раз, два, три,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четыре, пять.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Мы идём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во двор гулять.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Бабу снежную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слепили.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Птичек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крошками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кормили.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С горки мы потом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катались.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А потом в снегу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валялись.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А потом домой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пришли,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Verdana"/>
                          <a:ea typeface="Times New Roman"/>
                        </a:rPr>
                        <a:t>суп поели,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</a:rPr>
                        <a:t>спать легли.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15616" y="61173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Стихотворение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«Зимняя прогулка»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 descr="зимняя прогул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052736"/>
            <a:ext cx="3429000" cy="34385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895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161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В дошкольном обучении применяются разные виды моделей:</vt:lpstr>
      <vt:lpstr>Слайд 4</vt:lpstr>
      <vt:lpstr>Графические модели (графики, схемы и т. д.) передают обобщенно (условно) признаки, связи и отношения явлений. Примером такой модели может быть календарь погоды, который ведут дети, используя специальные значки-символы для обозначения явлений в неживой и живой природе. Или план комнаты, кукольного уголка, схемы маршрута (путь из дома в детский сад)..</vt:lpstr>
      <vt:lpstr>В ходе использования приема наглядного моделирования дети знакомятся с графическим способом предоставления информации - моделью. В качестве условных заместителей (элементов модели) могут выступать символы разнообразного характера: ·         геометрические фигуры; ·         символические изображения предметов (условные обозначения, силуэты, контуры, ); ·         планы и условные обозначения, используемые в них и многие другие.</vt:lpstr>
      <vt:lpstr>Используя в своей работе наглядное моделирование, мы учим детей: ·         добывать информацию, проводить исследование, делать сравнения, составлять четкий внутренний план умственных действий, речевого высказывания; ·         формулировать и высказывать суждения, делать умозаключения; ·         применение наглядного моделирования оказывает положительное влияние на развитие не только речевых процессов, но и неречевых: внимания, памяти, мышления. </vt:lpstr>
      <vt:lpstr>Примеры использования метода наглядного моделирования</vt:lpstr>
      <vt:lpstr>Слайд 9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Инна</cp:lastModifiedBy>
  <cp:revision>7</cp:revision>
  <dcterms:created xsi:type="dcterms:W3CDTF">2012-08-02T12:17:38Z</dcterms:created>
  <dcterms:modified xsi:type="dcterms:W3CDTF">2013-11-03T07:06:31Z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237482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