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7" r:id="rId3"/>
    <p:sldId id="264" r:id="rId4"/>
    <p:sldId id="258" r:id="rId5"/>
    <p:sldId id="262" r:id="rId6"/>
    <p:sldId id="260" r:id="rId7"/>
    <p:sldId id="280" r:id="rId8"/>
    <p:sldId id="257" r:id="rId9"/>
    <p:sldId id="261" r:id="rId10"/>
    <p:sldId id="277" r:id="rId11"/>
    <p:sldId id="263" r:id="rId12"/>
    <p:sldId id="259" r:id="rId13"/>
    <p:sldId id="265" r:id="rId14"/>
    <p:sldId id="266" r:id="rId15"/>
    <p:sldId id="276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7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56921-B337-4891-AD4F-0B2678B7335F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333DE-1EF0-4892-974F-D656809F7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7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8DD911-A830-4D68-BA5D-2AE09E8A31B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druidgor.narod.ru/travnik/img_trav/buzinatrav_2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062.radikal.ru/0906/b0/34b45abd2ee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travnic.ru/images/herbs/24.gi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kumushka.com/uploads/posts/2009-07/1248185372_romashka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ed=1&amp;rpt=simage&amp;text=%D0%BB%D0%B0%D0%BD%D0%B4%D1%8B%D1%88%20%D0%B2%20%D0%BA%D0%B0%D1%80%D1%82%D0%B8%D0%BD%D0%BA%D0%B0%D1%85&amp;img_url=img0.liveinternet.ru/images/attach/c/1/59/856/59856180_8887_copy.jpg&amp;spsite=fake-014-7986712.ru&amp;p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im3-tub.yandex.net/i?id=1689807-1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photoregion.ru/data/media/2/resized_DSC01573-11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edbook.minpriroda.by/plants/25_bi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mg-2005-06.photosight.ru/14/902876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emyaivera.ru/wp-content/uploads/2012/05/Derevo-sireni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evanmed.ru/wp-content/uploads/cache/3960_NpAdvHover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i62.beon.ru/23/66/726623/31/20001831/051209cheremuha.jpe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klintsy.ru/foto/sfoto/1_1006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acroclub.ru/gallery/data/521/-_-_2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med-otvet.ucoz.ru/_ph/1/59484696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totalrating.ru/i/10/b_9745zveroboi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live4fun.ru/pictures/img_37744038_11389_1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69160"/>
            <a:ext cx="1524003" cy="1414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933056"/>
            <a:ext cx="1524003" cy="1414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76" y="6011844"/>
            <a:ext cx="754384" cy="8518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94" y="3950584"/>
            <a:ext cx="1198303" cy="9747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80986"/>
            <a:ext cx="1219200" cy="1104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" y="836712"/>
            <a:ext cx="2743891" cy="49253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7624" y="1778543"/>
            <a:ext cx="7848873" cy="265940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Лекарственные    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астения</a:t>
            </a:r>
          </a:p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Краснодарского</a:t>
            </a:r>
          </a:p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края</a:t>
            </a: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1760" y="4865551"/>
            <a:ext cx="2052406" cy="19687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7" y="284262"/>
            <a:ext cx="1042358" cy="11049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80" y="2557753"/>
            <a:ext cx="915884" cy="7416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7228" y="5325634"/>
            <a:ext cx="418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Чёрная бузина</a:t>
            </a:r>
            <a:endParaRPr lang="ru-RU" sz="4000" b="1" dirty="0"/>
          </a:p>
        </p:txBody>
      </p:sp>
      <p:pic>
        <p:nvPicPr>
          <p:cNvPr id="8" name="Picture 2" descr="Картинка 1 из 6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896543" cy="47461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34122" y="404664"/>
            <a:ext cx="450023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Как жалко-всюду бузина,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Но не съедобная она!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А птички весело поют,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Охотно ягодки клюют.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Не </a:t>
            </a:r>
            <a:r>
              <a:rPr lang="ru-RU" sz="2400" b="1" dirty="0" smtClean="0">
                <a:solidFill>
                  <a:prstClr val="black"/>
                </a:solidFill>
              </a:rPr>
              <a:t>всё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,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что </a:t>
            </a:r>
            <a:r>
              <a:rPr lang="ru-RU" sz="2400" b="1" dirty="0" smtClean="0">
                <a:solidFill>
                  <a:prstClr val="black"/>
                </a:solidFill>
              </a:rPr>
              <a:t>любят птицы,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Для нас с тобой годится! </a:t>
            </a:r>
            <a:r>
              <a:rPr lang="ru-RU" sz="1700" b="1" dirty="0">
                <a:solidFill>
                  <a:prstClr val="black"/>
                </a:solidFill>
              </a:rPr>
              <a:t>	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6578" y="4129589"/>
            <a:ext cx="3600400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Monaco"/>
              </a:rPr>
              <a:t>У нее кусты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Monaco"/>
              </a:rPr>
              <a:t>Высоки, густы,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Monaco"/>
              </a:rPr>
              <a:t>Ствол и ветки – трубкой,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Monaco"/>
              </a:rPr>
              <a:t>Очень хрупкой.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Monaco"/>
              </a:rPr>
              <a:t>Ягоды </a:t>
            </a:r>
            <a:r>
              <a:rPr lang="ru-RU" sz="2000" dirty="0" smtClean="0">
                <a:solidFill>
                  <a:srgbClr val="000000"/>
                </a:solidFill>
                <a:latin typeface="Monaco"/>
              </a:rPr>
              <a:t>черны,</a:t>
            </a:r>
            <a:r>
              <a:rPr lang="ru-RU" sz="2000" dirty="0">
                <a:solidFill>
                  <a:srgbClr val="000000"/>
                </a:solidFill>
                <a:latin typeface="Monaco"/>
              </a:rPr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Monaco"/>
              </a:rPr>
              <a:t>Да не вкусны.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3020583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Загадка</a:t>
            </a:r>
          </a:p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37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13 из 26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254" y="332656"/>
            <a:ext cx="4043714" cy="48965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95056" y="558924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Подорожник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48064" y="332656"/>
            <a:ext cx="37854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Что за листик - подорожник?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Странная трава!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Что лечиться ею можно-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Знает детвора!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rgbClr val="000000"/>
                </a:solidFill>
                <a:latin typeface="Times New Roman Cyr"/>
              </a:rPr>
              <a:t>Если 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вдруг неосторожно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Пальчик ты поранил,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Каждый знает -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Листик можно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Положить на рану.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rgbClr val="000000"/>
                </a:solidFill>
                <a:latin typeface="Times New Roman Cyr"/>
              </a:rPr>
              <a:t>Не 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успеешь даже охнуть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Быстро пальчик заживёт.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Ну и, кстати, подорожник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Очень много где растёт.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rgbClr val="000000"/>
                </a:solidFill>
                <a:latin typeface="Times New Roman Cyr"/>
              </a:rPr>
              <a:t>На </a:t>
            </a: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полянке, в огороде,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У дороги там и тут -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Потому-то его люди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/>
              </a:rPr>
              <a:t>Подорожником зовут</a:t>
            </a:r>
            <a:endParaRPr lang="ru-RU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290174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Одуванчик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56076" y="5003591"/>
            <a:ext cx="3456384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Verdana"/>
              </a:rPr>
              <a:t>Горел в траве росистой Фонарик золотистый</a:t>
            </a:r>
            <a:r>
              <a:rPr lang="ru-RU" sz="2000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Потом померк, </a:t>
            </a:r>
            <a:r>
              <a:rPr lang="ru-RU" sz="2000" dirty="0" smtClean="0">
                <a:solidFill>
                  <a:srgbClr val="000000"/>
                </a:solidFill>
                <a:latin typeface="Verdana"/>
              </a:rPr>
              <a:t>потух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Verdana"/>
              </a:rPr>
              <a:t>И превратился в пух.</a:t>
            </a:r>
            <a:endParaRPr lang="ru-RU" sz="2000" dirty="0"/>
          </a:p>
        </p:txBody>
      </p:sp>
      <p:pic>
        <p:nvPicPr>
          <p:cNvPr id="2050" name="Picture 2" descr="http://img0.liveinternet.ru/images/attach/c/5/88/162/88162022_large_2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361"/>
            <a:ext cx="4176464" cy="4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548680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22100"/>
                </a:solidFill>
                <a:latin typeface="Times New Roman"/>
              </a:rPr>
              <a:t>Уронило солнце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122100"/>
                </a:solidFill>
                <a:latin typeface="Times New Roman"/>
              </a:rPr>
              <a:t>Лучик золотой.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122100"/>
                </a:solidFill>
                <a:latin typeface="Times New Roman"/>
              </a:rPr>
              <a:t>Вырос одуванчик,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122100"/>
                </a:solidFill>
                <a:latin typeface="Times New Roman"/>
              </a:rPr>
              <a:t>Первый, молодой.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122100"/>
                </a:solidFill>
                <a:latin typeface="Times New Roman"/>
              </a:rPr>
              <a:t>У него чудесный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122100"/>
                </a:solidFill>
                <a:latin typeface="Times New Roman"/>
              </a:rPr>
              <a:t>Золотистый цвет.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122100"/>
                </a:solidFill>
                <a:latin typeface="Times New Roman"/>
              </a:rPr>
              <a:t>Он большого солнца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122100"/>
                </a:solidFill>
                <a:latin typeface="Times New Roman"/>
              </a:rPr>
              <a:t>Маленький портрет.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00092" y="436510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Загадка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Картинка 19 из 15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536504" cy="49685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569087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Душица</a:t>
            </a:r>
            <a:endParaRPr lang="ru-RU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91658" y="3936548"/>
            <a:ext cx="4104456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Травка та растет на склонах </a:t>
            </a:r>
            <a:br>
              <a:rPr lang="ru-RU" dirty="0"/>
            </a:br>
            <a:r>
              <a:rPr lang="ru-RU" dirty="0"/>
              <a:t>И на холмиках зеленых, </a:t>
            </a:r>
            <a:br>
              <a:rPr lang="ru-RU" dirty="0"/>
            </a:br>
            <a:r>
              <a:rPr lang="ru-RU" dirty="0"/>
              <a:t>Запах крепок и душист, </a:t>
            </a:r>
            <a:br>
              <a:rPr lang="ru-RU" dirty="0"/>
            </a:br>
            <a:r>
              <a:rPr lang="ru-RU" dirty="0"/>
              <a:t>А ее зеленый лист </a:t>
            </a:r>
            <a:br>
              <a:rPr lang="ru-RU" dirty="0"/>
            </a:br>
            <a:r>
              <a:rPr lang="ru-RU" dirty="0"/>
              <a:t>Нам идет на чай, </a:t>
            </a:r>
            <a:br>
              <a:rPr lang="ru-RU" dirty="0"/>
            </a:br>
            <a:r>
              <a:rPr lang="ru-RU" dirty="0"/>
              <a:t>Что за травка, отвечай!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1658" y="692696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Вот растёт краса-Девица, </a:t>
            </a:r>
            <a:br>
              <a:rPr lang="ru-RU" sz="2400" dirty="0"/>
            </a:br>
            <a:r>
              <a:rPr lang="ru-RU" sz="2400" dirty="0"/>
              <a:t>Свет Душица-</a:t>
            </a:r>
            <a:r>
              <a:rPr lang="ru-RU" sz="2400" dirty="0" err="1"/>
              <a:t>Докторица</a:t>
            </a:r>
            <a:r>
              <a:rPr lang="ru-RU" sz="2400" dirty="0"/>
              <a:t>. </a:t>
            </a:r>
            <a:br>
              <a:rPr lang="ru-RU" sz="2400" dirty="0"/>
            </a:br>
            <a:r>
              <a:rPr lang="ru-RU" sz="2400" dirty="0"/>
              <a:t>Всю простуду выгоняет, </a:t>
            </a:r>
            <a:br>
              <a:rPr lang="ru-RU" sz="2400" dirty="0"/>
            </a:br>
            <a:r>
              <a:rPr lang="ru-RU" sz="2400" dirty="0"/>
              <a:t>Дятел это точно знает.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9710" y="341245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Загадка</a:t>
            </a:r>
          </a:p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8 из 7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4151059" cy="45243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7662" y="5085184"/>
            <a:ext cx="383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Ромашка аптечная 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076056" y="116632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Расцвела в саду </a:t>
            </a:r>
            <a:r>
              <a:rPr lang="ru-RU" b="1" dirty="0"/>
              <a:t>ромашка</a:t>
            </a:r>
            <a:r>
              <a:rPr lang="ru-RU" dirty="0"/>
              <a:t>-</a:t>
            </a:r>
            <a:br>
              <a:rPr lang="ru-RU" dirty="0"/>
            </a:br>
            <a:r>
              <a:rPr lang="ru-RU" dirty="0"/>
              <a:t>Белоснежная рубашка,</a:t>
            </a:r>
            <a:br>
              <a:rPr lang="ru-RU" dirty="0"/>
            </a:br>
            <a:r>
              <a:rPr lang="ru-RU" dirty="0"/>
              <a:t>Лепесточки раз и два...</a:t>
            </a:r>
            <a:br>
              <a:rPr lang="ru-RU" dirty="0"/>
            </a:br>
            <a:r>
              <a:rPr lang="ru-RU" dirty="0"/>
              <a:t>Все резные кружева.</a:t>
            </a:r>
            <a:br>
              <a:rPr lang="ru-RU" dirty="0"/>
            </a:br>
            <a:r>
              <a:rPr lang="ru-RU" dirty="0"/>
              <a:t>Настя в садик прибежала</a:t>
            </a:r>
            <a:br>
              <a:rPr lang="ru-RU" dirty="0"/>
            </a:br>
            <a:r>
              <a:rPr lang="ru-RU" dirty="0"/>
              <a:t>И ромашку увидала,</a:t>
            </a:r>
            <a:br>
              <a:rPr lang="ru-RU" dirty="0"/>
            </a:br>
            <a:r>
              <a:rPr lang="ru-RU" dirty="0"/>
              <a:t>И захлопала в ладоши:</a:t>
            </a:r>
            <a:br>
              <a:rPr lang="ru-RU" dirty="0"/>
            </a:br>
            <a:r>
              <a:rPr lang="ru-RU" dirty="0"/>
              <a:t>"Ой, какой же он хороший!</a:t>
            </a:r>
            <a:br>
              <a:rPr lang="ru-RU" dirty="0"/>
            </a:br>
            <a:r>
              <a:rPr lang="ru-RU" dirty="0"/>
              <a:t>Этот беленький цветочек </a:t>
            </a:r>
            <a:br>
              <a:rPr lang="ru-RU" dirty="0"/>
            </a:br>
            <a:r>
              <a:rPr lang="ru-RU" dirty="0"/>
              <a:t>Пересадим мы в горшочек".</a:t>
            </a:r>
            <a:br>
              <a:rPr lang="ru-RU" dirty="0"/>
            </a:br>
            <a:r>
              <a:rPr lang="ru-RU" dirty="0"/>
              <a:t>Мама ласково сказала:</a:t>
            </a:r>
            <a:br>
              <a:rPr lang="ru-RU" dirty="0"/>
            </a:br>
            <a:r>
              <a:rPr lang="ru-RU" dirty="0"/>
              <a:t>"А в горшочке места мало.</a:t>
            </a:r>
            <a:br>
              <a:rPr lang="ru-RU" dirty="0"/>
            </a:br>
            <a:r>
              <a:rPr lang="ru-RU" dirty="0"/>
              <a:t>Пусть растет в саду ромашка-</a:t>
            </a:r>
            <a:br>
              <a:rPr lang="ru-RU" dirty="0"/>
            </a:br>
            <a:r>
              <a:rPr lang="ru-RU" dirty="0"/>
              <a:t>Белоснежная рубашка,</a:t>
            </a:r>
            <a:br>
              <a:rPr lang="ru-RU" dirty="0"/>
            </a:br>
            <a:r>
              <a:rPr lang="ru-RU" dirty="0"/>
              <a:t>Здесь и солнце, и вода,</a:t>
            </a:r>
            <a:br>
              <a:rPr lang="ru-RU" dirty="0"/>
            </a:br>
            <a:r>
              <a:rPr lang="ru-RU" dirty="0"/>
              <a:t>Пусть цветет в саду она!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5247" y="5108038"/>
            <a:ext cx="4332418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Желтые глазки в белых ресничках,</a:t>
            </a:r>
            <a:br>
              <a:rPr lang="ru-RU" sz="1600" dirty="0"/>
            </a:br>
            <a:r>
              <a:rPr lang="ru-RU" sz="1600" dirty="0"/>
              <a:t>Людям на радость, пчёлкам и птичкам.</a:t>
            </a:r>
            <a:br>
              <a:rPr lang="ru-RU" sz="1600" dirty="0"/>
            </a:br>
            <a:r>
              <a:rPr lang="ru-RU" sz="1600" dirty="0"/>
              <a:t>Землю собою они украшают,</a:t>
            </a:r>
            <a:br>
              <a:rPr lang="ru-RU" sz="1600" dirty="0"/>
            </a:br>
            <a:r>
              <a:rPr lang="ru-RU" sz="1600" dirty="0"/>
              <a:t>На лепестках их порою гадают</a:t>
            </a:r>
            <a:br>
              <a:rPr lang="ru-RU" sz="1600" dirty="0"/>
            </a:br>
            <a:r>
              <a:rPr lang="ru-RU" sz="1600" dirty="0"/>
              <a:t>Бабочки любят их, любят букашки</a:t>
            </a:r>
            <a:br>
              <a:rPr lang="ru-RU" sz="1600" dirty="0"/>
            </a:br>
            <a:r>
              <a:rPr lang="ru-RU" sz="1600" dirty="0"/>
              <a:t>Эти цветочки зовутся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4640947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Загадка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2257" y="551723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Ландыш 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56934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33333"/>
                </a:solidFill>
              </a:rPr>
              <a:t>Возле леса, на опушке,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</a:rPr>
              <a:t>Листья, как у зайца ушки.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</a:rPr>
              <a:t>Очень гладкие, большие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</a:rPr>
              <a:t>И блестящие такие.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</a:rPr>
              <a:t>Стебелёк довольно тонкий,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</a:rPr>
              <a:t>А на нём бубенчик звонкий,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</a:rPr>
              <a:t>Как жемчужные горошки-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</a:rPr>
              <a:t>Белые цветочки-крошки.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</a:rPr>
              <a:t>Запах нежный, ароматный,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</a:rPr>
              <a:t>И душистый и приятный...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</a:rPr>
              <a:t>Только брать в букет не стоит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</a:rPr>
              <a:t>Украшение лесное –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333333"/>
                </a:solidFill>
              </a:rPr>
              <a:t>Ландыш</a:t>
            </a:r>
            <a:r>
              <a:rPr lang="ru-RU" dirty="0">
                <a:solidFill>
                  <a:srgbClr val="333333"/>
                </a:solidFill>
              </a:rPr>
              <a:t>, - он красив на вид.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</a:rPr>
              <a:t>Но, представьте,- ядовит!</a:t>
            </a:r>
            <a:endParaRPr lang="ru-RU" dirty="0"/>
          </a:p>
        </p:txBody>
      </p:sp>
      <p:pic>
        <p:nvPicPr>
          <p:cNvPr id="8" name="Рисунок 7" descr="http://im3-tub.yandex.net/i?id=1689807-10">
            <a:hlinkClick r:id="rId2"/>
          </p:cNvPr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74067" y="404664"/>
            <a:ext cx="376233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60032" y="4840123"/>
            <a:ext cx="367240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22100"/>
                </a:solidFill>
                <a:latin typeface="Times New Roman"/>
              </a:rPr>
              <a:t>Цветёт он майскою порой,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22100"/>
                </a:solidFill>
                <a:latin typeface="Times New Roman"/>
              </a:rPr>
              <a:t>Его найдёшь в тени лесной: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22100"/>
                </a:solidFill>
                <a:latin typeface="Times New Roman"/>
              </a:rPr>
              <a:t>На стебельке, как бусы в ряд,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22100"/>
                </a:solidFill>
                <a:latin typeface="Times New Roman"/>
              </a:rPr>
              <a:t>Цветы душистые висят.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427828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Загадка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4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8 из 4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33642"/>
            <a:ext cx="4680520" cy="51675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0439" y="5202016"/>
            <a:ext cx="3278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Чистотел</a:t>
            </a:r>
            <a:endParaRPr lang="ru-RU" sz="4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32040" y="15530"/>
            <a:ext cx="333221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 Cyr"/>
              </a:rPr>
              <a:t>Чистотел растет в лесу,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И похож он на лису.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Стеблем, рыженьким цветком,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И находчивым "умом"!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0000"/>
                </a:solidFill>
                <a:latin typeface="Times New Roman Cyr"/>
              </a:rPr>
              <a:t>Чтобы </a:t>
            </a:r>
            <a:r>
              <a:rPr lang="ru-RU" dirty="0">
                <a:solidFill>
                  <a:srgbClr val="000000"/>
                </a:solidFill>
                <a:latin typeface="Times New Roman Cyr"/>
              </a:rPr>
              <a:t>жизнь свою продлить,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Семена спешит дарить!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Но кому они нужны?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И без них полно еды!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0000"/>
                </a:solidFill>
                <a:latin typeface="Times New Roman Cyr"/>
              </a:rPr>
              <a:t>Так </a:t>
            </a:r>
            <a:r>
              <a:rPr lang="ru-RU" dirty="0">
                <a:solidFill>
                  <a:srgbClr val="000000"/>
                </a:solidFill>
                <a:latin typeface="Times New Roman Cyr"/>
              </a:rPr>
              <a:t>додумался хитрец,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Побелил... семян конец!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Белый цвет в глуши лесной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Не заметит лишь слепой!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0000"/>
                </a:solidFill>
                <a:latin typeface="Times New Roman Cyr"/>
              </a:rPr>
              <a:t>Муравей </a:t>
            </a:r>
            <a:r>
              <a:rPr lang="ru-RU" dirty="0">
                <a:solidFill>
                  <a:srgbClr val="000000"/>
                </a:solidFill>
                <a:latin typeface="Times New Roman Cyr"/>
              </a:rPr>
              <a:t>найдет костяшку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В белой, чистенькой рубашке.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И давай её кусать,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К муравейнику толкать.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0000"/>
                </a:solidFill>
                <a:latin typeface="Times New Roman Cyr"/>
              </a:rPr>
              <a:t>С </a:t>
            </a:r>
            <a:r>
              <a:rPr lang="ru-RU" dirty="0">
                <a:solidFill>
                  <a:srgbClr val="000000"/>
                </a:solidFill>
                <a:latin typeface="Times New Roman Cyr"/>
              </a:rPr>
              <a:t>семечком весь день он бьётся,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Подустанет, отвлечётся...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Вспомнит, что  домой пора;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Ждут семейные дела!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0000"/>
                </a:solidFill>
                <a:latin typeface="Times New Roman Cyr"/>
              </a:rPr>
              <a:t>Бросив </a:t>
            </a:r>
            <a:r>
              <a:rPr lang="ru-RU" dirty="0">
                <a:solidFill>
                  <a:srgbClr val="000000"/>
                </a:solidFill>
                <a:latin typeface="Times New Roman Cyr"/>
              </a:rPr>
              <a:t>семечко, бегом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Муравей помчится в дом.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Чистотел - конечно рад.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Семечко даст новый сад!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143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 только одно, а болезней тысячи.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686" y="4500570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Тувинская пословица</a:t>
            </a:r>
            <a:endParaRPr lang="ru-RU" sz="28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31 из 59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52"/>
            <a:ext cx="4473951" cy="3357562"/>
          </a:xfrm>
          <a:prstGeom prst="rect">
            <a:avLst/>
          </a:prstGeom>
          <a:noFill/>
        </p:spPr>
      </p:pic>
      <p:pic>
        <p:nvPicPr>
          <p:cNvPr id="21508" name="Picture 4" descr="Картинка 37 из 598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28670"/>
            <a:ext cx="4446998" cy="59293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142852"/>
            <a:ext cx="256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Крапива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3906604"/>
            <a:ext cx="3420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-Ах, </a:t>
            </a:r>
            <a:r>
              <a:rPr lang="ru-RU" b="1" dirty="0"/>
              <a:t>крапива</a:t>
            </a:r>
            <a:r>
              <a:rPr lang="ru-RU" dirty="0"/>
              <a:t> жжётся,</a:t>
            </a:r>
            <a:br>
              <a:rPr lang="ru-RU" dirty="0"/>
            </a:br>
            <a:r>
              <a:rPr lang="ru-RU" dirty="0"/>
              <a:t>В руки не даётся!</a:t>
            </a:r>
            <a:br>
              <a:rPr lang="ru-RU" dirty="0"/>
            </a:br>
            <a:r>
              <a:rPr lang="ru-RU" dirty="0"/>
              <a:t>Злая ты, колючая,</a:t>
            </a:r>
            <a:br>
              <a:rPr lang="ru-RU" dirty="0"/>
            </a:br>
            <a:r>
              <a:rPr lang="ru-RU" dirty="0"/>
              <a:t>Да ещё </a:t>
            </a:r>
            <a:r>
              <a:rPr lang="ru-RU" dirty="0" err="1"/>
              <a:t>кусучая</a:t>
            </a:r>
            <a:r>
              <a:rPr lang="ru-RU" dirty="0"/>
              <a:t>!</a:t>
            </a:r>
            <a:br>
              <a:rPr lang="ru-RU" dirty="0"/>
            </a:br>
            <a:r>
              <a:rPr lang="ru-RU" dirty="0"/>
              <a:t>Не дала цветок сорвать,</a:t>
            </a:r>
            <a:br>
              <a:rPr lang="ru-RU" dirty="0"/>
            </a:br>
            <a:r>
              <a:rPr lang="ru-RU" dirty="0"/>
              <a:t>Чтобы маме показать!</a:t>
            </a:r>
            <a:br>
              <a:rPr lang="ru-RU" dirty="0"/>
            </a:br>
            <a:r>
              <a:rPr lang="ru-RU" dirty="0"/>
              <a:t>-Нет, я не кусаюсь,</a:t>
            </a:r>
            <a:br>
              <a:rPr lang="ru-RU" dirty="0"/>
            </a:br>
            <a:r>
              <a:rPr lang="ru-RU" dirty="0"/>
              <a:t>Просто защищаюсь</a:t>
            </a:r>
            <a:endParaRPr lang="ru-RU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6280" y="541959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Сирень</a:t>
            </a:r>
            <a:endParaRPr lang="ru-RU" sz="3600" b="1" dirty="0"/>
          </a:p>
        </p:txBody>
      </p:sp>
      <p:pic>
        <p:nvPicPr>
          <p:cNvPr id="3074" name="Picture 2" descr="http://s53.radikal.ru/i141/1103/d0/fced082e28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2" y="398956"/>
            <a:ext cx="4167104" cy="465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97867" y="196327"/>
            <a:ext cx="4250597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Прогремела гроза, прошумела,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Затухая, грохочет вдали.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Золотые лучи словно стрелы,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Сквозь клок</a:t>
            </a:r>
            <a:r>
              <a:rPr lang="ru-RU" dirty="0" smtClean="0">
                <a:latin typeface="Georgia" pitchFamily="18" charset="0"/>
                <a:cs typeface="Arial" pitchFamily="34" charset="0"/>
              </a:rPr>
              <a:t>астые</a:t>
            </a:r>
            <a:r>
              <a:rPr lang="ru-RU" dirty="0">
                <a:latin typeface="Georgia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Georgia" pitchFamily="18" charset="0"/>
                <a:cs typeface="Arial" pitchFamily="34" charset="0"/>
              </a:rPr>
              <a:t>тучи</a:t>
            </a:r>
            <a:r>
              <a:rPr lang="ru-RU" dirty="0">
                <a:latin typeface="Georgia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Georgia" pitchFamily="18" charset="0"/>
                <a:cs typeface="Arial" pitchFamily="34" charset="0"/>
              </a:rPr>
              <a:t>прошли...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Воздух</a:t>
            </a:r>
            <a:r>
              <a:rPr lang="ru-RU" dirty="0">
                <a:latin typeface="Georgia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Georgia" pitchFamily="18" charset="0"/>
                <a:cs typeface="Arial" pitchFamily="34" charset="0"/>
              </a:rPr>
              <a:t>полон</a:t>
            </a:r>
            <a:r>
              <a:rPr lang="ru-RU" dirty="0">
                <a:latin typeface="Georgia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Georgia" pitchFamily="18" charset="0"/>
                <a:cs typeface="Arial" pitchFamily="34" charset="0"/>
              </a:rPr>
              <a:t>прохлады</a:t>
            </a:r>
            <a:r>
              <a:rPr lang="ru-RU" dirty="0">
                <a:latin typeface="Georgia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Georgia" pitchFamily="18" charset="0"/>
                <a:cs typeface="Arial" pitchFamily="34" charset="0"/>
              </a:rPr>
              <a:t>и тени</a:t>
            </a:r>
            <a:r>
              <a:rPr lang="ru-RU" dirty="0">
                <a:latin typeface="Georgia" pitchFamily="18" charset="0"/>
                <a:cs typeface="Arial" pitchFamily="34" charset="0"/>
              </a:rPr>
              <a:t>,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  <a:hlinkClick r:id="rId3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Встала радуга светлым венцом,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И тяжелые грозди сирени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Наклонились над нашим крыльцом.</a:t>
            </a:r>
            <a:endParaRPr kumimoji="0" lang="ru-RU" b="0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Хорошо на весеннем просторе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/>
            </a:r>
            <a:br>
              <a:rPr kumimoji="0" lang="ru-RU" b="0" i="0" u="sng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</a:b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По откосу бежать наугад, —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/>
            </a:r>
            <a:br>
              <a:rPr kumimoji="0" lang="ru-RU" b="0" i="0" u="sng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</a:b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Окунуться в душистое море,</a:t>
            </a:r>
            <a:b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</a:b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Захлестнувшее дремлющий сад.</a:t>
            </a:r>
            <a:endParaRPr kumimoji="0" lang="ru-RU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Сколько белых и темно-лиловых</a:t>
            </a:r>
            <a:b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</a:b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Вдоль ограды кустов разрослось!</a:t>
            </a:r>
            <a:b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</a:b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Ветку тронешь — дождем лепестковым</a:t>
            </a:r>
            <a:b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</a:b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Осыпается мокрая гроздь,</a:t>
            </a:r>
            <a:endParaRPr kumimoji="0" lang="ru-RU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В легкой капельке, свежей и чистой,</a:t>
            </a:r>
            <a:b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</a:b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Отразился сверкающий день,</a:t>
            </a:r>
            <a:b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</a:b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И в саду каждой веткой росистой</a:t>
            </a:r>
            <a:r>
              <a:rPr kumimoji="0" lang="ru-RU" sz="1000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/>
            </a:r>
            <a:br>
              <a:rPr kumimoji="0" lang="ru-RU" sz="1000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</a:b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cs typeface="Arial" pitchFamily="34" charset="0"/>
              </a:rPr>
              <a:t>Торжествующе пахнет сирень.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2 из 38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771926" cy="4572032"/>
          </a:xfrm>
          <a:prstGeom prst="rect">
            <a:avLst/>
          </a:prstGeom>
          <a:noFill/>
        </p:spPr>
      </p:pic>
      <p:pic>
        <p:nvPicPr>
          <p:cNvPr id="19460" name="Picture 4" descr="Картинка 3 из 38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020942"/>
            <a:ext cx="4967288" cy="35370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857760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Черёмуха</a:t>
            </a:r>
            <a:endParaRPr lang="ru-RU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076056" y="260648"/>
            <a:ext cx="3891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/>
              </a:rPr>
              <a:t>А рядом, у проталинки,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ahoma"/>
              </a:rPr>
              <a:t>В траве, между корней,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ahoma"/>
              </a:rPr>
              <a:t>Бежит, струится маленький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ahoma"/>
              </a:rPr>
              <a:t>Серебряный ручей.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ahoma"/>
              </a:rPr>
              <a:t>Черёмуха душистая,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ahoma"/>
              </a:rPr>
              <a:t>Развесившись, стоит,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ahoma"/>
              </a:rPr>
              <a:t>А зелень золотистая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ahoma"/>
              </a:rPr>
              <a:t>На солнышке горит.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ртинка 6 из 7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5" y="309554"/>
            <a:ext cx="4650477" cy="45596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0970" y="5167065"/>
            <a:ext cx="3390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Цветы липы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64" y="295842"/>
            <a:ext cx="2889250" cy="406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20337" y="5013176"/>
            <a:ext cx="3252891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С моего цветка берёт Пчёлка самый вкусный мёд. А меня все обижают - Шкурку тонкую сдирают. (Липа)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0112" y="450912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Загадка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3 из 15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14" t="3855" r="1500" b="1671"/>
          <a:stretch>
            <a:fillRect/>
          </a:stretch>
        </p:blipFill>
        <p:spPr bwMode="auto">
          <a:xfrm>
            <a:off x="179512" y="332656"/>
            <a:ext cx="4248472" cy="44644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4359" y="5157192"/>
            <a:ext cx="3638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Мать-и-мачеха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72100" y="180342"/>
            <a:ext cx="32403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На опушке  - огоньки,</a:t>
            </a:r>
            <a:br>
              <a:rPr lang="ru-RU" dirty="0"/>
            </a:br>
            <a:r>
              <a:rPr lang="ru-RU" dirty="0"/>
              <a:t>Целая  проталинка.</a:t>
            </a:r>
            <a:br>
              <a:rPr lang="ru-RU" dirty="0"/>
            </a:br>
            <a:r>
              <a:rPr lang="ru-RU" dirty="0"/>
              <a:t>Коротышки стебельки</a:t>
            </a:r>
            <a:br>
              <a:rPr lang="ru-RU" dirty="0"/>
            </a:br>
            <a:r>
              <a:rPr lang="ru-RU" dirty="0"/>
              <a:t>И цветочек маленький.</a:t>
            </a:r>
            <a:br>
              <a:rPr lang="ru-RU" dirty="0"/>
            </a:br>
            <a:r>
              <a:rPr lang="ru-RU" dirty="0"/>
              <a:t>Листьев нет - она  цветёт,</a:t>
            </a:r>
            <a:br>
              <a:rPr lang="ru-RU" dirty="0"/>
            </a:br>
            <a:r>
              <a:rPr lang="ru-RU" dirty="0"/>
              <a:t>Холодом охвачена.</a:t>
            </a:r>
            <a:br>
              <a:rPr lang="ru-RU" dirty="0"/>
            </a:br>
            <a:r>
              <a:rPr lang="ru-RU" dirty="0"/>
              <a:t>Пчёлкам самый ранний мёд</a:t>
            </a:r>
            <a:br>
              <a:rPr lang="ru-RU" dirty="0"/>
            </a:br>
            <a:r>
              <a:rPr lang="ru-RU" dirty="0"/>
              <a:t>Дарит мать-и-мачеха.</a:t>
            </a:r>
            <a:br>
              <a:rPr lang="ru-RU" dirty="0"/>
            </a:br>
            <a:endParaRPr lang="ru-RU" dirty="0" smtClean="0"/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Загадки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3452807"/>
            <a:ext cx="331236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Жёлтый глаз из-под земли</a:t>
            </a:r>
            <a:br>
              <a:rPr lang="ru-RU" dirty="0"/>
            </a:br>
            <a:r>
              <a:rPr lang="ru-RU" dirty="0"/>
              <a:t>Первым дарят нам они.</a:t>
            </a:r>
            <a:br>
              <a:rPr lang="ru-RU" dirty="0"/>
            </a:br>
            <a:r>
              <a:rPr lang="ru-RU" dirty="0"/>
              <a:t>Как их правильно назвать,</a:t>
            </a:r>
            <a:br>
              <a:rPr lang="ru-RU" dirty="0"/>
            </a:br>
            <a:r>
              <a:rPr lang="ru-RU" dirty="0"/>
              <a:t>Если им земля, как мать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4797152"/>
            <a:ext cx="3312368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Я знаменита не цветами,</a:t>
            </a:r>
            <a:br>
              <a:rPr lang="ru-RU" dirty="0"/>
            </a:br>
            <a:r>
              <a:rPr lang="ru-RU" dirty="0"/>
              <a:t>А необычными листами:</a:t>
            </a:r>
            <a:br>
              <a:rPr lang="ru-RU" dirty="0"/>
            </a:br>
            <a:r>
              <a:rPr lang="ru-RU" dirty="0"/>
              <a:t>То твердыми, холодными,</a:t>
            </a:r>
            <a:br>
              <a:rPr lang="ru-RU" dirty="0"/>
            </a:br>
            <a:r>
              <a:rPr lang="ru-RU" dirty="0"/>
              <a:t>То мягкими и теплыми.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967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5 из 3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7036" t="16875" r="11350"/>
          <a:stretch>
            <a:fillRect/>
          </a:stretch>
        </p:blipFill>
        <p:spPr bwMode="auto">
          <a:xfrm>
            <a:off x="142844" y="142852"/>
            <a:ext cx="4717188" cy="3167058"/>
          </a:xfrm>
          <a:prstGeom prst="rect">
            <a:avLst/>
          </a:prstGeom>
          <a:noFill/>
        </p:spPr>
      </p:pic>
      <p:pic>
        <p:nvPicPr>
          <p:cNvPr id="1028" name="Picture 4" descr="Картинка 11 из 3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068960"/>
            <a:ext cx="4575452" cy="30026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36152" y="6059298"/>
            <a:ext cx="3643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Зверобой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3643" y="1197545"/>
            <a:ext cx="3268324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Я на луг с утра пошёл, </a:t>
            </a:r>
            <a:br>
              <a:rPr lang="ru-RU" dirty="0"/>
            </a:br>
            <a:r>
              <a:rPr lang="ru-RU" dirty="0"/>
              <a:t>Травку нужную нашёл:</a:t>
            </a:r>
            <a:br>
              <a:rPr lang="ru-RU" dirty="0"/>
            </a:br>
            <a:r>
              <a:rPr lang="ru-RU" dirty="0"/>
              <a:t>Мелкий, жёлтенький цветок</a:t>
            </a:r>
            <a:br>
              <a:rPr lang="ru-RU" dirty="0"/>
            </a:br>
            <a:r>
              <a:rPr lang="ru-RU" dirty="0"/>
              <a:t>Он не ярок, не высок,</a:t>
            </a:r>
            <a:br>
              <a:rPr lang="ru-RU" dirty="0"/>
            </a:br>
            <a:r>
              <a:rPr lang="ru-RU" dirty="0"/>
              <a:t>Вылечит недуг любой.</a:t>
            </a:r>
            <a:br>
              <a:rPr lang="ru-RU" dirty="0"/>
            </a:br>
            <a:r>
              <a:rPr lang="ru-RU" dirty="0"/>
              <a:t>Что же это? – (зверобой)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4128" y="62068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Загадка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005064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лес сегодня я пошла,</a:t>
            </a:r>
            <a:br>
              <a:rPr lang="ru-RU" dirty="0"/>
            </a:br>
            <a:r>
              <a:rPr lang="ru-RU" b="1" dirty="0"/>
              <a:t>Зверобою</a:t>
            </a:r>
            <a:r>
              <a:rPr lang="ru-RU" dirty="0"/>
              <a:t> набрала,</a:t>
            </a:r>
            <a:br>
              <a:rPr lang="ru-RU" dirty="0"/>
            </a:br>
            <a:r>
              <a:rPr lang="ru-RU" dirty="0"/>
              <a:t>Засушу я зверобой</a:t>
            </a:r>
            <a:br>
              <a:rPr lang="ru-RU" dirty="0"/>
            </a:br>
            <a:r>
              <a:rPr lang="ru-RU" dirty="0"/>
              <a:t>Своей собственной рукой.</a:t>
            </a:r>
            <a:br>
              <a:rPr lang="ru-RU" dirty="0"/>
            </a:br>
            <a:r>
              <a:rPr lang="ru-RU" dirty="0"/>
              <a:t>А холодною зимой</a:t>
            </a:r>
            <a:br>
              <a:rPr lang="ru-RU" dirty="0"/>
            </a:br>
            <a:r>
              <a:rPr lang="ru-RU" dirty="0"/>
              <a:t>Заварю я всем вам чай.</a:t>
            </a:r>
            <a:br>
              <a:rPr lang="ru-RU" dirty="0"/>
            </a:br>
            <a:r>
              <a:rPr lang="ru-RU" dirty="0" smtClean="0"/>
              <a:t>Пейте </a:t>
            </a:r>
            <a:r>
              <a:rPr lang="ru-RU" dirty="0"/>
              <a:t>чай и не скучайте.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Картинка 4 из 192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06346"/>
            <a:ext cx="4139952" cy="56325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31840" y="118451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Малина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04465" y="914298"/>
            <a:ext cx="4427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Под зелёненьким листочком</a:t>
            </a:r>
            <a:br>
              <a:rPr lang="ru-RU" sz="2400" dirty="0"/>
            </a:br>
            <a:r>
              <a:rPr lang="ru-RU" sz="2400" dirty="0"/>
              <a:t>Красные виднелись точки.</a:t>
            </a:r>
            <a:br>
              <a:rPr lang="ru-RU" sz="2400" dirty="0"/>
            </a:br>
            <a:r>
              <a:rPr lang="ru-RU" sz="2400" dirty="0"/>
              <a:t>Я сорвал их, но в горсти</a:t>
            </a:r>
            <a:br>
              <a:rPr lang="ru-RU" sz="2400" dirty="0"/>
            </a:br>
            <a:r>
              <a:rPr lang="ru-RU" sz="2400" dirty="0"/>
              <a:t>Далеко не унести.</a:t>
            </a:r>
            <a:br>
              <a:rPr lang="ru-RU" sz="2400" dirty="0"/>
            </a:br>
            <a:r>
              <a:rPr lang="ru-RU" sz="2400" dirty="0"/>
              <a:t>Утерпеть не смог ни разу,</a:t>
            </a:r>
            <a:br>
              <a:rPr lang="ru-RU" sz="2400" dirty="0"/>
            </a:br>
            <a:r>
              <a:rPr lang="ru-RU" sz="2400" dirty="0"/>
              <a:t>Чтоб не съесть </a:t>
            </a:r>
            <a:endParaRPr lang="ru-RU" sz="2400" dirty="0" smtClean="0"/>
          </a:p>
          <a:p>
            <a:pPr algn="ctr"/>
            <a:r>
              <a:rPr lang="ru-RU" sz="2400" b="1" dirty="0" smtClean="0"/>
              <a:t>малинку</a:t>
            </a:r>
            <a:r>
              <a:rPr lang="ru-RU" sz="2400" dirty="0"/>
              <a:t> сразу.</a:t>
            </a:r>
            <a:endParaRPr lang="ru-RU" sz="2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148064" y="4725144"/>
            <a:ext cx="3528392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Красна ягода родилась,</a:t>
            </a:r>
            <a:br>
              <a:rPr lang="ru-RU" sz="2000" dirty="0"/>
            </a:br>
            <a:r>
              <a:rPr lang="ru-RU" sz="2000" dirty="0"/>
              <a:t>Пчелка на нее садилась,</a:t>
            </a:r>
            <a:br>
              <a:rPr lang="ru-RU" sz="2000" dirty="0"/>
            </a:br>
            <a:r>
              <a:rPr lang="ru-RU" sz="2000" dirty="0"/>
              <a:t>Тут Топтыгин приходил,</a:t>
            </a:r>
            <a:br>
              <a:rPr lang="ru-RU" sz="2000" dirty="0"/>
            </a:br>
            <a:r>
              <a:rPr lang="ru-RU" sz="2000" dirty="0"/>
              <a:t>И Мишутку угостил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2080" y="407707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Загадка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457</TotalTime>
  <Words>197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User</cp:lastModifiedBy>
  <cp:revision>66</cp:revision>
  <dcterms:created xsi:type="dcterms:W3CDTF">2009-09-14T14:42:04Z</dcterms:created>
  <dcterms:modified xsi:type="dcterms:W3CDTF">2012-12-24T16:43:06Z</dcterms:modified>
</cp:coreProperties>
</file>