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56" r:id="rId1"/>
  </p:sldMasterIdLst>
  <p:notesMasterIdLst>
    <p:notesMasterId r:id="rId14"/>
  </p:notesMasterIdLst>
  <p:sldIdLst>
    <p:sldId id="256" r:id="rId2"/>
    <p:sldId id="272" r:id="rId3"/>
    <p:sldId id="267" r:id="rId4"/>
    <p:sldId id="266" r:id="rId5"/>
    <p:sldId id="287" r:id="rId6"/>
    <p:sldId id="288" r:id="rId7"/>
    <p:sldId id="289" r:id="rId8"/>
    <p:sldId id="273" r:id="rId9"/>
    <p:sldId id="274" r:id="rId10"/>
    <p:sldId id="275" r:id="rId11"/>
    <p:sldId id="293" r:id="rId12"/>
    <p:sldId id="294" r:id="rId1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1" autoAdjust="0"/>
    <p:restoredTop sz="94714" autoAdjust="0"/>
  </p:normalViewPr>
  <p:slideViewPr>
    <p:cSldViewPr>
      <p:cViewPr>
        <p:scale>
          <a:sx n="75" d="100"/>
          <a:sy n="75" d="100"/>
        </p:scale>
        <p:origin x="-2574" y="-4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4FBB223-0552-4DF9-B5E5-7F276DDF1175}" type="datetimeFigureOut">
              <a:rPr lang="ru-RU"/>
              <a:pPr>
                <a:defRPr/>
              </a:pPr>
              <a:t>25.02.2013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387A603-1EAC-41F0-BDDF-3243C3F7F382}"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ый треугольник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Группа 15"/>
          <p:cNvGrpSpPr>
            <a:grpSpLocks/>
          </p:cNvGrpSpPr>
          <p:nvPr/>
        </p:nvGrpSpPr>
        <p:grpSpPr bwMode="auto">
          <a:xfrm>
            <a:off x="-3175" y="4953000"/>
            <a:ext cx="9147175" cy="1911350"/>
            <a:chOff x="-3765" y="4832896"/>
            <a:chExt cx="9147765" cy="2032192"/>
          </a:xfrm>
        </p:grpSpPr>
        <p:sp>
          <p:nvSpPr>
            <p:cNvPr id="6" name="Полилиния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Полилиния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Полилиния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Прямая соединительная линия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Заголовок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ru-RU" smtClean="0"/>
              <a:t>Образец заголовка</a:t>
            </a:r>
            <a:endParaRPr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11" name="Дата 29"/>
          <p:cNvSpPr>
            <a:spLocks noGrp="1"/>
          </p:cNvSpPr>
          <p:nvPr>
            <p:ph type="dt" sz="half" idx="10"/>
          </p:nvPr>
        </p:nvSpPr>
        <p:spPr/>
        <p:txBody>
          <a:bodyPr/>
          <a:lstStyle>
            <a:lvl1pPr>
              <a:defRPr>
                <a:solidFill>
                  <a:srgbClr val="FFFFFF"/>
                </a:solidFill>
              </a:defRPr>
            </a:lvl1pPr>
            <a:extLst/>
          </a:lstStyle>
          <a:p>
            <a:pPr>
              <a:defRPr/>
            </a:pPr>
            <a:fld id="{ABD70F27-4C0D-451F-B7E7-FE52ADC13013}" type="datetimeFigureOut">
              <a:rPr lang="ru-RU"/>
              <a:pPr>
                <a:defRPr/>
              </a:pPr>
              <a:t>25.02.2013</a:t>
            </a:fld>
            <a:endParaRPr lang="ru-RU"/>
          </a:p>
        </p:txBody>
      </p:sp>
      <p:sp>
        <p:nvSpPr>
          <p:cNvPr id="12"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pPr>
              <a:defRPr/>
            </a:pPr>
            <a:endParaRPr lang="ru-RU"/>
          </a:p>
        </p:txBody>
      </p:sp>
      <p:sp>
        <p:nvSpPr>
          <p:cNvPr id="13" name="Номер слайда 26"/>
          <p:cNvSpPr>
            <a:spLocks noGrp="1"/>
          </p:cNvSpPr>
          <p:nvPr>
            <p:ph type="sldNum" sz="quarter" idx="12"/>
          </p:nvPr>
        </p:nvSpPr>
        <p:spPr/>
        <p:txBody>
          <a:bodyPr/>
          <a:lstStyle>
            <a:lvl1pPr>
              <a:defRPr>
                <a:solidFill>
                  <a:srgbClr val="FFFFFF"/>
                </a:solidFill>
              </a:defRPr>
            </a:lvl1pPr>
            <a:extLst/>
          </a:lstStyle>
          <a:p>
            <a:pPr>
              <a:defRPr/>
            </a:pPr>
            <a:fld id="{30267B7A-8984-4F8C-823D-819FE20A63E8}" type="slidenum">
              <a:rPr lang="ru-RU"/>
              <a:pPr>
                <a:defRPr/>
              </a:pPr>
              <a:t>‹#›</a:t>
            </a:fld>
            <a:endParaRPr lang="ru-RU"/>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F4512928-117C-4CC5-88A9-458A3BAF091B}" type="datetimeFigureOut">
              <a:rPr lang="ru-RU"/>
              <a:pPr>
                <a:defRPr/>
              </a:pPr>
              <a:t>25.02.2013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84E0D784-566E-4443-A211-5767A9A9F3E6}" type="slidenum">
              <a:rPr lang="ru-RU"/>
              <a:pPr>
                <a:defRPr/>
              </a:pPr>
              <a:t>‹#›</a:t>
            </a:fld>
            <a:endParaRPr lang="ru-RU"/>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AF98E2C9-6579-41FB-B45C-65ECE909585A}" type="datetimeFigureOut">
              <a:rPr lang="ru-RU"/>
              <a:pPr>
                <a:defRPr/>
              </a:pPr>
              <a:t>25.02.2013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02389473-FEE4-4519-A2FB-6DC12F4C4E0C}" type="slidenum">
              <a:rPr lang="ru-RU"/>
              <a:pPr>
                <a:defRPr/>
              </a:pPr>
              <a:t>‹#›</a:t>
            </a:fld>
            <a:endParaRPr lang="ru-RU"/>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Заголовок 6"/>
          <p:cNvSpPr>
            <a:spLocks noGrp="1"/>
          </p:cNvSpPr>
          <p:nvPr>
            <p:ph type="title"/>
          </p:nvPr>
        </p:nvSpPr>
        <p:spPr/>
        <p:txBody>
          <a:bodyPr rtlCol="0"/>
          <a:lstStyle>
            <a:extLst/>
          </a:lstStyle>
          <a:p>
            <a:r>
              <a:rPr lang="ru-RU" smtClean="0"/>
              <a:t>Образец заголовка</a:t>
            </a:r>
            <a:endParaRPr lang="en-US"/>
          </a:p>
        </p:txBody>
      </p:sp>
      <p:sp>
        <p:nvSpPr>
          <p:cNvPr id="4" name="Дата 9"/>
          <p:cNvSpPr>
            <a:spLocks noGrp="1"/>
          </p:cNvSpPr>
          <p:nvPr>
            <p:ph type="dt" sz="half" idx="10"/>
          </p:nvPr>
        </p:nvSpPr>
        <p:spPr/>
        <p:txBody>
          <a:bodyPr/>
          <a:lstStyle>
            <a:lvl1pPr>
              <a:defRPr/>
            </a:lvl1pPr>
          </a:lstStyle>
          <a:p>
            <a:pPr>
              <a:defRPr/>
            </a:pPr>
            <a:fld id="{88A511FB-852E-4595-9D56-6AD5AAD6D7C8}" type="datetimeFigureOut">
              <a:rPr lang="ru-RU"/>
              <a:pPr>
                <a:defRPr/>
              </a:pPr>
              <a:t>25.02.2013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1487A3C3-993A-42A3-921A-E94633D0C865}" type="slidenum">
              <a:rPr lang="ru-RU"/>
              <a:pPr>
                <a:defRPr/>
              </a:pPr>
              <a:t>‹#›</a:t>
            </a:fld>
            <a:endParaRPr lang="ru-RU"/>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Нашивка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Нашивка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Заголовок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ru-RU" smtClean="0"/>
              <a:t>Образец заголовка</a:t>
            </a:r>
            <a:endParaRPr lang="en-US"/>
          </a:p>
        </p:txBody>
      </p:sp>
      <p:sp>
        <p:nvSpPr>
          <p:cNvPr id="3" name="Текст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6" name="Дата 3"/>
          <p:cNvSpPr>
            <a:spLocks noGrp="1"/>
          </p:cNvSpPr>
          <p:nvPr>
            <p:ph type="dt" sz="half" idx="10"/>
          </p:nvPr>
        </p:nvSpPr>
        <p:spPr/>
        <p:txBody>
          <a:bodyPr/>
          <a:lstStyle>
            <a:lvl1pPr>
              <a:defRPr/>
            </a:lvl1pPr>
            <a:extLst/>
          </a:lstStyle>
          <a:p>
            <a:pPr>
              <a:defRPr/>
            </a:pPr>
            <a:fld id="{1285E0E7-51D5-48BD-86DC-2EB34C1AA65C}" type="datetimeFigureOut">
              <a:rPr lang="ru-RU"/>
              <a:pPr>
                <a:defRPr/>
              </a:pPr>
              <a:t>25.02.2013</a:t>
            </a:fld>
            <a:endParaRPr lang="ru-RU"/>
          </a:p>
        </p:txBody>
      </p:sp>
      <p:sp>
        <p:nvSpPr>
          <p:cNvPr id="7" name="Нижний колонтитул 4"/>
          <p:cNvSpPr>
            <a:spLocks noGrp="1"/>
          </p:cNvSpPr>
          <p:nvPr>
            <p:ph type="ftr" sz="quarter" idx="11"/>
          </p:nvPr>
        </p:nvSpPr>
        <p:spPr/>
        <p:txBody>
          <a:bodyPr/>
          <a:lstStyle>
            <a:lvl1pPr>
              <a:defRPr/>
            </a:lvl1pPr>
            <a:extLst/>
          </a:lstStyle>
          <a:p>
            <a:pPr>
              <a:defRPr/>
            </a:pPr>
            <a:endParaRPr lang="ru-RU"/>
          </a:p>
        </p:txBody>
      </p:sp>
      <p:sp>
        <p:nvSpPr>
          <p:cNvPr id="8" name="Номер слайда 5"/>
          <p:cNvSpPr>
            <a:spLocks noGrp="1"/>
          </p:cNvSpPr>
          <p:nvPr>
            <p:ph type="sldNum" sz="quarter" idx="12"/>
          </p:nvPr>
        </p:nvSpPr>
        <p:spPr/>
        <p:txBody>
          <a:bodyPr/>
          <a:lstStyle>
            <a:lvl1pPr>
              <a:defRPr/>
            </a:lvl1pPr>
            <a:extLst/>
          </a:lstStyle>
          <a:p>
            <a:pPr>
              <a:defRPr/>
            </a:pPr>
            <a:fld id="{268D310B-45E1-4970-9139-2FC46691D656}" type="slidenum">
              <a:rPr lang="ru-RU"/>
              <a:pPr>
                <a:defRPr/>
              </a:pPr>
              <a:t>‹#›</a:t>
            </a:fld>
            <a:endParaRPr lang="ru-RU"/>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Заголовок 7"/>
          <p:cNvSpPr>
            <a:spLocks noGrp="1"/>
          </p:cNvSpPr>
          <p:nvPr>
            <p:ph type="title"/>
          </p:nvPr>
        </p:nvSpPr>
        <p:spPr/>
        <p:txBody>
          <a:bodyPr rtlCol="0"/>
          <a:lstStyle>
            <a:extLst/>
          </a:lstStyle>
          <a:p>
            <a:r>
              <a:rPr lang="ru-RU" smtClean="0"/>
              <a:t>Образец заголовка</a:t>
            </a:r>
            <a:endParaRPr lang="en-US"/>
          </a:p>
        </p:txBody>
      </p:sp>
      <p:sp>
        <p:nvSpPr>
          <p:cNvPr id="5" name="Дата 9"/>
          <p:cNvSpPr>
            <a:spLocks noGrp="1"/>
          </p:cNvSpPr>
          <p:nvPr>
            <p:ph type="dt" sz="half" idx="10"/>
          </p:nvPr>
        </p:nvSpPr>
        <p:spPr/>
        <p:txBody>
          <a:bodyPr/>
          <a:lstStyle>
            <a:lvl1pPr>
              <a:defRPr/>
            </a:lvl1pPr>
          </a:lstStyle>
          <a:p>
            <a:pPr>
              <a:defRPr/>
            </a:pPr>
            <a:fld id="{3A96C3C0-11CD-4F23-8F5D-7F292D755870}" type="datetimeFigureOut">
              <a:rPr lang="ru-RU"/>
              <a:pPr>
                <a:defRPr/>
              </a:pPr>
              <a:t>25.02.2013</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836FC732-BBCE-4155-BF69-63B8C1748585}" type="slidenum">
              <a:rPr lang="ru-RU"/>
              <a:pPr>
                <a:defRPr/>
              </a:pPr>
              <a:t>‹#›</a:t>
            </a:fld>
            <a:endParaRPr lang="ru-RU"/>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extLst/>
          </a:lstStyle>
          <a:p>
            <a:pPr>
              <a:defRPr/>
            </a:pPr>
            <a:fld id="{315A3B10-B5B4-4988-AA54-C1A067E241E5}" type="datetimeFigureOut">
              <a:rPr lang="ru-RU"/>
              <a:pPr>
                <a:defRPr/>
              </a:pPr>
              <a:t>25.02.2013</a:t>
            </a:fld>
            <a:endParaRPr lang="ru-RU"/>
          </a:p>
        </p:txBody>
      </p:sp>
      <p:sp>
        <p:nvSpPr>
          <p:cNvPr id="8" name="Нижний колонтитул 7"/>
          <p:cNvSpPr>
            <a:spLocks noGrp="1"/>
          </p:cNvSpPr>
          <p:nvPr>
            <p:ph type="ftr" sz="quarter" idx="11"/>
          </p:nvPr>
        </p:nvSpPr>
        <p:spPr/>
        <p:txBody>
          <a:bodyPr/>
          <a:lstStyle>
            <a:lvl1pPr>
              <a:defRPr/>
            </a:lvl1pPr>
            <a:extLst/>
          </a:lstStyle>
          <a:p>
            <a:pPr>
              <a:defRPr/>
            </a:pPr>
            <a:endParaRPr lang="ru-RU"/>
          </a:p>
        </p:txBody>
      </p:sp>
      <p:sp>
        <p:nvSpPr>
          <p:cNvPr id="9" name="Номер слайда 8"/>
          <p:cNvSpPr>
            <a:spLocks noGrp="1"/>
          </p:cNvSpPr>
          <p:nvPr>
            <p:ph type="sldNum" sz="quarter" idx="12"/>
          </p:nvPr>
        </p:nvSpPr>
        <p:spPr/>
        <p:txBody>
          <a:bodyPr/>
          <a:lstStyle>
            <a:lvl1pPr>
              <a:defRPr/>
            </a:lvl1pPr>
            <a:extLst/>
          </a:lstStyle>
          <a:p>
            <a:pPr>
              <a:defRPr/>
            </a:pPr>
            <a:fld id="{848D6F48-0278-477F-A702-F773DCE7C109}" type="slidenum">
              <a:rPr lang="ru-RU"/>
              <a:pPr>
                <a:defRPr/>
              </a:pPr>
              <a:t>‹#›</a:t>
            </a:fld>
            <a:endParaRPr lang="ru-RU"/>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rtlCol="0"/>
          <a:lstStyle>
            <a:extLst/>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fld id="{95DEB13E-0341-4462-8806-F8476DCD6819}" type="datetimeFigureOut">
              <a:rPr lang="ru-RU"/>
              <a:pPr>
                <a:defRPr/>
              </a:pPr>
              <a:t>25.02.2013</a:t>
            </a:fld>
            <a:endParaRPr lang="ru-RU"/>
          </a:p>
        </p:txBody>
      </p:sp>
      <p:sp>
        <p:nvSpPr>
          <p:cNvPr id="4" name="Нижний колонтитул 21"/>
          <p:cNvSpPr>
            <a:spLocks noGrp="1"/>
          </p:cNvSpPr>
          <p:nvPr>
            <p:ph type="ftr" sz="quarter" idx="11"/>
          </p:nvPr>
        </p:nvSpPr>
        <p:spPr/>
        <p:txBody>
          <a:bodyPr/>
          <a:lstStyle>
            <a:lvl1pPr>
              <a:defRPr/>
            </a:lvl1pPr>
          </a:lstStyle>
          <a:p>
            <a:pPr>
              <a:defRPr/>
            </a:pPr>
            <a:endParaRPr lang="ru-RU"/>
          </a:p>
        </p:txBody>
      </p:sp>
      <p:sp>
        <p:nvSpPr>
          <p:cNvPr id="5" name="Номер слайда 17"/>
          <p:cNvSpPr>
            <a:spLocks noGrp="1"/>
          </p:cNvSpPr>
          <p:nvPr>
            <p:ph type="sldNum" sz="quarter" idx="12"/>
          </p:nvPr>
        </p:nvSpPr>
        <p:spPr/>
        <p:txBody>
          <a:bodyPr/>
          <a:lstStyle>
            <a:lvl1pPr>
              <a:defRPr/>
            </a:lvl1pPr>
          </a:lstStyle>
          <a:p>
            <a:pPr>
              <a:defRPr/>
            </a:pPr>
            <a:fld id="{75167741-72FC-40CD-A932-7563CDA02EDF}" type="slidenum">
              <a:rPr lang="ru-RU"/>
              <a:pPr>
                <a:defRPr/>
              </a:pPr>
              <a:t>‹#›</a:t>
            </a:fld>
            <a:endParaRPr lang="ru-RU"/>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FE678584-D18A-451E-8BD0-ADC140A8C72A}" type="datetimeFigureOut">
              <a:rPr lang="ru-RU"/>
              <a:pPr>
                <a:defRPr/>
              </a:pPr>
              <a:t>25.02.2013</a:t>
            </a:fld>
            <a:endParaRPr lang="ru-RU"/>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E101A94A-6CF0-408B-BB61-BD16D58DB6AB}" type="slidenum">
              <a:rPr lang="ru-RU"/>
              <a:pPr>
                <a:defRPr/>
              </a:pPr>
              <a:t>‹#›</a:t>
            </a:fld>
            <a:endParaRPr lang="ru-RU"/>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ru-RU" smtClean="0"/>
              <a:t>Образец заголовка</a:t>
            </a:r>
            <a:endParaRPr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extLst/>
          </a:lstStyle>
          <a:p>
            <a:pPr>
              <a:defRPr/>
            </a:pPr>
            <a:fld id="{04BB3646-DCB9-44A8-9FE0-BC631CDBFE71}" type="datetimeFigureOut">
              <a:rPr lang="ru-RU"/>
              <a:pPr>
                <a:defRPr/>
              </a:pPr>
              <a:t>25.02.2013</a:t>
            </a:fld>
            <a:endParaRPr lang="ru-RU"/>
          </a:p>
        </p:txBody>
      </p:sp>
      <p:sp>
        <p:nvSpPr>
          <p:cNvPr id="6" name="Нижний колонтитул 5"/>
          <p:cNvSpPr>
            <a:spLocks noGrp="1"/>
          </p:cNvSpPr>
          <p:nvPr>
            <p:ph type="ftr" sz="quarter" idx="11"/>
          </p:nvPr>
        </p:nvSpPr>
        <p:spPr/>
        <p:txBody>
          <a:bodyPr/>
          <a:lstStyle>
            <a:lvl1pPr>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lvl1pPr>
            <a:extLst/>
          </a:lstStyle>
          <a:p>
            <a:pPr>
              <a:defRPr/>
            </a:pPr>
            <a:fld id="{6E357443-AD24-40F8-A4B6-DBD398F04088}" type="slidenum">
              <a:rPr lang="ru-RU"/>
              <a:pPr>
                <a:defRPr/>
              </a:pPr>
              <a:t>‹#›</a:t>
            </a:fld>
            <a:endParaRPr lang="ru-RU"/>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олилиния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Полилиния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Прямоугольный треугольник 6"/>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Прямая соединительная линия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Нашивка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Нашивка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Текст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ru-RU" noProof="0" smtClean="0"/>
              <a:t>Вставка рисунка</a:t>
            </a:r>
            <a:endParaRPr lang="en-US" noProof="0" dirty="0"/>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ru-RU" smtClean="0"/>
              <a:t>Образец заголовка</a:t>
            </a:r>
            <a:endParaRPr lang="en-US"/>
          </a:p>
        </p:txBody>
      </p:sp>
      <p:sp>
        <p:nvSpPr>
          <p:cNvPr id="11" name="Дата 4"/>
          <p:cNvSpPr>
            <a:spLocks noGrp="1"/>
          </p:cNvSpPr>
          <p:nvPr>
            <p:ph type="dt" sz="half" idx="10"/>
          </p:nvPr>
        </p:nvSpPr>
        <p:spPr/>
        <p:txBody>
          <a:bodyPr/>
          <a:lstStyle>
            <a:lvl1pPr>
              <a:defRPr>
                <a:solidFill>
                  <a:schemeClr val="tx1"/>
                </a:solidFill>
              </a:defRPr>
            </a:lvl1pPr>
            <a:extLst/>
          </a:lstStyle>
          <a:p>
            <a:pPr>
              <a:defRPr/>
            </a:pPr>
            <a:fld id="{6F66BD79-E4B8-417E-94C8-E77BA785FE48}" type="datetimeFigureOut">
              <a:rPr lang="ru-RU"/>
              <a:pPr>
                <a:defRPr/>
              </a:pPr>
              <a:t>25.02.2013</a:t>
            </a:fld>
            <a:endParaRPr lang="ru-RU"/>
          </a:p>
        </p:txBody>
      </p:sp>
      <p:sp>
        <p:nvSpPr>
          <p:cNvPr id="12" name="Нижний колонтитул 5"/>
          <p:cNvSpPr>
            <a:spLocks noGrp="1"/>
          </p:cNvSpPr>
          <p:nvPr>
            <p:ph type="ftr" sz="quarter" idx="11"/>
          </p:nvPr>
        </p:nvSpPr>
        <p:spPr/>
        <p:txBody>
          <a:bodyPr/>
          <a:lstStyle>
            <a:lvl1pPr>
              <a:defRPr>
                <a:solidFill>
                  <a:schemeClr val="tx1"/>
                </a:solidFill>
              </a:defRPr>
            </a:lvl1pPr>
            <a:extLst/>
          </a:lstStyle>
          <a:p>
            <a:pPr>
              <a:defRPr/>
            </a:pPr>
            <a:endParaRPr lang="ru-RU"/>
          </a:p>
        </p:txBody>
      </p:sp>
      <p:sp>
        <p:nvSpPr>
          <p:cNvPr id="13" name="Номер слайда 6"/>
          <p:cNvSpPr>
            <a:spLocks noGrp="1"/>
          </p:cNvSpPr>
          <p:nvPr>
            <p:ph type="sldNum" sz="quarter" idx="12"/>
          </p:nvPr>
        </p:nvSpPr>
        <p:spPr/>
        <p:txBody>
          <a:bodyPr/>
          <a:lstStyle>
            <a:lvl1pPr>
              <a:defRPr>
                <a:solidFill>
                  <a:schemeClr val="tx1"/>
                </a:solidFill>
              </a:defRPr>
            </a:lvl1pPr>
            <a:extLst/>
          </a:lstStyle>
          <a:p>
            <a:pPr>
              <a:defRPr/>
            </a:pPr>
            <a:fld id="{9A247E22-694D-4777-A83F-DE4B822B98C9}" type="slidenum">
              <a:rPr lang="ru-RU"/>
              <a:pPr>
                <a:defRPr/>
              </a:pPr>
              <a:t>‹#›</a:t>
            </a:fld>
            <a:endParaRPr lang="ru-RU"/>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Полилиния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ru-RU" smtClean="0"/>
              <a:t>Образец заголовка</a:t>
            </a:r>
            <a:endParaRPr lang="en-US"/>
          </a:p>
        </p:txBody>
      </p:sp>
      <p:sp>
        <p:nvSpPr>
          <p:cNvPr id="1033" name="Текст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fld id="{56647B1B-A2A7-4710-9F68-0D659F3FD6D9}" type="datetimeFigureOut">
              <a:rPr lang="ru-RU"/>
              <a:pPr>
                <a:defRPr/>
              </a:pPr>
              <a:t>25.02.2013</a:t>
            </a:fld>
            <a:endParaRPr lang="ru-RU"/>
          </a:p>
        </p:txBody>
      </p:sp>
      <p:sp>
        <p:nvSpPr>
          <p:cNvPr id="22" name="Нижний колонтитул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ru-RU"/>
          </a:p>
        </p:txBody>
      </p:sp>
      <p:sp>
        <p:nvSpPr>
          <p:cNvPr id="18" name="Номер слайда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E5D393F7-B0F2-4F1F-B340-5BC1FFCE7DB5}"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4395" r:id="rId1"/>
    <p:sldLayoutId id="2147484389" r:id="rId2"/>
    <p:sldLayoutId id="2147484396" r:id="rId3"/>
    <p:sldLayoutId id="2147484390" r:id="rId4"/>
    <p:sldLayoutId id="2147484397" r:id="rId5"/>
    <p:sldLayoutId id="2147484391" r:id="rId6"/>
    <p:sldLayoutId id="2147484392" r:id="rId7"/>
    <p:sldLayoutId id="2147484398" r:id="rId8"/>
    <p:sldLayoutId id="2147484399" r:id="rId9"/>
    <p:sldLayoutId id="2147484393" r:id="rId10"/>
    <p:sldLayoutId id="2147484394" r:id="rId11"/>
  </p:sldLayoutIdLst>
  <p:transition>
    <p:dissolve/>
  </p:transition>
  <p:timing>
    <p:tnLst>
      <p:par>
        <p:cTn id="1" dur="indefinite" restart="never" nodeType="tmRoot"/>
      </p:par>
    </p:tnLst>
  </p:timing>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1124744"/>
            <a:ext cx="8458200" cy="1222375"/>
          </a:xfrm>
        </p:spPr>
        <p:txBody>
          <a:bodyPr rtlCol="0">
            <a:normAutofit fontScale="90000"/>
          </a:bodyPr>
          <a:lstStyle/>
          <a:p>
            <a:pPr eaLnBrk="1" fontAlgn="auto" hangingPunct="1">
              <a:spcAft>
                <a:spcPts val="0"/>
              </a:spcAft>
              <a:defRPr/>
            </a:pPr>
            <a:r>
              <a:rPr lang="ru-RU" dirty="0" smtClean="0"/>
              <a:t>Нейропсихологическое сопровождение развития ребенка</a:t>
            </a:r>
          </a:p>
        </p:txBody>
      </p:sp>
      <p:sp>
        <p:nvSpPr>
          <p:cNvPr id="3" name="Подзаголовок 2"/>
          <p:cNvSpPr>
            <a:spLocks noGrp="1"/>
          </p:cNvSpPr>
          <p:nvPr>
            <p:ph type="subTitle" idx="1"/>
          </p:nvPr>
        </p:nvSpPr>
        <p:spPr>
          <a:xfrm>
            <a:off x="323850" y="3860800"/>
            <a:ext cx="8458200" cy="914400"/>
          </a:xfrm>
        </p:spPr>
        <p:txBody>
          <a:bodyPr/>
          <a:lstStyle/>
          <a:p>
            <a:pPr marR="0" eaLnBrk="1" hangingPunct="1">
              <a:lnSpc>
                <a:spcPct val="80000"/>
              </a:lnSpc>
              <a:buFont typeface="Arial" charset="0"/>
              <a:buNone/>
            </a:pPr>
            <a:r>
              <a:rPr lang="ru-RU" sz="3100" b="1" dirty="0" smtClean="0">
                <a:solidFill>
                  <a:srgbClr val="0070C0"/>
                </a:solidFill>
                <a:latin typeface="Arial Black" pitchFamily="34" charset="0"/>
                <a:ea typeface="BatangChe" pitchFamily="49" charset="-127"/>
                <a:cs typeface="Arial" charset="0"/>
              </a:rPr>
              <a:t>Метод </a:t>
            </a:r>
            <a:r>
              <a:rPr lang="en-US" sz="3100" b="1" dirty="0" smtClean="0">
                <a:solidFill>
                  <a:srgbClr val="0070C0"/>
                </a:solidFill>
                <a:latin typeface="Arial Black" pitchFamily="34" charset="0"/>
                <a:ea typeface="BatangChe" pitchFamily="49" charset="-127"/>
                <a:cs typeface="Arial" charset="0"/>
              </a:rPr>
              <a:t> </a:t>
            </a:r>
            <a:r>
              <a:rPr lang="ru-RU" sz="3100" b="1" dirty="0" smtClean="0">
                <a:solidFill>
                  <a:srgbClr val="0070C0"/>
                </a:solidFill>
                <a:latin typeface="Arial Black" pitchFamily="34" charset="0"/>
                <a:ea typeface="BatangChe" pitchFamily="49" charset="-127"/>
                <a:cs typeface="Arial" charset="0"/>
              </a:rPr>
              <a:t>замещающего </a:t>
            </a:r>
            <a:endParaRPr lang="en-US" sz="3100" b="1" dirty="0" smtClean="0">
              <a:solidFill>
                <a:srgbClr val="0070C0"/>
              </a:solidFill>
              <a:latin typeface="Arial Black" pitchFamily="34" charset="0"/>
              <a:ea typeface="BatangChe" pitchFamily="49" charset="-127"/>
              <a:cs typeface="Arial" charset="0"/>
            </a:endParaRPr>
          </a:p>
          <a:p>
            <a:pPr marR="0" algn="ctr" eaLnBrk="1" hangingPunct="1">
              <a:lnSpc>
                <a:spcPct val="80000"/>
              </a:lnSpc>
              <a:buFont typeface="Arial" charset="0"/>
              <a:buNone/>
            </a:pPr>
            <a:r>
              <a:rPr lang="en-US" sz="3100" b="1" dirty="0" smtClean="0">
                <a:solidFill>
                  <a:srgbClr val="0070C0"/>
                </a:solidFill>
                <a:latin typeface="Arial Black" pitchFamily="34" charset="0"/>
                <a:ea typeface="BatangChe" pitchFamily="49" charset="-127"/>
                <a:cs typeface="Arial" charset="0"/>
              </a:rPr>
              <a:t>                                   </a:t>
            </a:r>
            <a:r>
              <a:rPr lang="ru-RU" sz="3100" b="1" dirty="0" smtClean="0">
                <a:solidFill>
                  <a:srgbClr val="0070C0"/>
                </a:solidFill>
                <a:latin typeface="Arial Black" pitchFamily="34" charset="0"/>
                <a:ea typeface="BatangChe" pitchFamily="49" charset="-127"/>
                <a:cs typeface="Arial" charset="0"/>
              </a:rPr>
              <a:t>онтогенеза</a:t>
            </a:r>
            <a:r>
              <a:rPr lang="en-US" sz="3100" b="1" dirty="0" smtClean="0">
                <a:solidFill>
                  <a:srgbClr val="0070C0"/>
                </a:solidFill>
                <a:latin typeface="Arial Black" pitchFamily="34" charset="0"/>
                <a:ea typeface="BatangChe" pitchFamily="49" charset="-127"/>
                <a:cs typeface="Arial" charset="0"/>
              </a:rPr>
              <a:t> </a:t>
            </a:r>
            <a:r>
              <a:rPr lang="ru-RU" sz="3100" b="1" dirty="0" smtClean="0">
                <a:solidFill>
                  <a:srgbClr val="0070C0"/>
                </a:solidFill>
                <a:latin typeface="Arial Black" pitchFamily="34" charset="0"/>
                <a:ea typeface="BatangChe" pitchFamily="49" charset="-127"/>
                <a:cs typeface="Arial" charset="0"/>
              </a:rPr>
              <a:t>ч.</a:t>
            </a:r>
            <a:r>
              <a:rPr lang="en-US" sz="3100" b="1" dirty="0" smtClean="0">
                <a:solidFill>
                  <a:srgbClr val="0070C0"/>
                </a:solidFill>
                <a:latin typeface="Arial Black" pitchFamily="34" charset="0"/>
                <a:ea typeface="BatangChe" pitchFamily="49" charset="-127"/>
                <a:cs typeface="Arial" charset="0"/>
              </a:rPr>
              <a:t>I</a:t>
            </a:r>
            <a:endParaRPr lang="ru-RU" sz="3100" b="1" dirty="0" smtClean="0">
              <a:solidFill>
                <a:srgbClr val="0070C0"/>
              </a:solidFill>
              <a:latin typeface="Arial Black" pitchFamily="34" charset="0"/>
              <a:ea typeface="BatangChe" pitchFamily="49" charset="-127"/>
              <a:cs typeface="Arial"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2000"/>
                                        <p:tgtEl>
                                          <p:spTgt spid="3">
                                            <p:txEl>
                                              <p:pRg st="0" end="0"/>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Содержимое 2"/>
          <p:cNvSpPr>
            <a:spLocks noGrp="1"/>
          </p:cNvSpPr>
          <p:nvPr>
            <p:ph idx="1"/>
          </p:nvPr>
        </p:nvSpPr>
        <p:spPr/>
        <p:txBody>
          <a:bodyPr>
            <a:normAutofit fontScale="92500" lnSpcReduction="20000"/>
          </a:bodyPr>
          <a:lstStyle/>
          <a:p>
            <a:pPr marL="365760" indent="-256032" eaLnBrk="1" fontAlgn="auto" hangingPunct="1">
              <a:spcAft>
                <a:spcPts val="0"/>
              </a:spcAft>
              <a:buFont typeface="Arial" charset="0"/>
              <a:buNone/>
              <a:defRPr/>
            </a:pPr>
            <a:r>
              <a:rPr lang="ru-RU" sz="1400" dirty="0" smtClean="0"/>
              <a:t>      </a:t>
            </a:r>
          </a:p>
          <a:p>
            <a:pPr marL="365760" indent="-256032" algn="just" eaLnBrk="1" fontAlgn="auto" hangingPunct="1">
              <a:spcAft>
                <a:spcPts val="0"/>
              </a:spcAft>
              <a:buFont typeface="Arial" charset="0"/>
              <a:buNone/>
              <a:defRPr/>
            </a:pPr>
            <a:r>
              <a:rPr lang="ru-RU" sz="1400" dirty="0" smtClean="0"/>
              <a:t>                   </a:t>
            </a:r>
            <a:r>
              <a:rPr lang="ru-RU" sz="1800" dirty="0" smtClean="0">
                <a:latin typeface="Arial" pitchFamily="34" charset="0"/>
                <a:cs typeface="Arial" pitchFamily="34" charset="0"/>
              </a:rPr>
              <a:t>Заключается в </a:t>
            </a:r>
            <a:r>
              <a:rPr lang="ru-RU" sz="1800" b="1" dirty="0" smtClean="0">
                <a:latin typeface="Arial" pitchFamily="34" charset="0"/>
                <a:cs typeface="Arial" pitchFamily="34" charset="0"/>
              </a:rPr>
              <a:t>системном</a:t>
            </a:r>
            <a:r>
              <a:rPr lang="ru-RU" sz="1800" dirty="0" smtClean="0">
                <a:latin typeface="Arial" pitchFamily="34" charset="0"/>
                <a:cs typeface="Arial" pitchFamily="34" charset="0"/>
              </a:rPr>
              <a:t> или </a:t>
            </a:r>
            <a:r>
              <a:rPr lang="ru-RU" sz="1800" b="1" dirty="0" err="1" smtClean="0">
                <a:latin typeface="Arial" pitchFamily="34" charset="0"/>
                <a:cs typeface="Arial" pitchFamily="34" charset="0"/>
              </a:rPr>
              <a:t>синдромном</a:t>
            </a:r>
            <a:r>
              <a:rPr lang="ru-RU" sz="1800" dirty="0" smtClean="0">
                <a:latin typeface="Arial" pitchFamily="34" charset="0"/>
                <a:cs typeface="Arial" pitchFamily="34" charset="0"/>
              </a:rPr>
              <a:t> подходе к диагностике, предполагающем выделение первично пострадавшего звена функциональной системы, его вторичных системных следствий и компенсаторных перестроек. </a:t>
            </a:r>
          </a:p>
          <a:p>
            <a:pPr marL="365760" indent="-256032" algn="just" eaLnBrk="1" fontAlgn="auto" hangingPunct="1">
              <a:spcAft>
                <a:spcPts val="0"/>
              </a:spcAft>
              <a:buFont typeface="Arial" charset="0"/>
              <a:buNone/>
              <a:defRPr/>
            </a:pPr>
            <a:endParaRPr lang="ru-RU" sz="1800" dirty="0" smtClean="0">
              <a:latin typeface="Arial" pitchFamily="34" charset="0"/>
              <a:cs typeface="Arial" pitchFamily="34" charset="0"/>
            </a:endParaRPr>
          </a:p>
          <a:p>
            <a:pPr marL="365760" indent="-256032" algn="just" eaLnBrk="1" fontAlgn="auto" hangingPunct="1">
              <a:spcAft>
                <a:spcPts val="0"/>
              </a:spcAft>
              <a:buFont typeface="Arial" charset="0"/>
              <a:buNone/>
              <a:defRPr/>
            </a:pPr>
            <a:r>
              <a:rPr lang="ru-RU" sz="1800" dirty="0" smtClean="0">
                <a:latin typeface="Arial" pitchFamily="34" charset="0"/>
                <a:cs typeface="Arial" pitchFamily="34" charset="0"/>
              </a:rPr>
              <a:t>               У детей надежно может быть поставлен только </a:t>
            </a:r>
            <a:r>
              <a:rPr lang="ru-RU" sz="1800" b="1" dirty="0" smtClean="0">
                <a:latin typeface="Arial" pitchFamily="34" charset="0"/>
                <a:cs typeface="Arial" pitchFamily="34" charset="0"/>
              </a:rPr>
              <a:t>функциональный диагноз</a:t>
            </a:r>
            <a:r>
              <a:rPr lang="ru-RU" sz="1800" dirty="0" smtClean="0">
                <a:latin typeface="Arial" pitchFamily="34" charset="0"/>
                <a:cs typeface="Arial" pitchFamily="34" charset="0"/>
              </a:rPr>
              <a:t>. Нейропсихологическое исследование может выделить </a:t>
            </a:r>
            <a:r>
              <a:rPr lang="ru-RU" sz="1800" b="1" dirty="0" smtClean="0">
                <a:latin typeface="Arial" pitchFamily="34" charset="0"/>
                <a:cs typeface="Arial" pitchFamily="34" charset="0"/>
              </a:rPr>
              <a:t>пострадавшее функциональное звено</a:t>
            </a:r>
            <a:r>
              <a:rPr lang="ru-RU" sz="1800" dirty="0" smtClean="0">
                <a:latin typeface="Arial" pitchFamily="34" charset="0"/>
                <a:cs typeface="Arial" pitchFamily="34" charset="0"/>
              </a:rPr>
              <a:t>, но его топика может быть указана лишь вероятностным способом. Особенно велика вариативность в вертикальном направлении, что связано и с динамикой процесса развития, и с иерархической организацией психических процессов. </a:t>
            </a:r>
            <a:r>
              <a:rPr lang="ru-RU" sz="1800" i="1" dirty="0" smtClean="0">
                <a:latin typeface="Arial" pitchFamily="34" charset="0"/>
                <a:cs typeface="Arial" pitchFamily="34" charset="0"/>
              </a:rPr>
              <a:t>Более определенно «топический диагноз может быть поставлен по осям «передние – задние отделы мозга» и «правое – левое полушария мозга» </a:t>
            </a:r>
          </a:p>
          <a:p>
            <a:pPr marL="365760" indent="-256032" algn="just" eaLnBrk="1" fontAlgn="auto" hangingPunct="1">
              <a:spcAft>
                <a:spcPts val="0"/>
              </a:spcAft>
              <a:buFont typeface="Arial" charset="0"/>
              <a:buNone/>
              <a:defRPr/>
            </a:pPr>
            <a:endParaRPr lang="ru-RU" sz="1800" i="1" dirty="0" smtClean="0">
              <a:latin typeface="Arial" pitchFamily="34" charset="0"/>
              <a:cs typeface="Arial" pitchFamily="34" charset="0"/>
            </a:endParaRPr>
          </a:p>
          <a:p>
            <a:pPr marL="365760" indent="-256032" algn="r" eaLnBrk="1" fontAlgn="auto" hangingPunct="1">
              <a:spcAft>
                <a:spcPts val="0"/>
              </a:spcAft>
              <a:buFont typeface="Arial" charset="0"/>
              <a:buNone/>
              <a:defRPr/>
            </a:pPr>
            <a:r>
              <a:rPr lang="ru-RU" sz="1800" i="1" dirty="0" smtClean="0">
                <a:latin typeface="Arial" pitchFamily="34" charset="0"/>
                <a:cs typeface="Arial" pitchFamily="34" charset="0"/>
              </a:rPr>
              <a:t>(</a:t>
            </a:r>
            <a:r>
              <a:rPr lang="ru-RU" sz="1800" i="1" dirty="0" err="1" smtClean="0">
                <a:latin typeface="Arial" pitchFamily="34" charset="0"/>
                <a:cs typeface="Arial" pitchFamily="34" charset="0"/>
              </a:rPr>
              <a:t>Т.В.Ахутина</a:t>
            </a:r>
            <a:r>
              <a:rPr lang="ru-RU" sz="1800" i="1" dirty="0" smtClean="0">
                <a:latin typeface="Arial" pitchFamily="34" charset="0"/>
                <a:cs typeface="Arial" pitchFamily="34" charset="0"/>
              </a:rPr>
              <a:t>)</a:t>
            </a:r>
            <a:r>
              <a:rPr lang="ru-RU" sz="1800" dirty="0" smtClean="0">
                <a:latin typeface="Arial" pitchFamily="34" charset="0"/>
                <a:cs typeface="Arial" pitchFamily="34" charset="0"/>
              </a:rPr>
              <a:t>.</a:t>
            </a:r>
            <a:br>
              <a:rPr lang="ru-RU" sz="1800" dirty="0" smtClean="0">
                <a:latin typeface="Arial" pitchFamily="34" charset="0"/>
                <a:cs typeface="Arial" pitchFamily="34" charset="0"/>
              </a:rPr>
            </a:br>
            <a:r>
              <a:rPr lang="ru-RU" dirty="0" smtClean="0">
                <a:latin typeface="Arial" pitchFamily="34" charset="0"/>
                <a:cs typeface="Arial" pitchFamily="34" charset="0"/>
              </a:rPr>
              <a:t/>
            </a:r>
            <a:br>
              <a:rPr lang="ru-RU" dirty="0" smtClean="0">
                <a:latin typeface="Arial" pitchFamily="34" charset="0"/>
                <a:cs typeface="Arial" pitchFamily="34" charset="0"/>
              </a:rPr>
            </a:br>
            <a:endParaRPr lang="ru-RU" dirty="0" smtClean="0">
              <a:latin typeface="Arial" pitchFamily="34" charset="0"/>
              <a:cs typeface="Arial" pitchFamily="34" charset="0"/>
            </a:endParaRPr>
          </a:p>
        </p:txBody>
      </p:sp>
      <p:sp>
        <p:nvSpPr>
          <p:cNvPr id="11266" name="Заголовок 1"/>
          <p:cNvSpPr>
            <a:spLocks noGrp="1"/>
          </p:cNvSpPr>
          <p:nvPr>
            <p:ph type="title"/>
          </p:nvPr>
        </p:nvSpPr>
        <p:spPr/>
        <p:txBody>
          <a:bodyPr/>
          <a:lstStyle/>
          <a:p>
            <a:pPr algn="ctr" eaLnBrk="1" fontAlgn="auto" hangingPunct="1">
              <a:spcAft>
                <a:spcPts val="0"/>
              </a:spcAft>
              <a:defRPr/>
            </a:pPr>
            <a:r>
              <a:rPr lang="ru-RU" sz="3200" dirty="0" smtClean="0">
                <a:solidFill>
                  <a:schemeClr val="accent1"/>
                </a:solidFill>
                <a:latin typeface="Arial" pitchFamily="34" charset="0"/>
                <a:cs typeface="Arial" pitchFamily="34" charset="0"/>
              </a:rPr>
              <a:t>Диагностирование «неравномерного развития»</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1000" fill="hold"/>
                                        <p:tgtEl>
                                          <p:spTgt spid="11266"/>
                                        </p:tgtEl>
                                        <p:attrNameLst>
                                          <p:attrName>ppt_x</p:attrName>
                                        </p:attrNameLst>
                                      </p:cBhvr>
                                      <p:tavLst>
                                        <p:tav tm="0">
                                          <p:val>
                                            <p:strVal val="#ppt_x"/>
                                          </p:val>
                                        </p:tav>
                                        <p:tav tm="100000">
                                          <p:val>
                                            <p:strVal val="#ppt_x"/>
                                          </p:val>
                                        </p:tav>
                                      </p:tavLst>
                                    </p:anim>
                                    <p:anim calcmode="lin" valueType="num">
                                      <p:cBhvr additive="base">
                                        <p:cTn id="8" dur="1000" fill="hold"/>
                                        <p:tgtEl>
                                          <p:spTgt spid="1126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11267">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1267">
                                            <p:txEl>
                                              <p:pRg st="3" end="3"/>
                                            </p:txEl>
                                          </p:spTgt>
                                        </p:tgtEl>
                                        <p:attrNameLst>
                                          <p:attrName>style.visibility</p:attrName>
                                        </p:attrNameLst>
                                      </p:cBhvr>
                                      <p:to>
                                        <p:strVal val="visible"/>
                                      </p:to>
                                    </p:set>
                                    <p:anim calcmode="lin" valueType="num">
                                      <p:cBhvr additive="base">
                                        <p:cTn id="17" dur="10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11267">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1267">
                                            <p:txEl>
                                              <p:pRg st="5" end="5"/>
                                            </p:txEl>
                                          </p:spTgt>
                                        </p:tgtEl>
                                        <p:attrNameLst>
                                          <p:attrName>style.visibility</p:attrName>
                                        </p:attrNameLst>
                                      </p:cBhvr>
                                      <p:to>
                                        <p:strVal val="visible"/>
                                      </p:to>
                                    </p:set>
                                    <p:anim calcmode="lin" valueType="num">
                                      <p:cBhvr additive="base">
                                        <p:cTn id="21" dur="10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1126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Содержимое 2"/>
          <p:cNvSpPr>
            <a:spLocks noGrp="1"/>
          </p:cNvSpPr>
          <p:nvPr>
            <p:ph idx="1"/>
          </p:nvPr>
        </p:nvSpPr>
        <p:spPr/>
        <p:txBody>
          <a:bodyPr>
            <a:normAutofit/>
          </a:bodyPr>
          <a:lstStyle/>
          <a:p>
            <a:pPr marL="365760" indent="-256032" eaLnBrk="1" fontAlgn="auto" hangingPunct="1">
              <a:spcAft>
                <a:spcPts val="0"/>
              </a:spcAft>
              <a:buFont typeface="Arial" charset="0"/>
              <a:buNone/>
              <a:defRPr/>
            </a:pPr>
            <a:r>
              <a:rPr lang="ru-RU" sz="1400" dirty="0" smtClean="0">
                <a:latin typeface="Arial" pitchFamily="34" charset="0"/>
                <a:cs typeface="Arial" pitchFamily="34" charset="0"/>
              </a:rPr>
              <a:t>    </a:t>
            </a:r>
            <a:r>
              <a:rPr lang="ru-RU" sz="1600" b="1" dirty="0" smtClean="0">
                <a:latin typeface="Arial" pitchFamily="34" charset="0"/>
                <a:cs typeface="Arial" pitchFamily="34" charset="0"/>
              </a:rPr>
              <a:t>1.  Диагностика двигательных функций:</a:t>
            </a:r>
          </a:p>
          <a:p>
            <a:pPr marL="365760" indent="-256032" algn="just" eaLnBrk="1" fontAlgn="auto" hangingPunct="1">
              <a:spcAft>
                <a:spcPts val="0"/>
              </a:spcAft>
              <a:buFont typeface="Wingdings" pitchFamily="2" charset="2"/>
              <a:buChar char="Ø"/>
              <a:defRPr/>
            </a:pPr>
            <a:r>
              <a:rPr lang="ru-RU" sz="1400" dirty="0" smtClean="0">
                <a:latin typeface="Arial" pitchFamily="34" charset="0"/>
                <a:cs typeface="Arial" pitchFamily="34" charset="0"/>
              </a:rPr>
              <a:t>Кинестетический </a:t>
            </a:r>
            <a:r>
              <a:rPr lang="ru-RU" sz="1400" dirty="0" err="1" smtClean="0">
                <a:latin typeface="Arial" pitchFamily="34" charset="0"/>
                <a:cs typeface="Arial" pitchFamily="34" charset="0"/>
              </a:rPr>
              <a:t>праксис</a:t>
            </a:r>
            <a:r>
              <a:rPr lang="ru-RU" sz="1400" dirty="0" smtClean="0">
                <a:latin typeface="Arial" pitchFamily="34" charset="0"/>
                <a:cs typeface="Arial" pitchFamily="34" charset="0"/>
              </a:rPr>
              <a:t> (</a:t>
            </a:r>
            <a:r>
              <a:rPr lang="ru-RU" sz="1400" dirty="0" err="1" smtClean="0">
                <a:latin typeface="Arial" pitchFamily="34" charset="0"/>
                <a:cs typeface="Arial" pitchFamily="34" charset="0"/>
              </a:rPr>
              <a:t>праксис</a:t>
            </a:r>
            <a:r>
              <a:rPr lang="ru-RU" sz="1400" dirty="0" smtClean="0">
                <a:latin typeface="Arial" pitchFamily="34" charset="0"/>
                <a:cs typeface="Arial" pitchFamily="34" charset="0"/>
              </a:rPr>
              <a:t> поз по образцу, зрительному, слуховому, тактильному)</a:t>
            </a:r>
          </a:p>
          <a:p>
            <a:pPr marL="365760" indent="-256032" algn="just" eaLnBrk="1" fontAlgn="auto" hangingPunct="1">
              <a:spcAft>
                <a:spcPts val="0"/>
              </a:spcAft>
              <a:buFont typeface="Wingdings" pitchFamily="2" charset="2"/>
              <a:buChar char="Ø"/>
              <a:defRPr/>
            </a:pPr>
            <a:r>
              <a:rPr lang="ru-RU" sz="1400" dirty="0" smtClean="0">
                <a:latin typeface="Arial" pitchFamily="34" charset="0"/>
                <a:cs typeface="Arial" pitchFamily="34" charset="0"/>
              </a:rPr>
              <a:t>Кинетический  (динамический) </a:t>
            </a:r>
            <a:r>
              <a:rPr lang="ru-RU" sz="1400" dirty="0" err="1" smtClean="0">
                <a:latin typeface="Arial" pitchFamily="34" charset="0"/>
                <a:cs typeface="Arial" pitchFamily="34" charset="0"/>
              </a:rPr>
              <a:t>праксис</a:t>
            </a:r>
            <a:r>
              <a:rPr lang="ru-RU" sz="1400" dirty="0" smtClean="0">
                <a:latin typeface="Arial" pitchFamily="34" charset="0"/>
                <a:cs typeface="Arial" pitchFamily="34" charset="0"/>
              </a:rPr>
              <a:t> </a:t>
            </a:r>
            <a:r>
              <a:rPr lang="ru-RU" sz="1400" b="1" i="1" dirty="0" smtClean="0">
                <a:solidFill>
                  <a:schemeClr val="bg2">
                    <a:lumMod val="25000"/>
                  </a:schemeClr>
                </a:solidFill>
                <a:latin typeface="Arial" pitchFamily="34" charset="0"/>
                <a:cs typeface="Arial" pitchFamily="34" charset="0"/>
              </a:rPr>
              <a:t>(ладонь-кулак-ребро, проба «заборчик», реципрокная координация)</a:t>
            </a:r>
          </a:p>
          <a:p>
            <a:pPr marL="365760" indent="-256032" algn="just" eaLnBrk="1" fontAlgn="auto" hangingPunct="1">
              <a:spcAft>
                <a:spcPts val="0"/>
              </a:spcAft>
              <a:buFont typeface="Wingdings" pitchFamily="2" charset="2"/>
              <a:buChar char="Ø"/>
              <a:defRPr/>
            </a:pPr>
            <a:r>
              <a:rPr lang="ru-RU" sz="1400" dirty="0" smtClean="0">
                <a:latin typeface="Arial" pitchFamily="34" charset="0"/>
                <a:cs typeface="Arial" pitchFamily="34" charset="0"/>
              </a:rPr>
              <a:t>Оральный кинестетический/кинетический </a:t>
            </a:r>
            <a:r>
              <a:rPr lang="ru-RU" sz="1400" dirty="0" err="1" smtClean="0">
                <a:latin typeface="Arial" pitchFamily="34" charset="0"/>
                <a:cs typeface="Arial" pitchFamily="34" charset="0"/>
              </a:rPr>
              <a:t>праксис</a:t>
            </a:r>
            <a:endParaRPr lang="ru-RU" sz="1400" dirty="0" smtClean="0">
              <a:latin typeface="Arial" pitchFamily="34" charset="0"/>
              <a:cs typeface="Arial" pitchFamily="34" charset="0"/>
            </a:endParaRPr>
          </a:p>
          <a:p>
            <a:pPr marL="365760" indent="-256032" algn="just" eaLnBrk="1" fontAlgn="auto" hangingPunct="1">
              <a:spcAft>
                <a:spcPts val="0"/>
              </a:spcAft>
              <a:buFont typeface="Wingdings" pitchFamily="2" charset="2"/>
              <a:buChar char="Ø"/>
              <a:defRPr/>
            </a:pPr>
            <a:r>
              <a:rPr lang="ru-RU" sz="1400" dirty="0" smtClean="0">
                <a:latin typeface="Arial" pitchFamily="34" charset="0"/>
                <a:cs typeface="Arial" pitchFamily="34" charset="0"/>
              </a:rPr>
              <a:t>Пространственный </a:t>
            </a:r>
            <a:r>
              <a:rPr lang="ru-RU" sz="1400" dirty="0" err="1" smtClean="0">
                <a:latin typeface="Arial" pitchFamily="34" charset="0"/>
                <a:cs typeface="Arial" pitchFamily="34" charset="0"/>
              </a:rPr>
              <a:t>праксис</a:t>
            </a:r>
            <a:r>
              <a:rPr lang="ru-RU" sz="1400" dirty="0" smtClean="0">
                <a:latin typeface="Arial" pitchFamily="34" charset="0"/>
                <a:cs typeface="Arial" pitchFamily="34" charset="0"/>
              </a:rPr>
              <a:t> </a:t>
            </a:r>
            <a:r>
              <a:rPr lang="ru-RU" sz="1400" b="1" i="1" dirty="0" smtClean="0">
                <a:solidFill>
                  <a:schemeClr val="bg2">
                    <a:lumMod val="25000"/>
                  </a:schemeClr>
                </a:solidFill>
                <a:latin typeface="Arial" pitchFamily="34" charset="0"/>
                <a:cs typeface="Arial" pitchFamily="34" charset="0"/>
              </a:rPr>
              <a:t>(пробы </a:t>
            </a:r>
            <a:r>
              <a:rPr lang="ru-RU" sz="1400" b="1" i="1" dirty="0" err="1" smtClean="0">
                <a:solidFill>
                  <a:schemeClr val="bg2">
                    <a:lumMod val="25000"/>
                  </a:schemeClr>
                </a:solidFill>
                <a:latin typeface="Arial" pitchFamily="34" charset="0"/>
                <a:cs typeface="Arial" pitchFamily="34" charset="0"/>
              </a:rPr>
              <a:t>Хэда</a:t>
            </a:r>
            <a:r>
              <a:rPr lang="ru-RU" sz="1400" b="1" i="1" dirty="0" smtClean="0">
                <a:solidFill>
                  <a:schemeClr val="bg2">
                    <a:lumMod val="25000"/>
                  </a:schemeClr>
                </a:solidFill>
                <a:latin typeface="Arial" pitchFamily="34" charset="0"/>
                <a:cs typeface="Arial" pitchFamily="34" charset="0"/>
              </a:rPr>
              <a:t> одноручные/двуручные)</a:t>
            </a:r>
          </a:p>
          <a:p>
            <a:pPr marL="365760" indent="-256032" algn="just" eaLnBrk="1" fontAlgn="auto" hangingPunct="1">
              <a:spcAft>
                <a:spcPts val="0"/>
              </a:spcAft>
              <a:buFont typeface="Wingdings" pitchFamily="2" charset="2"/>
              <a:buChar char="Ø"/>
              <a:defRPr/>
            </a:pPr>
            <a:r>
              <a:rPr lang="ru-RU" sz="1400" dirty="0" smtClean="0">
                <a:latin typeface="Arial" pitchFamily="34" charset="0"/>
                <a:cs typeface="Arial" pitchFamily="34" charset="0"/>
              </a:rPr>
              <a:t>Тактильные и </a:t>
            </a:r>
            <a:r>
              <a:rPr lang="ru-RU" sz="1400" dirty="0" err="1" smtClean="0">
                <a:latin typeface="Arial" pitchFamily="34" charset="0"/>
                <a:cs typeface="Arial" pitchFamily="34" charset="0"/>
              </a:rPr>
              <a:t>соматогностические</a:t>
            </a:r>
            <a:r>
              <a:rPr lang="ru-RU" sz="1400" dirty="0" smtClean="0">
                <a:latin typeface="Arial" pitchFamily="34" charset="0"/>
                <a:cs typeface="Arial" pitchFamily="34" charset="0"/>
              </a:rPr>
              <a:t> функции </a:t>
            </a:r>
            <a:r>
              <a:rPr lang="ru-RU" sz="1400" b="1" i="1" dirty="0" smtClean="0">
                <a:solidFill>
                  <a:schemeClr val="bg2">
                    <a:lumMod val="25000"/>
                  </a:schemeClr>
                </a:solidFill>
                <a:latin typeface="Arial" pitchFamily="34" charset="0"/>
                <a:cs typeface="Arial" pitchFamily="34" charset="0"/>
              </a:rPr>
              <a:t>(локализация прикосновения, называние частей тела, проба </a:t>
            </a:r>
            <a:r>
              <a:rPr lang="ru-RU" sz="1400" b="1" i="1" dirty="0" err="1" smtClean="0">
                <a:solidFill>
                  <a:schemeClr val="bg2">
                    <a:lumMod val="25000"/>
                  </a:schemeClr>
                </a:solidFill>
                <a:latin typeface="Arial" pitchFamily="34" charset="0"/>
                <a:cs typeface="Arial" pitchFamily="34" charset="0"/>
              </a:rPr>
              <a:t>Сегена</a:t>
            </a:r>
            <a:r>
              <a:rPr lang="ru-RU" sz="1400" b="1" i="1" dirty="0" smtClean="0">
                <a:solidFill>
                  <a:schemeClr val="bg2">
                    <a:lumMod val="25000"/>
                  </a:schemeClr>
                </a:solidFill>
                <a:latin typeface="Arial" pitchFamily="34" charset="0"/>
                <a:cs typeface="Arial" pitchFamily="34" charset="0"/>
              </a:rPr>
              <a:t> и др.)</a:t>
            </a:r>
          </a:p>
          <a:p>
            <a:pPr marL="365760" indent="-256032" eaLnBrk="1" fontAlgn="auto" hangingPunct="1">
              <a:spcAft>
                <a:spcPts val="0"/>
              </a:spcAft>
              <a:buNone/>
              <a:defRPr/>
            </a:pPr>
            <a:r>
              <a:rPr lang="ru-RU" sz="1600" b="1" dirty="0" smtClean="0">
                <a:latin typeface="Arial" pitchFamily="34" charset="0"/>
                <a:cs typeface="Arial" pitchFamily="34" charset="0"/>
              </a:rPr>
              <a:t>     2 . Слуховой </a:t>
            </a:r>
            <a:r>
              <a:rPr lang="ru-RU" sz="1600" b="1" dirty="0" err="1" smtClean="0">
                <a:latin typeface="Arial" pitchFamily="34" charset="0"/>
                <a:cs typeface="Arial" pitchFamily="34" charset="0"/>
              </a:rPr>
              <a:t>гнозис</a:t>
            </a:r>
            <a:endParaRPr lang="ru-RU" sz="1600" b="1" dirty="0" smtClean="0">
              <a:latin typeface="Arial" pitchFamily="34" charset="0"/>
              <a:cs typeface="Arial" pitchFamily="34" charset="0"/>
            </a:endParaRPr>
          </a:p>
          <a:p>
            <a:pPr marL="365760" indent="-256032" eaLnBrk="1" fontAlgn="auto" hangingPunct="1">
              <a:spcAft>
                <a:spcPts val="0"/>
              </a:spcAft>
              <a:buFont typeface="Wingdings" pitchFamily="2" charset="2"/>
              <a:buChar char="Ø"/>
              <a:defRPr/>
            </a:pPr>
            <a:r>
              <a:rPr lang="ru-RU" sz="1400" b="1" i="1" dirty="0" smtClean="0">
                <a:solidFill>
                  <a:schemeClr val="bg2">
                    <a:lumMod val="25000"/>
                  </a:schemeClr>
                </a:solidFill>
                <a:latin typeface="Arial" pitchFamily="34" charset="0"/>
                <a:cs typeface="Arial" pitchFamily="34" charset="0"/>
              </a:rPr>
              <a:t>Восприятие, воспроизведение ритмов (сначала одной, потом другой рукой)</a:t>
            </a:r>
          </a:p>
          <a:p>
            <a:pPr marL="365760" indent="-256032" eaLnBrk="1" fontAlgn="auto" hangingPunct="1">
              <a:spcAft>
                <a:spcPts val="0"/>
              </a:spcAft>
              <a:buNone/>
              <a:defRPr/>
            </a:pPr>
            <a:r>
              <a:rPr lang="ru-RU" sz="1400" dirty="0" smtClean="0">
                <a:latin typeface="Arial" pitchFamily="34" charset="0"/>
                <a:cs typeface="Arial" pitchFamily="34" charset="0"/>
              </a:rPr>
              <a:t>	</a:t>
            </a:r>
            <a:r>
              <a:rPr lang="ru-RU" sz="1600" b="1" dirty="0" smtClean="0">
                <a:latin typeface="Arial" pitchFamily="34" charset="0"/>
                <a:cs typeface="Arial" pitchFamily="34" charset="0"/>
              </a:rPr>
              <a:t>3. Речевые функции</a:t>
            </a:r>
            <a:endParaRPr lang="ru-RU" sz="1600" dirty="0" smtClean="0">
              <a:latin typeface="Arial" pitchFamily="34" charset="0"/>
              <a:cs typeface="Arial" pitchFamily="34" charset="0"/>
            </a:endParaRPr>
          </a:p>
          <a:p>
            <a:pPr marL="365760" indent="-256032" eaLnBrk="1" fontAlgn="auto" hangingPunct="1">
              <a:spcAft>
                <a:spcPts val="0"/>
              </a:spcAft>
              <a:buFont typeface="Wingdings" pitchFamily="2" charset="2"/>
              <a:buChar char="Ø"/>
              <a:defRPr/>
            </a:pPr>
            <a:r>
              <a:rPr lang="ru-RU" sz="1400" dirty="0" smtClean="0">
                <a:latin typeface="Arial" pitchFamily="34" charset="0"/>
                <a:cs typeface="Arial" pitchFamily="34" charset="0"/>
              </a:rPr>
              <a:t>Автоматизированная речь</a:t>
            </a:r>
            <a:r>
              <a:rPr lang="ru-RU" sz="1400" i="1" dirty="0" smtClean="0">
                <a:latin typeface="Arial" pitchFamily="34" charset="0"/>
                <a:cs typeface="Arial" pitchFamily="34" charset="0"/>
              </a:rPr>
              <a:t> </a:t>
            </a:r>
            <a:r>
              <a:rPr lang="ru-RU" sz="1400" b="1" i="1" dirty="0" smtClean="0">
                <a:solidFill>
                  <a:schemeClr val="bg2">
                    <a:lumMod val="25000"/>
                  </a:schemeClr>
                </a:solidFill>
                <a:latin typeface="Arial" pitchFamily="34" charset="0"/>
                <a:cs typeface="Arial" pitchFamily="34" charset="0"/>
              </a:rPr>
              <a:t>(называние данных о себе, о родных, дней недели, название месяцев и т.д.)</a:t>
            </a:r>
          </a:p>
          <a:p>
            <a:pPr marL="365760" indent="-256032" eaLnBrk="1" fontAlgn="auto" hangingPunct="1">
              <a:spcAft>
                <a:spcPts val="0"/>
              </a:spcAft>
              <a:buFont typeface="Wingdings" pitchFamily="2" charset="2"/>
              <a:buChar char="Ø"/>
              <a:defRPr/>
            </a:pPr>
            <a:r>
              <a:rPr lang="ru-RU" sz="1400" b="1" i="1" dirty="0" smtClean="0">
                <a:solidFill>
                  <a:schemeClr val="bg2">
                    <a:lumMod val="25000"/>
                  </a:schemeClr>
                </a:solidFill>
                <a:latin typeface="Arial" pitchFamily="34" charset="0"/>
                <a:cs typeface="Arial" pitchFamily="34" charset="0"/>
              </a:rPr>
              <a:t>Фонематический слух, речевая артикуляция и кинетика.</a:t>
            </a:r>
          </a:p>
          <a:p>
            <a:pPr marL="365760" indent="-256032" eaLnBrk="1" fontAlgn="auto" hangingPunct="1">
              <a:spcAft>
                <a:spcPts val="0"/>
              </a:spcAft>
              <a:buNone/>
              <a:defRPr/>
            </a:pPr>
            <a:r>
              <a:rPr lang="ru-RU" sz="1400" dirty="0" smtClean="0">
                <a:latin typeface="Arial" pitchFamily="34" charset="0"/>
                <a:cs typeface="Arial" pitchFamily="34" charset="0"/>
              </a:rPr>
              <a:t>     </a:t>
            </a:r>
            <a:r>
              <a:rPr lang="ru-RU" sz="1400" b="1" dirty="0" smtClean="0">
                <a:latin typeface="Arial" pitchFamily="34" charset="0"/>
                <a:cs typeface="Arial" pitchFamily="34" charset="0"/>
              </a:rPr>
              <a:t>4. </a:t>
            </a:r>
            <a:r>
              <a:rPr lang="ru-RU" sz="1600" b="1" dirty="0" smtClean="0">
                <a:latin typeface="Arial" pitchFamily="34" charset="0"/>
                <a:cs typeface="Arial" pitchFamily="34" charset="0"/>
              </a:rPr>
              <a:t>Работа с диагностическим альбомом </a:t>
            </a:r>
            <a:r>
              <a:rPr lang="ru-RU" sz="1400" b="1" dirty="0" smtClean="0">
                <a:latin typeface="Arial" pitchFamily="34" charset="0"/>
                <a:cs typeface="Arial" pitchFamily="34" charset="0"/>
              </a:rPr>
              <a:t>–</a:t>
            </a:r>
            <a:r>
              <a:rPr lang="ru-RU" sz="1400" b="1" i="1" dirty="0" smtClean="0">
                <a:solidFill>
                  <a:schemeClr val="bg2">
                    <a:lumMod val="25000"/>
                  </a:schemeClr>
                </a:solidFill>
                <a:latin typeface="Arial" pitchFamily="34" charset="0"/>
                <a:cs typeface="Arial" pitchFamily="34" charset="0"/>
              </a:rPr>
              <a:t>диагностика пространственных представлений, памяти (зрительной, </a:t>
            </a:r>
            <a:r>
              <a:rPr lang="ru-RU" sz="1400" b="1" i="1" dirty="0" err="1" smtClean="0">
                <a:solidFill>
                  <a:schemeClr val="bg2">
                    <a:lumMod val="25000"/>
                  </a:schemeClr>
                </a:solidFill>
                <a:latin typeface="Arial" pitchFamily="34" charset="0"/>
                <a:cs typeface="Arial" pitchFamily="34" charset="0"/>
              </a:rPr>
              <a:t>слухо-речевой</a:t>
            </a:r>
            <a:r>
              <a:rPr lang="ru-RU" sz="1400" b="1" i="1" dirty="0" smtClean="0">
                <a:solidFill>
                  <a:schemeClr val="bg2">
                    <a:lumMod val="25000"/>
                  </a:schemeClr>
                </a:solidFill>
                <a:latin typeface="Arial" pitchFamily="34" charset="0"/>
                <a:cs typeface="Arial" pitchFamily="34" charset="0"/>
              </a:rPr>
              <a:t>), интеллектуальных функций.</a:t>
            </a:r>
          </a:p>
          <a:p>
            <a:pPr marL="365760" indent="-256032" eaLnBrk="1" fontAlgn="auto" hangingPunct="1">
              <a:spcAft>
                <a:spcPts val="0"/>
              </a:spcAft>
              <a:buNone/>
              <a:defRPr/>
            </a:pPr>
            <a:r>
              <a:rPr lang="ru-RU" sz="1400" dirty="0" smtClean="0"/>
              <a:t>	</a:t>
            </a:r>
          </a:p>
          <a:p>
            <a:pPr marL="365760" indent="-256032" eaLnBrk="1" fontAlgn="auto" hangingPunct="1">
              <a:spcAft>
                <a:spcPts val="0"/>
              </a:spcAft>
              <a:buNone/>
              <a:defRPr/>
            </a:pPr>
            <a:endParaRPr lang="ru-RU" sz="1400" dirty="0" smtClean="0"/>
          </a:p>
        </p:txBody>
      </p:sp>
      <p:sp>
        <p:nvSpPr>
          <p:cNvPr id="11266" name="Заголовок 1"/>
          <p:cNvSpPr>
            <a:spLocks noGrp="1"/>
          </p:cNvSpPr>
          <p:nvPr>
            <p:ph type="title"/>
          </p:nvPr>
        </p:nvSpPr>
        <p:spPr/>
        <p:txBody>
          <a:bodyPr/>
          <a:lstStyle/>
          <a:p>
            <a:pPr algn="ctr" eaLnBrk="1" fontAlgn="auto" hangingPunct="1">
              <a:spcAft>
                <a:spcPts val="0"/>
              </a:spcAft>
              <a:defRPr/>
            </a:pPr>
            <a:r>
              <a:rPr lang="ru-RU" sz="3200" dirty="0" smtClean="0">
                <a:solidFill>
                  <a:schemeClr val="accent1"/>
                </a:solidFill>
                <a:latin typeface="Arial" pitchFamily="34" charset="0"/>
                <a:cs typeface="Arial" pitchFamily="34" charset="0"/>
              </a:rPr>
              <a:t>Методы нейропсихологической диагностики</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1000" fill="hold"/>
                                        <p:tgtEl>
                                          <p:spTgt spid="11266"/>
                                        </p:tgtEl>
                                        <p:attrNameLst>
                                          <p:attrName>ppt_x</p:attrName>
                                        </p:attrNameLst>
                                      </p:cBhvr>
                                      <p:tavLst>
                                        <p:tav tm="0">
                                          <p:val>
                                            <p:strVal val="#ppt_x"/>
                                          </p:val>
                                        </p:tav>
                                        <p:tav tm="100000">
                                          <p:val>
                                            <p:strVal val="#ppt_x"/>
                                          </p:val>
                                        </p:tav>
                                      </p:tavLst>
                                    </p:anim>
                                    <p:anim calcmode="lin" valueType="num">
                                      <p:cBhvr additive="base">
                                        <p:cTn id="8" dur="1000" fill="hold"/>
                                        <p:tgtEl>
                                          <p:spTgt spid="1126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266"/>
                                        </p:tgtEl>
                                        <p:attrNameLst>
                                          <p:attrName>style.visibility</p:attrName>
                                        </p:attrNameLst>
                                      </p:cBhvr>
                                      <p:to>
                                        <p:strVal val="visible"/>
                                      </p:to>
                                    </p:set>
                                    <p:anim calcmode="lin" valueType="num">
                                      <p:cBhvr additive="base">
                                        <p:cTn id="11" dur="500" fill="hold"/>
                                        <p:tgtEl>
                                          <p:spTgt spid="11266"/>
                                        </p:tgtEl>
                                        <p:attrNameLst>
                                          <p:attrName>ppt_x</p:attrName>
                                        </p:attrNameLst>
                                      </p:cBhvr>
                                      <p:tavLst>
                                        <p:tav tm="0">
                                          <p:val>
                                            <p:strVal val="#ppt_x"/>
                                          </p:val>
                                        </p:tav>
                                        <p:tav tm="100000">
                                          <p:val>
                                            <p:strVal val="#ppt_x"/>
                                          </p:val>
                                        </p:tav>
                                      </p:tavLst>
                                    </p:anim>
                                    <p:anim calcmode="lin" valueType="num">
                                      <p:cBhvr additive="base">
                                        <p:cTn id="12" dur="500" fill="hold"/>
                                        <p:tgtEl>
                                          <p:spTgt spid="1126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267">
                                            <p:txEl>
                                              <p:pRg st="0" end="0"/>
                                            </p:txEl>
                                          </p:spTgt>
                                        </p:tgtEl>
                                        <p:attrNameLst>
                                          <p:attrName>style.visibility</p:attrName>
                                        </p:attrNameLst>
                                      </p:cBhvr>
                                      <p:to>
                                        <p:strVal val="visible"/>
                                      </p:to>
                                    </p:set>
                                    <p:anim calcmode="lin" valueType="num">
                                      <p:cBhvr additive="base">
                                        <p:cTn id="15"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267">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1267">
                                            <p:txEl>
                                              <p:pRg st="1" end="1"/>
                                            </p:txEl>
                                          </p:spTgt>
                                        </p:tgtEl>
                                        <p:attrNameLst>
                                          <p:attrName>style.visibility</p:attrName>
                                        </p:attrNameLst>
                                      </p:cBhvr>
                                      <p:to>
                                        <p:strVal val="visible"/>
                                      </p:to>
                                    </p:set>
                                    <p:anim calcmode="lin" valueType="num">
                                      <p:cBhvr additive="base">
                                        <p:cTn id="19"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267">
                                            <p:txEl>
                                              <p:pRg st="2" end="2"/>
                                            </p:txEl>
                                          </p:spTgt>
                                        </p:tgtEl>
                                        <p:attrNameLst>
                                          <p:attrName>style.visibility</p:attrName>
                                        </p:attrNameLst>
                                      </p:cBhvr>
                                      <p:to>
                                        <p:strVal val="visible"/>
                                      </p:to>
                                    </p:set>
                                    <p:anim calcmode="lin" valueType="num">
                                      <p:cBhvr additive="base">
                                        <p:cTn id="23"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267">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267">
                                            <p:txEl>
                                              <p:pRg st="3" end="3"/>
                                            </p:txEl>
                                          </p:spTgt>
                                        </p:tgtEl>
                                        <p:attrNameLst>
                                          <p:attrName>style.visibility</p:attrName>
                                        </p:attrNameLst>
                                      </p:cBhvr>
                                      <p:to>
                                        <p:strVal val="visible"/>
                                      </p:to>
                                    </p:set>
                                    <p:anim calcmode="lin" valueType="num">
                                      <p:cBhvr additive="base">
                                        <p:cTn id="27"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267">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1267">
                                            <p:txEl>
                                              <p:pRg st="5" end="5"/>
                                            </p:txEl>
                                          </p:spTgt>
                                        </p:tgtEl>
                                        <p:attrNameLst>
                                          <p:attrName>style.visibility</p:attrName>
                                        </p:attrNameLst>
                                      </p:cBhvr>
                                      <p:to>
                                        <p:strVal val="visible"/>
                                      </p:to>
                                    </p:set>
                                    <p:anim calcmode="lin" valueType="num">
                                      <p:cBhvr additive="base">
                                        <p:cTn id="35" dur="5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126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1267">
                                            <p:txEl>
                                              <p:pRg st="6" end="6"/>
                                            </p:txEl>
                                          </p:spTgt>
                                        </p:tgtEl>
                                        <p:attrNameLst>
                                          <p:attrName>style.visibility</p:attrName>
                                        </p:attrNameLst>
                                      </p:cBhvr>
                                      <p:to>
                                        <p:strVal val="visible"/>
                                      </p:to>
                                    </p:set>
                                    <p:anim calcmode="lin" valueType="num">
                                      <p:cBhvr additive="base">
                                        <p:cTn id="41" dur="500" fill="hold"/>
                                        <p:tgtEl>
                                          <p:spTgt spid="11267">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1267">
                                            <p:txEl>
                                              <p:pRg st="6" end="6"/>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1267">
                                            <p:txEl>
                                              <p:pRg st="7" end="7"/>
                                            </p:txEl>
                                          </p:spTgt>
                                        </p:tgtEl>
                                        <p:attrNameLst>
                                          <p:attrName>style.visibility</p:attrName>
                                        </p:attrNameLst>
                                      </p:cBhvr>
                                      <p:to>
                                        <p:strVal val="visible"/>
                                      </p:to>
                                    </p:set>
                                    <p:anim calcmode="lin" valueType="num">
                                      <p:cBhvr additive="base">
                                        <p:cTn id="45" dur="500" fill="hold"/>
                                        <p:tgtEl>
                                          <p:spTgt spid="11267">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126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1267">
                                            <p:txEl>
                                              <p:pRg st="8" end="8"/>
                                            </p:txEl>
                                          </p:spTgt>
                                        </p:tgtEl>
                                        <p:attrNameLst>
                                          <p:attrName>style.visibility</p:attrName>
                                        </p:attrNameLst>
                                      </p:cBhvr>
                                      <p:to>
                                        <p:strVal val="visible"/>
                                      </p:to>
                                    </p:set>
                                    <p:anim calcmode="lin" valueType="num">
                                      <p:cBhvr additive="base">
                                        <p:cTn id="51" dur="500" fill="hold"/>
                                        <p:tgtEl>
                                          <p:spTgt spid="11267">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1267">
                                            <p:txEl>
                                              <p:pRg st="8" end="8"/>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1267">
                                            <p:txEl>
                                              <p:pRg st="9" end="9"/>
                                            </p:txEl>
                                          </p:spTgt>
                                        </p:tgtEl>
                                        <p:attrNameLst>
                                          <p:attrName>style.visibility</p:attrName>
                                        </p:attrNameLst>
                                      </p:cBhvr>
                                      <p:to>
                                        <p:strVal val="visible"/>
                                      </p:to>
                                    </p:set>
                                    <p:anim calcmode="lin" valueType="num">
                                      <p:cBhvr additive="base">
                                        <p:cTn id="55" dur="500" fill="hold"/>
                                        <p:tgtEl>
                                          <p:spTgt spid="11267">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267">
                                            <p:txEl>
                                              <p:pRg st="9" end="9"/>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11267">
                                            <p:txEl>
                                              <p:pRg st="10" end="10"/>
                                            </p:txEl>
                                          </p:spTgt>
                                        </p:tgtEl>
                                        <p:attrNameLst>
                                          <p:attrName>style.visibility</p:attrName>
                                        </p:attrNameLst>
                                      </p:cBhvr>
                                      <p:to>
                                        <p:strVal val="visible"/>
                                      </p:to>
                                    </p:set>
                                    <p:anim calcmode="lin" valueType="num">
                                      <p:cBhvr additive="base">
                                        <p:cTn id="59" dur="500" fill="hold"/>
                                        <p:tgtEl>
                                          <p:spTgt spid="11267">
                                            <p:txEl>
                                              <p:pRg st="10" end="1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126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11267">
                                            <p:txEl>
                                              <p:pRg st="11" end="11"/>
                                            </p:txEl>
                                          </p:spTgt>
                                        </p:tgtEl>
                                        <p:attrNameLst>
                                          <p:attrName>style.visibility</p:attrName>
                                        </p:attrNameLst>
                                      </p:cBhvr>
                                      <p:to>
                                        <p:strVal val="visible"/>
                                      </p:to>
                                    </p:set>
                                    <p:anim calcmode="lin" valueType="num">
                                      <p:cBhvr additive="base">
                                        <p:cTn id="65" dur="500" fill="hold"/>
                                        <p:tgtEl>
                                          <p:spTgt spid="11267">
                                            <p:txEl>
                                              <p:pRg st="11" end="11"/>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1126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Содержимое 2"/>
          <p:cNvSpPr>
            <a:spLocks noGrp="1"/>
          </p:cNvSpPr>
          <p:nvPr>
            <p:ph idx="1"/>
          </p:nvPr>
        </p:nvSpPr>
        <p:spPr/>
        <p:txBody>
          <a:bodyPr>
            <a:normAutofit lnSpcReduction="10000"/>
          </a:bodyPr>
          <a:lstStyle/>
          <a:p>
            <a:r>
              <a:rPr lang="ru-RU" sz="1400" dirty="0" smtClean="0">
                <a:latin typeface="Arial" pitchFamily="34" charset="0"/>
                <a:cs typeface="Arial" pitchFamily="34" charset="0"/>
              </a:rPr>
              <a:t>    </a:t>
            </a:r>
            <a:r>
              <a:rPr lang="ru-RU" sz="2000" b="1" dirty="0" smtClean="0">
                <a:latin typeface="Arial" pitchFamily="34" charset="0"/>
                <a:cs typeface="Arial" pitchFamily="34" charset="0"/>
              </a:rPr>
              <a:t>«0»</a:t>
            </a:r>
            <a:r>
              <a:rPr lang="ru-RU" sz="2000" dirty="0" smtClean="0">
                <a:latin typeface="Arial" pitchFamily="34" charset="0"/>
                <a:cs typeface="Arial" pitchFamily="34" charset="0"/>
              </a:rPr>
              <a:t> — выставляется в тех случаях, когда ребенок без дополнительных разъяснений выполняет предложенную экспериментальную программу;</a:t>
            </a:r>
            <a:endParaRPr lang="en-US" sz="2000" dirty="0" smtClean="0">
              <a:latin typeface="Arial" pitchFamily="34" charset="0"/>
              <a:cs typeface="Arial" pitchFamily="34" charset="0"/>
            </a:endParaRPr>
          </a:p>
          <a:p>
            <a:pPr>
              <a:buNone/>
            </a:pPr>
            <a:endParaRPr lang="ru-RU" sz="2000" dirty="0" smtClean="0">
              <a:latin typeface="Arial" pitchFamily="34" charset="0"/>
              <a:cs typeface="Arial" pitchFamily="34" charset="0"/>
            </a:endParaRPr>
          </a:p>
          <a:p>
            <a:r>
              <a:rPr lang="ru-RU" sz="2000" b="1" dirty="0" smtClean="0">
                <a:latin typeface="Arial" pitchFamily="34" charset="0"/>
                <a:cs typeface="Arial" pitchFamily="34" charset="0"/>
              </a:rPr>
              <a:t>«1»</a:t>
            </a:r>
            <a:r>
              <a:rPr lang="ru-RU" sz="2000" dirty="0" smtClean="0">
                <a:latin typeface="Arial" pitchFamily="34" charset="0"/>
                <a:cs typeface="Arial" pitchFamily="34" charset="0"/>
              </a:rPr>
              <a:t> — если отмечается ряд мелких погрешностей, исправляемых самим ребенком практически без участия экспериментатора; по сути </a:t>
            </a:r>
            <a:r>
              <a:rPr lang="ru-RU" sz="2000" b="1" dirty="0" smtClean="0">
                <a:latin typeface="Arial" pitchFamily="34" charset="0"/>
                <a:cs typeface="Arial" pitchFamily="34" charset="0"/>
              </a:rPr>
              <a:t>«1»</a:t>
            </a:r>
            <a:r>
              <a:rPr lang="ru-RU" sz="2000" dirty="0" smtClean="0">
                <a:latin typeface="Arial" pitchFamily="34" charset="0"/>
                <a:cs typeface="Arial" pitchFamily="34" charset="0"/>
              </a:rPr>
              <a:t> — это нижняя нормативная граница;</a:t>
            </a:r>
            <a:endParaRPr lang="en-US" sz="2000" dirty="0" smtClean="0">
              <a:latin typeface="Arial" pitchFamily="34" charset="0"/>
              <a:cs typeface="Arial" pitchFamily="34" charset="0"/>
            </a:endParaRPr>
          </a:p>
          <a:p>
            <a:pPr>
              <a:buNone/>
            </a:pPr>
            <a:endParaRPr lang="ru-RU" sz="2000" dirty="0" smtClean="0">
              <a:latin typeface="Arial" pitchFamily="34" charset="0"/>
              <a:cs typeface="Arial" pitchFamily="34" charset="0"/>
            </a:endParaRPr>
          </a:p>
          <a:p>
            <a:r>
              <a:rPr lang="ru-RU" sz="2000" b="1" dirty="0" smtClean="0">
                <a:latin typeface="Arial" pitchFamily="34" charset="0"/>
                <a:cs typeface="Arial" pitchFamily="34" charset="0"/>
              </a:rPr>
              <a:t>«2»</a:t>
            </a:r>
            <a:r>
              <a:rPr lang="ru-RU" sz="2000" dirty="0" smtClean="0">
                <a:latin typeface="Arial" pitchFamily="34" charset="0"/>
                <a:cs typeface="Arial" pitchFamily="34" charset="0"/>
              </a:rPr>
              <a:t> — ребенок в состоянии выполнить задание после нескольких попыток, развернутых подсказок и наводящих вопросов;</a:t>
            </a:r>
            <a:endParaRPr lang="en-US" sz="2000" smtClean="0">
              <a:latin typeface="Arial" pitchFamily="34" charset="0"/>
              <a:cs typeface="Arial" pitchFamily="34" charset="0"/>
            </a:endParaRPr>
          </a:p>
          <a:p>
            <a:endParaRPr lang="ru-RU" sz="2000" dirty="0" smtClean="0">
              <a:latin typeface="Arial" pitchFamily="34" charset="0"/>
              <a:cs typeface="Arial" pitchFamily="34" charset="0"/>
            </a:endParaRPr>
          </a:p>
          <a:p>
            <a:r>
              <a:rPr lang="ru-RU" sz="2000" b="1" dirty="0" smtClean="0">
                <a:latin typeface="Arial" pitchFamily="34" charset="0"/>
                <a:cs typeface="Arial" pitchFamily="34" charset="0"/>
              </a:rPr>
              <a:t>«3»</a:t>
            </a:r>
            <a:r>
              <a:rPr lang="ru-RU" sz="2000" dirty="0" smtClean="0">
                <a:latin typeface="Arial" pitchFamily="34" charset="0"/>
                <a:cs typeface="Arial" pitchFamily="34" charset="0"/>
              </a:rPr>
              <a:t> — задание недоступно даже после подробного многократного разъяснения со стороны экспериментатора.</a:t>
            </a:r>
          </a:p>
          <a:p>
            <a:pPr marL="365760" indent="-256032" eaLnBrk="1" fontAlgn="auto" hangingPunct="1">
              <a:spcAft>
                <a:spcPts val="0"/>
              </a:spcAft>
              <a:buNone/>
              <a:defRPr/>
            </a:pPr>
            <a:endParaRPr lang="ru-RU" sz="1400" dirty="0" smtClean="0"/>
          </a:p>
        </p:txBody>
      </p:sp>
      <p:sp>
        <p:nvSpPr>
          <p:cNvPr id="11266" name="Заголовок 1"/>
          <p:cNvSpPr>
            <a:spLocks noGrp="1"/>
          </p:cNvSpPr>
          <p:nvPr>
            <p:ph type="title"/>
          </p:nvPr>
        </p:nvSpPr>
        <p:spPr/>
        <p:txBody>
          <a:bodyPr>
            <a:normAutofit fontScale="90000"/>
          </a:bodyPr>
          <a:lstStyle/>
          <a:p>
            <a:pPr algn="ctr"/>
            <a:r>
              <a:rPr lang="ru-RU" sz="2700" dirty="0" smtClean="0">
                <a:solidFill>
                  <a:schemeClr val="bg2">
                    <a:lumMod val="50000"/>
                  </a:schemeClr>
                </a:solidFill>
                <a:latin typeface="Arial" pitchFamily="34" charset="0"/>
                <a:cs typeface="Arial" pitchFamily="34" charset="0"/>
              </a:rPr>
              <a:t>Система оценок продуктивности психической деятельности. </a:t>
            </a:r>
            <a:r>
              <a:rPr lang="en-US" sz="2400" dirty="0" smtClean="0">
                <a:solidFill>
                  <a:schemeClr val="bg2">
                    <a:lumMod val="50000"/>
                  </a:schemeClr>
                </a:solidFill>
                <a:latin typeface="Arial" pitchFamily="34" charset="0"/>
                <a:cs typeface="Arial" pitchFamily="34" charset="0"/>
              </a:rPr>
              <a:t/>
            </a:r>
            <a:br>
              <a:rPr lang="en-US" sz="2400" dirty="0" smtClean="0">
                <a:solidFill>
                  <a:schemeClr val="bg2">
                    <a:lumMod val="50000"/>
                  </a:schemeClr>
                </a:solidFill>
                <a:latin typeface="Arial" pitchFamily="34" charset="0"/>
                <a:cs typeface="Arial" pitchFamily="34" charset="0"/>
              </a:rPr>
            </a:br>
            <a:r>
              <a:rPr lang="ru-RU" sz="1800" dirty="0" smtClean="0">
                <a:solidFill>
                  <a:schemeClr val="bg2">
                    <a:lumMod val="50000"/>
                  </a:schemeClr>
                </a:solidFill>
                <a:latin typeface="Arial" pitchFamily="34" charset="0"/>
                <a:cs typeface="Arial" pitchFamily="34" charset="0"/>
              </a:rPr>
              <a:t>В онтогенетическом ракурсе она прямо связана с понятием зоны ближайшего развития:</a:t>
            </a:r>
            <a:endParaRPr lang="ru-RU" sz="1800" dirty="0">
              <a:solidFill>
                <a:schemeClr val="bg2">
                  <a:lumMod val="50000"/>
                </a:schemeClr>
              </a:solidFill>
              <a:latin typeface="Arial" pitchFamily="34" charset="0"/>
              <a:cs typeface="Arial"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1000" fill="hold"/>
                                        <p:tgtEl>
                                          <p:spTgt spid="11266"/>
                                        </p:tgtEl>
                                        <p:attrNameLst>
                                          <p:attrName>ppt_x</p:attrName>
                                        </p:attrNameLst>
                                      </p:cBhvr>
                                      <p:tavLst>
                                        <p:tav tm="0">
                                          <p:val>
                                            <p:strVal val="#ppt_x"/>
                                          </p:val>
                                        </p:tav>
                                        <p:tav tm="100000">
                                          <p:val>
                                            <p:strVal val="#ppt_x"/>
                                          </p:val>
                                        </p:tav>
                                      </p:tavLst>
                                    </p:anim>
                                    <p:anim calcmode="lin" valueType="num">
                                      <p:cBhvr additive="base">
                                        <p:cTn id="8" dur="1000" fill="hold"/>
                                        <p:tgtEl>
                                          <p:spTgt spid="1126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266"/>
                                        </p:tgtEl>
                                        <p:attrNameLst>
                                          <p:attrName>style.visibility</p:attrName>
                                        </p:attrNameLst>
                                      </p:cBhvr>
                                      <p:to>
                                        <p:strVal val="visible"/>
                                      </p:to>
                                    </p:set>
                                    <p:anim calcmode="lin" valueType="num">
                                      <p:cBhvr additive="base">
                                        <p:cTn id="11" dur="500" fill="hold"/>
                                        <p:tgtEl>
                                          <p:spTgt spid="11266"/>
                                        </p:tgtEl>
                                        <p:attrNameLst>
                                          <p:attrName>ppt_x</p:attrName>
                                        </p:attrNameLst>
                                      </p:cBhvr>
                                      <p:tavLst>
                                        <p:tav tm="0">
                                          <p:val>
                                            <p:strVal val="#ppt_x"/>
                                          </p:val>
                                        </p:tav>
                                        <p:tav tm="100000">
                                          <p:val>
                                            <p:strVal val="#ppt_x"/>
                                          </p:val>
                                        </p:tav>
                                      </p:tavLst>
                                    </p:anim>
                                    <p:anim calcmode="lin" valueType="num">
                                      <p:cBhvr additive="base">
                                        <p:cTn id="12" dur="500" fill="hold"/>
                                        <p:tgtEl>
                                          <p:spTgt spid="1126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267">
                                            <p:txEl>
                                              <p:pRg st="0" end="0"/>
                                            </p:txEl>
                                          </p:spTgt>
                                        </p:tgtEl>
                                        <p:attrNameLst>
                                          <p:attrName>style.visibility</p:attrName>
                                        </p:attrNameLst>
                                      </p:cBhvr>
                                      <p:to>
                                        <p:strVal val="visible"/>
                                      </p:to>
                                    </p:set>
                                    <p:anim calcmode="lin" valueType="num">
                                      <p:cBhvr additive="base">
                                        <p:cTn id="15"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267">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267">
                                            <p:txEl>
                                              <p:pRg st="4" end="4"/>
                                            </p:txEl>
                                          </p:spTgt>
                                        </p:tgtEl>
                                        <p:attrNameLst>
                                          <p:attrName>style.visibility</p:attrName>
                                        </p:attrNameLst>
                                      </p:cBhvr>
                                      <p:to>
                                        <p:strVal val="visible"/>
                                      </p:to>
                                    </p:set>
                                    <p:anim calcmode="lin" valueType="num">
                                      <p:cBhvr additive="base">
                                        <p:cTn id="23"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26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267">
                                            <p:txEl>
                                              <p:pRg st="6" end="6"/>
                                            </p:txEl>
                                          </p:spTgt>
                                        </p:tgtEl>
                                        <p:attrNameLst>
                                          <p:attrName>style.visibility</p:attrName>
                                        </p:attrNameLst>
                                      </p:cBhvr>
                                      <p:to>
                                        <p:strVal val="visible"/>
                                      </p:to>
                                    </p:set>
                                    <p:anim calcmode="lin" valueType="num">
                                      <p:cBhvr additive="base">
                                        <p:cTn id="27" dur="500" fill="hold"/>
                                        <p:tgtEl>
                                          <p:spTgt spid="11267">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26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rtlCol="0">
            <a:normAutofit lnSpcReduction="10000"/>
          </a:bodyPr>
          <a:lstStyle/>
          <a:p>
            <a:pPr marL="365760" indent="-256032" eaLnBrk="1" fontAlgn="auto" hangingPunct="1">
              <a:spcAft>
                <a:spcPts val="0"/>
              </a:spcAft>
              <a:buFont typeface="Arial" pitchFamily="34" charset="0"/>
              <a:buNone/>
              <a:defRPr/>
            </a:pPr>
            <a:r>
              <a:rPr lang="ru-RU" b="1" dirty="0" smtClean="0"/>
              <a:t>    </a:t>
            </a:r>
            <a:r>
              <a:rPr lang="ru-RU" sz="2600" b="1" dirty="0" smtClean="0">
                <a:latin typeface="Arial" pitchFamily="34" charset="0"/>
                <a:cs typeface="Arial" pitchFamily="34" charset="0"/>
              </a:rPr>
              <a:t>Нейропсихология – </a:t>
            </a:r>
            <a:r>
              <a:rPr lang="ru-RU" sz="2600" dirty="0" smtClean="0">
                <a:latin typeface="Arial" pitchFamily="34" charset="0"/>
                <a:cs typeface="Arial" pitchFamily="34" charset="0"/>
              </a:rPr>
              <a:t>область психологии, изучающая структурно-функциональное строение высших психических  функций т.е. мозговые основы организации психических процессов. </a:t>
            </a:r>
            <a:endParaRPr lang="en-US" sz="2600" dirty="0" smtClean="0">
              <a:latin typeface="Arial" pitchFamily="34" charset="0"/>
              <a:cs typeface="Arial" pitchFamily="34" charset="0"/>
            </a:endParaRPr>
          </a:p>
          <a:p>
            <a:pPr marL="365760" indent="-256032" eaLnBrk="1" fontAlgn="auto" hangingPunct="1">
              <a:spcAft>
                <a:spcPts val="0"/>
              </a:spcAft>
              <a:buFont typeface="Arial" pitchFamily="34" charset="0"/>
              <a:buNone/>
              <a:defRPr/>
            </a:pPr>
            <a:endParaRPr lang="ru-RU" sz="2600" dirty="0" smtClean="0">
              <a:latin typeface="Arial" pitchFamily="34" charset="0"/>
              <a:cs typeface="Arial" pitchFamily="34" charset="0"/>
            </a:endParaRPr>
          </a:p>
          <a:p>
            <a:pPr marL="365760" indent="-256032" eaLnBrk="1" fontAlgn="auto" hangingPunct="1">
              <a:spcAft>
                <a:spcPts val="0"/>
              </a:spcAft>
              <a:buFont typeface="Arial" pitchFamily="34" charset="0"/>
              <a:buNone/>
              <a:defRPr/>
            </a:pPr>
            <a:r>
              <a:rPr lang="ru-RU" sz="2600" dirty="0" smtClean="0">
                <a:latin typeface="Arial" pitchFamily="34" charset="0"/>
                <a:cs typeface="Arial" pitchFamily="34" charset="0"/>
              </a:rPr>
              <a:t>    Создателями нейропсихологии являются Л.С. </a:t>
            </a:r>
            <a:r>
              <a:rPr lang="ru-RU" sz="2600" dirty="0" err="1" smtClean="0">
                <a:latin typeface="Arial" pitchFamily="34" charset="0"/>
                <a:cs typeface="Arial" pitchFamily="34" charset="0"/>
              </a:rPr>
              <a:t>Выготский</a:t>
            </a:r>
            <a:r>
              <a:rPr lang="ru-RU" sz="2600" dirty="0" smtClean="0">
                <a:latin typeface="Arial" pitchFamily="34" charset="0"/>
                <a:cs typeface="Arial" pitchFamily="34" charset="0"/>
              </a:rPr>
              <a:t> (1896 – 1934) и А.Р. </a:t>
            </a:r>
            <a:r>
              <a:rPr lang="ru-RU" sz="2600" dirty="0" err="1" smtClean="0">
                <a:latin typeface="Arial" pitchFamily="34" charset="0"/>
                <a:cs typeface="Arial" pitchFamily="34" charset="0"/>
              </a:rPr>
              <a:t>Лурия</a:t>
            </a:r>
            <a:r>
              <a:rPr lang="ru-RU" sz="2600" dirty="0" smtClean="0">
                <a:latin typeface="Arial" pitchFamily="34" charset="0"/>
                <a:cs typeface="Arial" pitchFamily="34" charset="0"/>
              </a:rPr>
              <a:t> (1902 – 1977). </a:t>
            </a:r>
          </a:p>
          <a:p>
            <a:pPr marL="365760" indent="-256032" eaLnBrk="1" fontAlgn="auto" hangingPunct="1">
              <a:spcAft>
                <a:spcPts val="0"/>
              </a:spcAft>
              <a:buFont typeface="Arial" pitchFamily="34" charset="0"/>
              <a:buNone/>
              <a:defRPr/>
            </a:pPr>
            <a:r>
              <a:rPr lang="en-US" sz="2600" dirty="0" smtClean="0">
                <a:latin typeface="Arial" pitchFamily="34" charset="0"/>
                <a:cs typeface="Arial" pitchFamily="34" charset="0"/>
              </a:rPr>
              <a:t>    </a:t>
            </a:r>
            <a:r>
              <a:rPr lang="ru-RU" sz="2600" dirty="0" err="1" smtClean="0">
                <a:latin typeface="Arial" pitchFamily="34" charset="0"/>
                <a:cs typeface="Arial" pitchFamily="34" charset="0"/>
              </a:rPr>
              <a:t>Лурия</a:t>
            </a:r>
            <a:r>
              <a:rPr lang="ru-RU" sz="2600" dirty="0" smtClean="0">
                <a:latin typeface="Arial" pitchFamily="34" charset="0"/>
                <a:cs typeface="Arial" pitchFamily="34" charset="0"/>
              </a:rPr>
              <a:t> развивал и воплощал идеи </a:t>
            </a:r>
            <a:r>
              <a:rPr lang="ru-RU" sz="2600" dirty="0" err="1" smtClean="0">
                <a:latin typeface="Arial" pitchFamily="34" charset="0"/>
                <a:cs typeface="Arial" pitchFamily="34" charset="0"/>
              </a:rPr>
              <a:t>Выготского</a:t>
            </a:r>
            <a:r>
              <a:rPr lang="ru-RU" sz="2600" dirty="0" smtClean="0">
                <a:latin typeface="Arial" pitchFamily="34" charset="0"/>
                <a:cs typeface="Arial" pitchFamily="34" charset="0"/>
              </a:rPr>
              <a:t> после его смерти.</a:t>
            </a:r>
          </a:p>
          <a:p>
            <a:pPr marL="365760" indent="-256032" eaLnBrk="1" fontAlgn="auto" hangingPunct="1">
              <a:spcAft>
                <a:spcPts val="0"/>
              </a:spcAft>
              <a:buFont typeface="Arial" pitchFamily="34" charset="0"/>
              <a:buChar char="•"/>
              <a:defRPr/>
            </a:pPr>
            <a:endParaRPr lang="ru-RU" dirty="0" smtClean="0"/>
          </a:p>
        </p:txBody>
      </p:sp>
      <p:sp>
        <p:nvSpPr>
          <p:cNvPr id="2" name="Заголовок 1"/>
          <p:cNvSpPr>
            <a:spLocks noGrp="1"/>
          </p:cNvSpPr>
          <p:nvPr>
            <p:ph type="title"/>
          </p:nvPr>
        </p:nvSpPr>
        <p:spPr/>
        <p:txBody>
          <a:bodyPr>
            <a:normAutofit fontScale="90000"/>
          </a:bodyPr>
          <a:lstStyle/>
          <a:p>
            <a:pPr algn="ctr" eaLnBrk="1" fontAlgn="auto" hangingPunct="1">
              <a:spcAft>
                <a:spcPts val="0"/>
              </a:spcAft>
              <a:defRPr/>
            </a:pPr>
            <a:r>
              <a:rPr lang="ru-RU" dirty="0" smtClean="0">
                <a:solidFill>
                  <a:srgbClr val="0070C0"/>
                </a:solidFill>
              </a:rPr>
              <a:t>Нейропсихология </a:t>
            </a:r>
            <a:br>
              <a:rPr lang="ru-RU" dirty="0" smtClean="0">
                <a:solidFill>
                  <a:srgbClr val="0070C0"/>
                </a:solidFill>
              </a:rPr>
            </a:br>
            <a:endParaRPr lang="ru-RU" dirty="0" smtClean="0">
              <a:solidFill>
                <a:srgbClr val="0070C0"/>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1000"/>
                                        <p:tgtEl>
                                          <p:spTgt spid="3">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10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rtlCol="0">
            <a:normAutofit fontScale="55000" lnSpcReduction="20000"/>
          </a:bodyPr>
          <a:lstStyle/>
          <a:p>
            <a:pPr marL="365760" indent="-256032" algn="just" eaLnBrk="1" fontAlgn="auto" hangingPunct="1">
              <a:spcAft>
                <a:spcPts val="0"/>
              </a:spcAft>
              <a:buFont typeface="Arial" pitchFamily="34" charset="0"/>
              <a:buChar char="•"/>
              <a:defRPr/>
            </a:pPr>
            <a:r>
              <a:rPr lang="ru-RU" b="1" dirty="0" smtClean="0">
                <a:latin typeface="Arial" pitchFamily="34" charset="0"/>
                <a:cs typeface="Arial" pitchFamily="34" charset="0"/>
              </a:rPr>
              <a:t>Принцип социального генеза ВПФ</a:t>
            </a:r>
            <a:r>
              <a:rPr lang="ru-RU" dirty="0" smtClean="0">
                <a:latin typeface="Arial" pitchFamily="34" charset="0"/>
                <a:cs typeface="Arial" pitchFamily="34" charset="0"/>
              </a:rPr>
              <a:t>, т.е. принцип </a:t>
            </a:r>
            <a:r>
              <a:rPr lang="ru-RU" b="1" dirty="0" err="1" smtClean="0">
                <a:latin typeface="Arial" pitchFamily="34" charset="0"/>
                <a:cs typeface="Arial" pitchFamily="34" charset="0"/>
              </a:rPr>
              <a:t>интериоризации</a:t>
            </a:r>
            <a:r>
              <a:rPr lang="ru-RU" dirty="0" smtClean="0">
                <a:latin typeface="Arial" pitchFamily="34" charset="0"/>
                <a:cs typeface="Arial" pitchFamily="34" charset="0"/>
              </a:rPr>
              <a:t> ВПФ. Термин был впервые введён Л.С </a:t>
            </a:r>
            <a:r>
              <a:rPr lang="ru-RU" dirty="0" err="1" smtClean="0">
                <a:latin typeface="Arial" pitchFamily="34" charset="0"/>
                <a:cs typeface="Arial" pitchFamily="34" charset="0"/>
              </a:rPr>
              <a:t>Выготским</a:t>
            </a:r>
            <a:r>
              <a:rPr lang="ru-RU" dirty="0" smtClean="0">
                <a:latin typeface="Arial" pitchFamily="34" charset="0"/>
                <a:cs typeface="Arial" pitchFamily="34" charset="0"/>
              </a:rPr>
              <a:t>. Всякая форма человеческой психики первоначально складывается как внешняя, социальная форма общения между людьми, как трудовая или иная деятельность, и лишь затем в результате </a:t>
            </a:r>
            <a:r>
              <a:rPr lang="ru-RU" dirty="0" err="1" smtClean="0">
                <a:latin typeface="Arial" pitchFamily="34" charset="0"/>
                <a:cs typeface="Arial" pitchFamily="34" charset="0"/>
              </a:rPr>
              <a:t>интериоризации</a:t>
            </a:r>
            <a:r>
              <a:rPr lang="ru-RU" dirty="0" smtClean="0">
                <a:latin typeface="Arial" pitchFamily="34" charset="0"/>
                <a:cs typeface="Arial" pitchFamily="34" charset="0"/>
              </a:rPr>
              <a:t> становится компонентом психики человека.</a:t>
            </a:r>
            <a:endParaRPr lang="en-US" dirty="0" smtClean="0">
              <a:latin typeface="Agency FB" pitchFamily="34" charset="0"/>
              <a:cs typeface="Arial" pitchFamily="34" charset="0"/>
            </a:endParaRPr>
          </a:p>
          <a:p>
            <a:pPr marL="365760" indent="-256032" eaLnBrk="1" fontAlgn="auto" hangingPunct="1">
              <a:spcAft>
                <a:spcPts val="0"/>
              </a:spcAft>
              <a:buFont typeface="Arial" pitchFamily="34" charset="0"/>
              <a:buChar char="•"/>
              <a:defRPr/>
            </a:pPr>
            <a:endParaRPr lang="en-US" dirty="0" smtClean="0">
              <a:latin typeface="Arial" pitchFamily="34" charset="0"/>
              <a:cs typeface="Arial" pitchFamily="34" charset="0"/>
            </a:endParaRPr>
          </a:p>
          <a:p>
            <a:pPr marL="365760" indent="-256032" eaLnBrk="1" fontAlgn="auto" hangingPunct="1">
              <a:spcAft>
                <a:spcPts val="0"/>
              </a:spcAft>
              <a:buFont typeface="Arial" pitchFamily="34" charset="0"/>
              <a:buChar char="•"/>
              <a:defRPr/>
            </a:pPr>
            <a:endParaRPr lang="ru-RU" dirty="0" smtClean="0"/>
          </a:p>
          <a:p>
            <a:pPr marL="365760" indent="-256032" algn="just" eaLnBrk="1" fontAlgn="auto" hangingPunct="1">
              <a:spcAft>
                <a:spcPts val="0"/>
              </a:spcAft>
              <a:buFont typeface="Arial" pitchFamily="34" charset="0"/>
              <a:buChar char="•"/>
              <a:defRPr/>
            </a:pPr>
            <a:r>
              <a:rPr lang="ru-RU" b="1" dirty="0" smtClean="0">
                <a:latin typeface="Arial" pitchFamily="34" charset="0"/>
                <a:cs typeface="Arial" pitchFamily="34" charset="0"/>
              </a:rPr>
              <a:t>Принцип системного строения ВПФ</a:t>
            </a:r>
            <a:r>
              <a:rPr lang="ru-RU" dirty="0" smtClean="0">
                <a:latin typeface="Arial" pitchFamily="34" charset="0"/>
                <a:cs typeface="Arial" pitchFamily="34" charset="0"/>
              </a:rPr>
              <a:t>, который признается всеми психологами, но разработан именно в нейропсихологии. </a:t>
            </a:r>
          </a:p>
          <a:p>
            <a:pPr marL="365760" indent="-256032" algn="just" eaLnBrk="1" fontAlgn="auto" hangingPunct="1">
              <a:spcAft>
                <a:spcPts val="0"/>
              </a:spcAft>
              <a:buFont typeface="Arial" charset="0"/>
              <a:buNone/>
              <a:defRPr/>
            </a:pPr>
            <a:r>
              <a:rPr lang="ru-RU" dirty="0" smtClean="0">
                <a:latin typeface="Arial" pitchFamily="34" charset="0"/>
                <a:cs typeface="Arial" pitchFamily="34" charset="0"/>
              </a:rPr>
              <a:t>         Каждая специфическая функция никогда не связана с деятельностью одного какого-нибудь центра, но всегда представляет собой продукт интегральной деятельности строго дифференцированных, иерархически связанных между собой центров.</a:t>
            </a:r>
          </a:p>
          <a:p>
            <a:pPr marL="365760" indent="-256032" eaLnBrk="1" fontAlgn="auto" hangingPunct="1">
              <a:spcAft>
                <a:spcPts val="0"/>
              </a:spcAft>
              <a:buFont typeface="Arial" charset="0"/>
              <a:buNone/>
              <a:defRPr/>
            </a:pPr>
            <a:endParaRPr lang="en-US" dirty="0" smtClean="0"/>
          </a:p>
          <a:p>
            <a:pPr marL="365760" indent="-256032" eaLnBrk="1" fontAlgn="auto" hangingPunct="1">
              <a:spcAft>
                <a:spcPts val="0"/>
              </a:spcAft>
              <a:buFont typeface="Arial" charset="0"/>
              <a:buNone/>
              <a:defRPr/>
            </a:pPr>
            <a:endParaRPr lang="ru-RU" dirty="0" smtClean="0"/>
          </a:p>
          <a:p>
            <a:pPr marL="365760" indent="-256032" algn="just" eaLnBrk="1" fontAlgn="auto" hangingPunct="1">
              <a:spcAft>
                <a:spcPts val="0"/>
              </a:spcAft>
              <a:buFont typeface="Arial" pitchFamily="34" charset="0"/>
              <a:buChar char="•"/>
              <a:defRPr/>
            </a:pPr>
            <a:r>
              <a:rPr lang="ru-RU" b="1" dirty="0" smtClean="0">
                <a:latin typeface="Arial" pitchFamily="34" charset="0"/>
                <a:cs typeface="Arial" pitchFamily="34" charset="0"/>
              </a:rPr>
              <a:t>Принцип динамической организации и локализации ВПФ,</a:t>
            </a:r>
            <a:r>
              <a:rPr lang="ru-RU" dirty="0" smtClean="0">
                <a:latin typeface="Arial" pitchFamily="34" charset="0"/>
                <a:cs typeface="Arial" pitchFamily="34" charset="0"/>
              </a:rPr>
              <a:t> т.е. изменяющийся во времени.</a:t>
            </a:r>
          </a:p>
          <a:p>
            <a:pPr marL="365760" indent="-256032" algn="just" eaLnBrk="1" fontAlgn="auto" hangingPunct="1">
              <a:spcAft>
                <a:spcPts val="0"/>
              </a:spcAft>
              <a:buFont typeface="Arial" pitchFamily="34" charset="0"/>
              <a:buChar char="•"/>
              <a:defRPr/>
            </a:pPr>
            <a:r>
              <a:rPr lang="ru-RU" dirty="0" smtClean="0">
                <a:latin typeface="Arial" pitchFamily="34" charset="0"/>
                <a:cs typeface="Arial" pitchFamily="34" charset="0"/>
              </a:rPr>
              <a:t>В ходе выполнения действия функциональный состав его меняется. Одно и то же действие может быть выполнено с помощью различных механизмов.</a:t>
            </a:r>
            <a:endParaRPr lang="en-US" dirty="0" smtClean="0">
              <a:latin typeface="Arial" pitchFamily="34" charset="0"/>
              <a:cs typeface="Arial" pitchFamily="34" charset="0"/>
            </a:endParaRPr>
          </a:p>
          <a:p>
            <a:pPr marL="365760" indent="-256032" eaLnBrk="1" fontAlgn="auto" hangingPunct="1">
              <a:spcAft>
                <a:spcPts val="0"/>
              </a:spcAft>
              <a:buFont typeface="Arial" pitchFamily="34" charset="0"/>
              <a:buChar char="•"/>
              <a:defRPr/>
            </a:pPr>
            <a:endParaRPr lang="ru-RU" dirty="0" smtClean="0"/>
          </a:p>
        </p:txBody>
      </p:sp>
      <p:sp>
        <p:nvSpPr>
          <p:cNvPr id="2" name="Заголовок 1"/>
          <p:cNvSpPr>
            <a:spLocks noGrp="1"/>
          </p:cNvSpPr>
          <p:nvPr>
            <p:ph type="title"/>
          </p:nvPr>
        </p:nvSpPr>
        <p:spPr/>
        <p:txBody>
          <a:bodyPr>
            <a:normAutofit fontScale="90000"/>
          </a:bodyPr>
          <a:lstStyle/>
          <a:p>
            <a:pPr algn="ctr" eaLnBrk="1" fontAlgn="auto" hangingPunct="1">
              <a:spcAft>
                <a:spcPts val="0"/>
              </a:spcAft>
              <a:defRPr/>
            </a:pPr>
            <a:r>
              <a:rPr lang="ru-RU" sz="3600" dirty="0" smtClean="0"/>
              <a:t/>
            </a:r>
            <a:br>
              <a:rPr lang="ru-RU" sz="3600" dirty="0" smtClean="0"/>
            </a:br>
            <a:r>
              <a:rPr lang="ru-RU" sz="3100" dirty="0" smtClean="0">
                <a:solidFill>
                  <a:srgbClr val="0070C0"/>
                </a:solidFill>
                <a:latin typeface="Arial" pitchFamily="34" charset="0"/>
                <a:cs typeface="Arial" pitchFamily="34" charset="0"/>
              </a:rPr>
              <a:t>В нейропсихологии существует три принципа:</a:t>
            </a:r>
            <a:r>
              <a:rPr lang="ru-RU" dirty="0" smtClean="0"/>
              <a:t/>
            </a:r>
            <a:br>
              <a:rPr lang="ru-RU" dirty="0" smtClean="0"/>
            </a:br>
            <a:endParaRPr lang="ru-RU"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1000"/>
                                        <p:tgtEl>
                                          <p:spTgt spid="3">
                                            <p:txEl>
                                              <p:pRg st="3" end="3"/>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linds(horizontal)">
                                      <p:cBhvr>
                                        <p:cTn id="20" dur="10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linds(horizontal)">
                                      <p:cBhvr>
                                        <p:cTn id="25" dur="1000"/>
                                        <p:tgtEl>
                                          <p:spTgt spid="3">
                                            <p:txEl>
                                              <p:pRg st="7" end="7"/>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blinds(horizontal)">
                                      <p:cBhvr>
                                        <p:cTn id="28"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rtlCol="0">
            <a:normAutofit fontScale="92500" lnSpcReduction="10000"/>
          </a:bodyPr>
          <a:lstStyle/>
          <a:p>
            <a:pPr marL="365760" indent="-256032" algn="ctr" eaLnBrk="1" fontAlgn="auto" hangingPunct="1">
              <a:spcAft>
                <a:spcPts val="0"/>
              </a:spcAft>
              <a:buFont typeface="Arial" pitchFamily="34" charset="0"/>
              <a:buNone/>
              <a:defRPr/>
            </a:pPr>
            <a:r>
              <a:rPr lang="ru-RU" sz="2600" b="1" dirty="0" smtClean="0">
                <a:latin typeface="Arial" pitchFamily="34" charset="0"/>
                <a:cs typeface="Arial" pitchFamily="34" charset="0"/>
              </a:rPr>
              <a:t>ФС</a:t>
            </a:r>
            <a:r>
              <a:rPr lang="ru-RU" dirty="0" smtClean="0">
                <a:latin typeface="Arial" pitchFamily="34" charset="0"/>
                <a:cs typeface="Arial" pitchFamily="34" charset="0"/>
              </a:rPr>
              <a:t> -</a:t>
            </a:r>
            <a:r>
              <a:rPr lang="ru-RU" sz="2400" i="1" dirty="0" smtClean="0">
                <a:latin typeface="Arial" pitchFamily="34" charset="0"/>
                <a:cs typeface="Arial" pitchFamily="34" charset="0"/>
              </a:rPr>
              <a:t>набор психологических механизмов и соответствующих им зон мозга, которые принимают участие в выполнении данной функции.</a:t>
            </a:r>
          </a:p>
          <a:p>
            <a:pPr marL="365760" indent="-256032" eaLnBrk="1" fontAlgn="auto" hangingPunct="1">
              <a:spcAft>
                <a:spcPts val="0"/>
              </a:spcAft>
              <a:buFont typeface="Arial" pitchFamily="34" charset="0"/>
              <a:buNone/>
              <a:defRPr/>
            </a:pPr>
            <a:endParaRPr lang="ru-RU" sz="2000" i="1" dirty="0" smtClean="0">
              <a:latin typeface="Arial" pitchFamily="34" charset="0"/>
              <a:cs typeface="Arial" pitchFamily="34" charset="0"/>
            </a:endParaRPr>
          </a:p>
          <a:p>
            <a:pPr marL="365760" indent="-256032" eaLnBrk="1" fontAlgn="auto" hangingPunct="1">
              <a:spcAft>
                <a:spcPts val="0"/>
              </a:spcAft>
              <a:buFont typeface="Arial" pitchFamily="34" charset="0"/>
              <a:buNone/>
              <a:defRPr/>
            </a:pPr>
            <a:r>
              <a:rPr lang="ru-RU" sz="2000" i="1" dirty="0" smtClean="0">
                <a:latin typeface="Arial" pitchFamily="34" charset="0"/>
                <a:cs typeface="Arial" pitchFamily="34" charset="0"/>
              </a:rPr>
              <a:t>           </a:t>
            </a:r>
            <a:r>
              <a:rPr lang="ru-RU" sz="2000" dirty="0" smtClean="0">
                <a:latin typeface="Arial" pitchFamily="34" charset="0"/>
                <a:cs typeface="Arial" pitchFamily="34" charset="0"/>
              </a:rPr>
              <a:t>А</a:t>
            </a:r>
            <a:r>
              <a:rPr lang="ru-RU" sz="2000" b="1" dirty="0" smtClean="0">
                <a:latin typeface="Arial" pitchFamily="34" charset="0"/>
                <a:cs typeface="Arial" pitchFamily="34" charset="0"/>
              </a:rPr>
              <a:t>.</a:t>
            </a:r>
            <a:r>
              <a:rPr lang="ru-RU" sz="2000" dirty="0" smtClean="0">
                <a:latin typeface="Arial" pitchFamily="34" charset="0"/>
                <a:cs typeface="Arial" pitchFamily="34" charset="0"/>
              </a:rPr>
              <a:t>Р. </a:t>
            </a:r>
            <a:r>
              <a:rPr lang="ru-RU" sz="2000" dirty="0" err="1" smtClean="0">
                <a:latin typeface="Arial" pitchFamily="34" charset="0"/>
                <a:cs typeface="Arial" pitchFamily="34" charset="0"/>
              </a:rPr>
              <a:t>Лурия</a:t>
            </a:r>
            <a:r>
              <a:rPr lang="ru-RU" sz="2000" dirty="0" smtClean="0">
                <a:latin typeface="Arial" pitchFamily="34" charset="0"/>
                <a:cs typeface="Arial" pitchFamily="34" charset="0"/>
              </a:rPr>
              <a:t> выделяет в мозговой организации психических процессов </a:t>
            </a:r>
            <a:r>
              <a:rPr lang="ru-RU" sz="2000" b="1" dirty="0" smtClean="0">
                <a:latin typeface="Arial" pitchFamily="34" charset="0"/>
                <a:cs typeface="Arial" pitchFamily="34" charset="0"/>
              </a:rPr>
              <a:t>три структурно-функциональных блока</a:t>
            </a:r>
            <a:r>
              <a:rPr lang="ru-RU" sz="2000" dirty="0" smtClean="0">
                <a:latin typeface="Arial" pitchFamily="34" charset="0"/>
                <a:cs typeface="Arial" pitchFamily="34" charset="0"/>
              </a:rPr>
              <a:t>, т.е. мозговую структуру и соответствующую ей функцию.</a:t>
            </a:r>
          </a:p>
          <a:p>
            <a:pPr marL="365760" indent="-256032" algn="just" eaLnBrk="1" fontAlgn="auto" hangingPunct="1">
              <a:spcAft>
                <a:spcPts val="0"/>
              </a:spcAft>
              <a:buFont typeface="Arial" pitchFamily="34" charset="0"/>
              <a:buNone/>
              <a:defRPr/>
            </a:pPr>
            <a:r>
              <a:rPr lang="ru-RU" sz="2000" dirty="0" smtClean="0">
                <a:latin typeface="Arial" pitchFamily="34" charset="0"/>
                <a:cs typeface="Arial" pitchFamily="34" charset="0"/>
              </a:rPr>
              <a:t>           Теория трех функциональных блоков мозга (III ФБМ) А.Р. </a:t>
            </a:r>
            <a:r>
              <a:rPr lang="ru-RU" sz="2000" dirty="0" err="1" smtClean="0">
                <a:latin typeface="Arial" pitchFamily="34" charset="0"/>
                <a:cs typeface="Arial" pitchFamily="34" charset="0"/>
              </a:rPr>
              <a:t>Лурия</a:t>
            </a:r>
            <a:r>
              <a:rPr lang="ru-RU" sz="2000" dirty="0" smtClean="0">
                <a:latin typeface="Arial" pitchFamily="34" charset="0"/>
                <a:cs typeface="Arial" pitchFamily="34" charset="0"/>
              </a:rPr>
              <a:t> является не просто его выдающимся теоретическим открытием. Это краеугольный камень нейропсихологии. Постулируется, что любая психическая функция, психическая деятельность и поведение в целом должны рассматриваться как вертикально организованная система, состоящая из трех основных взаимосвя­занных и взаимодействующих функциональных блоков, каждый из которых обладает собственной мозговой организацией.</a:t>
            </a:r>
          </a:p>
          <a:p>
            <a:pPr marL="365760" indent="-256032" eaLnBrk="1" fontAlgn="auto" hangingPunct="1">
              <a:spcAft>
                <a:spcPts val="0"/>
              </a:spcAft>
              <a:buFont typeface="Arial" pitchFamily="34" charset="0"/>
              <a:buChar char="•"/>
              <a:defRPr/>
            </a:pPr>
            <a:endParaRPr lang="ru-RU" dirty="0" smtClean="0"/>
          </a:p>
        </p:txBody>
      </p:sp>
      <p:sp>
        <p:nvSpPr>
          <p:cNvPr id="5122" name="Заголовок 1"/>
          <p:cNvSpPr>
            <a:spLocks noGrp="1"/>
          </p:cNvSpPr>
          <p:nvPr>
            <p:ph type="title"/>
          </p:nvPr>
        </p:nvSpPr>
        <p:spPr/>
        <p:txBody>
          <a:bodyPr/>
          <a:lstStyle/>
          <a:p>
            <a:pPr algn="ctr" eaLnBrk="1" fontAlgn="auto" hangingPunct="1">
              <a:spcAft>
                <a:spcPts val="0"/>
              </a:spcAft>
              <a:defRPr/>
            </a:pPr>
            <a:r>
              <a:rPr lang="ru-RU" sz="3200" dirty="0" smtClean="0">
                <a:solidFill>
                  <a:schemeClr val="accent1"/>
                </a:solidFill>
                <a:latin typeface="Arial" pitchFamily="34" charset="0"/>
                <a:cs typeface="Arial" pitchFamily="34" charset="0"/>
              </a:rPr>
              <a:t>Функциональная система. </a:t>
            </a:r>
            <a:br>
              <a:rPr lang="ru-RU" sz="3200" dirty="0" smtClean="0">
                <a:solidFill>
                  <a:schemeClr val="accent1"/>
                </a:solidFill>
                <a:latin typeface="Arial" pitchFamily="34" charset="0"/>
                <a:cs typeface="Arial" pitchFamily="34" charset="0"/>
              </a:rPr>
            </a:br>
            <a:r>
              <a:rPr lang="ru-RU" sz="3200" dirty="0" smtClean="0">
                <a:solidFill>
                  <a:schemeClr val="accent1"/>
                </a:solidFill>
                <a:latin typeface="Arial" pitchFamily="34" charset="0"/>
                <a:cs typeface="Arial" pitchFamily="34" charset="0"/>
              </a:rPr>
              <a:t>Три функциональных блока мозга.</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1000" fill="hold"/>
                                        <p:tgtEl>
                                          <p:spTgt spid="5122"/>
                                        </p:tgtEl>
                                        <p:attrNameLst>
                                          <p:attrName>ppt_x</p:attrName>
                                        </p:attrNameLst>
                                      </p:cBhvr>
                                      <p:tavLst>
                                        <p:tav tm="0">
                                          <p:val>
                                            <p:strVal val="#ppt_x"/>
                                          </p:val>
                                        </p:tav>
                                        <p:tav tm="100000">
                                          <p:val>
                                            <p:strVal val="#ppt_x"/>
                                          </p:val>
                                        </p:tav>
                                      </p:tavLst>
                                    </p:anim>
                                    <p:anim calcmode="lin" valueType="num">
                                      <p:cBhvr additive="base">
                                        <p:cTn id="8" dur="1000" fill="hold"/>
                                        <p:tgtEl>
                                          <p:spTgt spid="512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txBox="1">
            <a:spLocks/>
          </p:cNvSpPr>
          <p:nvPr/>
        </p:nvSpPr>
        <p:spPr>
          <a:xfrm>
            <a:off x="250825" y="4437112"/>
            <a:ext cx="8713788" cy="1512888"/>
          </a:xfrm>
          <a:prstGeom prst="rect">
            <a:avLst/>
          </a:prstGeom>
        </p:spPr>
        <p:txBody>
          <a:bodyPr/>
          <a:lstStyle/>
          <a:p>
            <a:pPr marL="365125" marR="0" lvl="0" indent="-255588" algn="ctr" defTabSz="914400" rtl="0" eaLnBrk="1" fontAlgn="base" latinLnBrk="0" hangingPunct="1">
              <a:lnSpc>
                <a:spcPct val="100000"/>
              </a:lnSpc>
              <a:spcBef>
                <a:spcPts val="400"/>
              </a:spcBef>
              <a:spcAft>
                <a:spcPct val="0"/>
              </a:spcAft>
              <a:buClr>
                <a:schemeClr val="accent1"/>
              </a:buClr>
              <a:buSzPct val="68000"/>
              <a:buFont typeface="Arial" charset="0"/>
              <a:buNone/>
              <a:tabLst/>
              <a:defRPr/>
            </a:pPr>
            <a:r>
              <a:rPr kumimoji="0" lang="ru-RU" sz="1800" b="0" i="0" u="none" strike="noStrike" kern="1200" cap="none" spc="0" normalizeH="0" baseline="0" noProof="0" dirty="0" smtClean="0">
                <a:ln>
                  <a:noFill/>
                </a:ln>
                <a:solidFill>
                  <a:schemeClr val="tx1"/>
                </a:solidFill>
                <a:effectLst/>
                <a:uLnTx/>
                <a:uFillTx/>
                <a:latin typeface="Arial" charset="0"/>
                <a:ea typeface="+mn-ea"/>
                <a:cs typeface="Arial" charset="0"/>
              </a:rPr>
              <a:t>Это уровень </a:t>
            </a:r>
            <a:r>
              <a:rPr kumimoji="0" lang="ru-RU" sz="1800" b="1" i="1" u="none" strike="noStrike" kern="1200" cap="none" spc="0" normalizeH="0" baseline="0" noProof="0" dirty="0" smtClean="0">
                <a:ln>
                  <a:noFill/>
                </a:ln>
                <a:solidFill>
                  <a:schemeClr val="tx1"/>
                </a:solidFill>
                <a:effectLst/>
                <a:uLnTx/>
                <a:uFillTx/>
                <a:latin typeface="Arial" charset="0"/>
                <a:ea typeface="+mn-ea"/>
                <a:cs typeface="Arial" charset="0"/>
              </a:rPr>
              <a:t>непроизвольной </a:t>
            </a:r>
            <a:r>
              <a:rPr kumimoji="0" lang="ru-RU" sz="1800" b="1" i="1" u="none" strike="noStrike" kern="1200" cap="none" spc="0" normalizeH="0" baseline="0" noProof="0" dirty="0" err="1" smtClean="0">
                <a:ln>
                  <a:noFill/>
                </a:ln>
                <a:solidFill>
                  <a:schemeClr val="tx1"/>
                </a:solidFill>
                <a:effectLst/>
                <a:uLnTx/>
                <a:uFillTx/>
                <a:latin typeface="Arial" charset="0"/>
                <a:ea typeface="+mn-ea"/>
                <a:cs typeface="Arial" charset="0"/>
              </a:rPr>
              <a:t>саморегуляции</a:t>
            </a:r>
            <a:r>
              <a:rPr kumimoji="0" lang="ru-RU" sz="1800" b="0" i="0" u="none" strike="noStrike" kern="1200" cap="none" spc="0" normalizeH="0" baseline="0" noProof="0" dirty="0" smtClean="0">
                <a:ln>
                  <a:noFill/>
                </a:ln>
                <a:solidFill>
                  <a:schemeClr val="tx1"/>
                </a:solidFill>
                <a:effectLst/>
                <a:uLnTx/>
                <a:uFillTx/>
                <a:latin typeface="Arial" charset="0"/>
                <a:ea typeface="+mn-ea"/>
                <a:cs typeface="Arial" charset="0"/>
              </a:rPr>
              <a:t>  Метафорический «девиз» этого уровня: </a:t>
            </a:r>
            <a:r>
              <a:rPr kumimoji="0" lang="ru-RU" sz="2400" b="1" i="0" u="none" strike="noStrike" kern="1200" cap="none" spc="0" normalizeH="0" baseline="0" noProof="0" dirty="0" smtClean="0">
                <a:ln>
                  <a:noFill/>
                </a:ln>
                <a:solidFill>
                  <a:schemeClr val="tx1"/>
                </a:solidFill>
                <a:effectLst/>
                <a:uLnTx/>
                <a:uFillTx/>
                <a:latin typeface="Arial" charset="0"/>
                <a:ea typeface="+mn-ea"/>
                <a:cs typeface="Arial" charset="0"/>
              </a:rPr>
              <a:t>«я хочу».</a:t>
            </a:r>
          </a:p>
          <a:p>
            <a:pPr marL="365125" marR="0" lvl="0" indent="-255588" algn="l" defTabSz="914400" rtl="0" eaLnBrk="1" fontAlgn="base" latinLnBrk="0" hangingPunct="1">
              <a:lnSpc>
                <a:spcPct val="100000"/>
              </a:lnSpc>
              <a:spcBef>
                <a:spcPts val="400"/>
              </a:spcBef>
              <a:spcAft>
                <a:spcPct val="0"/>
              </a:spcAft>
              <a:buClr>
                <a:schemeClr val="accent1"/>
              </a:buClr>
              <a:buSzPct val="68000"/>
              <a:buFont typeface="Arial" charset="0"/>
              <a:buNone/>
              <a:tabLst/>
              <a:defRPr/>
            </a:pPr>
            <a:r>
              <a:rPr kumimoji="0" lang="ru-RU" sz="1800" b="0" i="0" u="none" strike="noStrike" kern="1200" cap="none" spc="0" normalizeH="0" baseline="0" noProof="0" dirty="0" smtClean="0">
                <a:ln>
                  <a:noFill/>
                </a:ln>
                <a:solidFill>
                  <a:schemeClr val="tx1"/>
                </a:solidFill>
                <a:effectLst/>
                <a:uLnTx/>
                <a:uFillTx/>
                <a:latin typeface="Arial" charset="0"/>
                <a:ea typeface="+mn-ea"/>
                <a:cs typeface="Arial" charset="0"/>
              </a:rPr>
              <a:t>Незрелость структур первого блока может привести к колебаниям в работоспособности, а также к быстрой утомляемости ребенка, особенно во время познавательной деятельности.</a:t>
            </a:r>
          </a:p>
          <a:p>
            <a:pPr marL="365125" marR="0" lvl="0" indent="-255588" algn="l" defTabSz="914400" rtl="0" eaLnBrk="1" fontAlgn="base" latinLnBrk="0" hangingPunct="1">
              <a:lnSpc>
                <a:spcPct val="100000"/>
              </a:lnSpc>
              <a:spcBef>
                <a:spcPts val="400"/>
              </a:spcBef>
              <a:spcAft>
                <a:spcPct val="0"/>
              </a:spcAft>
              <a:buClr>
                <a:schemeClr val="accent1"/>
              </a:buClr>
              <a:buSzPct val="68000"/>
              <a:buFont typeface="Arial" charset="0"/>
              <a:buNone/>
              <a:tabLst/>
              <a:defRPr/>
            </a:pPr>
            <a:endParaRPr kumimoji="0" lang="ru-RU" sz="2700" b="0" i="0" u="none" strike="noStrike" kern="1200" cap="none" spc="0" normalizeH="0" baseline="0" noProof="0" dirty="0" smtClean="0">
              <a:ln>
                <a:noFill/>
              </a:ln>
              <a:solidFill>
                <a:schemeClr val="tx1"/>
              </a:solidFill>
              <a:effectLst/>
              <a:uLnTx/>
              <a:uFillTx/>
              <a:latin typeface="+mn-lt"/>
              <a:ea typeface="+mn-ea"/>
              <a:cs typeface="+mn-cs"/>
            </a:endParaRPr>
          </a:p>
          <a:p>
            <a:pPr marL="365125" marR="0" lvl="0" indent="-255588" algn="l" defTabSz="914400" rtl="0" eaLnBrk="1" fontAlgn="base" latinLnBrk="0" hangingPunct="1">
              <a:lnSpc>
                <a:spcPct val="100000"/>
              </a:lnSpc>
              <a:spcBef>
                <a:spcPts val="400"/>
              </a:spcBef>
              <a:spcAft>
                <a:spcPct val="0"/>
              </a:spcAft>
              <a:buClr>
                <a:schemeClr val="accent1"/>
              </a:buClr>
              <a:buSzPct val="68000"/>
              <a:buFont typeface="Arial" charset="0"/>
              <a:buNone/>
              <a:tabLst/>
              <a:defRPr/>
            </a:pPr>
            <a:endParaRPr kumimoji="0" lang="ru-RU" sz="27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5" name="Picture 7" descr="ris21"/>
          <p:cNvPicPr>
            <a:picLocks noChangeAspect="1" noChangeArrowheads="1"/>
          </p:cNvPicPr>
          <p:nvPr/>
        </p:nvPicPr>
        <p:blipFill>
          <a:blip r:embed="rId2" cstate="print"/>
          <a:srcRect/>
          <a:stretch>
            <a:fillRect/>
          </a:stretch>
        </p:blipFill>
        <p:spPr bwMode="auto">
          <a:xfrm>
            <a:off x="1792288" y="320998"/>
            <a:ext cx="3643312" cy="2747962"/>
          </a:xfrm>
          <a:prstGeom prst="rect">
            <a:avLst/>
          </a:prstGeom>
          <a:noFill/>
          <a:ln w="9525">
            <a:noFill/>
            <a:miter lim="800000"/>
            <a:headEnd/>
            <a:tailEnd/>
          </a:ln>
        </p:spPr>
      </p:pic>
      <p:sp>
        <p:nvSpPr>
          <p:cNvPr id="6" name="Заголовок 1"/>
          <p:cNvSpPr txBox="1">
            <a:spLocks/>
          </p:cNvSpPr>
          <p:nvPr/>
        </p:nvSpPr>
        <p:spPr>
          <a:xfrm>
            <a:off x="611188" y="2852936"/>
            <a:ext cx="8208962" cy="1439863"/>
          </a:xfrm>
          <a:prstGeom prst="rect">
            <a:avLst/>
          </a:prstGeom>
        </p:spPr>
        <p:txBody>
          <a:bodyPr vert="horz" rtlCol="0" anchor="ctr">
            <a:normAutofit fontScale="90000" lnSpcReduction="10000"/>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kumimoji="0" lang="ru-RU" sz="1600" b="1" i="0" u="none" strike="noStrike" kern="1200" cap="none" spc="0" normalizeH="0" baseline="0" noProof="0" dirty="0" smtClean="0">
                <a:ln>
                  <a:noFill/>
                </a:ln>
                <a:solidFill>
                  <a:schemeClr val="bg2">
                    <a:lumMod val="25000"/>
                  </a:schemeClr>
                </a:solidFill>
                <a:effectLst/>
                <a:uLnTx/>
                <a:uFillTx/>
                <a:latin typeface="Arial" pitchFamily="34" charset="0"/>
                <a:ea typeface="+mj-ea"/>
                <a:cs typeface="Arial" pitchFamily="34" charset="0"/>
              </a:rPr>
              <a:t>1-й ФБМ - энергетический блок, или блок регуляции уровня активности мозга. Структуры мозга первого блока находятся в стволовых и подкорковых образованиях, которые одновременно тонизируют кору и испытывают ее регулирующее влияние. </a:t>
            </a:r>
            <a:br>
              <a:rPr kumimoji="0" lang="ru-RU" sz="1600" b="1" i="0" u="none" strike="noStrike" kern="1200" cap="none" spc="0" normalizeH="0" baseline="0" noProof="0" dirty="0" smtClean="0">
                <a:ln>
                  <a:noFill/>
                </a:ln>
                <a:solidFill>
                  <a:schemeClr val="bg2">
                    <a:lumMod val="25000"/>
                  </a:schemeClr>
                </a:solidFill>
                <a:effectLst/>
                <a:uLnTx/>
                <a:uFillTx/>
                <a:latin typeface="Arial" pitchFamily="34" charset="0"/>
                <a:ea typeface="+mj-ea"/>
                <a:cs typeface="Arial" pitchFamily="34" charset="0"/>
              </a:rPr>
            </a:br>
            <a:r>
              <a:rPr kumimoji="0" lang="ru-RU" sz="1600" b="1" i="0" u="none" strike="noStrike" kern="1200" cap="none" spc="0" normalizeH="0" baseline="0" noProof="0" dirty="0" smtClean="0">
                <a:ln>
                  <a:noFill/>
                </a:ln>
                <a:solidFill>
                  <a:schemeClr val="bg2">
                    <a:lumMod val="25000"/>
                  </a:schemeClr>
                </a:solidFill>
                <a:effectLst/>
                <a:uLnTx/>
                <a:uFillTx/>
                <a:latin typeface="Arial" pitchFamily="34" charset="0"/>
                <a:ea typeface="+mj-ea"/>
                <a:cs typeface="Arial" pitchFamily="34" charset="0"/>
              </a:rPr>
              <a:t>(Созревает от до 2-3 лет)</a:t>
            </a:r>
            <a:r>
              <a:rPr kumimoji="0" lang="ru-RU" sz="1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Arial" pitchFamily="34" charset="0"/>
                <a:ea typeface="+mj-ea"/>
                <a:cs typeface="Arial" pitchFamily="34" charset="0"/>
              </a:rPr>
              <a:t/>
            </a:r>
            <a:br>
              <a:rPr kumimoji="0" lang="ru-RU" sz="1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Arial" pitchFamily="34" charset="0"/>
                <a:ea typeface="+mj-ea"/>
                <a:cs typeface="Arial" pitchFamily="34" charset="0"/>
              </a:rPr>
            </a:br>
            <a:endParaRPr kumimoji="0" lang="ru-RU" sz="1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Arial" pitchFamily="34" charset="0"/>
              <a:ea typeface="+mj-ea"/>
              <a:cs typeface="Arial"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ppt_x"/>
                                          </p:val>
                                        </p:tav>
                                        <p:tav tm="100000">
                                          <p:val>
                                            <p:strVal val="#ppt_x"/>
                                          </p:val>
                                        </p:tav>
                                      </p:tavLst>
                                    </p:anim>
                                    <p:anim calcmode="lin" valueType="num">
                                      <p:cBhvr additive="base">
                                        <p:cTn id="8"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000" fill="hold"/>
                                        <p:tgtEl>
                                          <p:spTgt spid="6"/>
                                        </p:tgtEl>
                                        <p:attrNameLst>
                                          <p:attrName>ppt_x</p:attrName>
                                        </p:attrNameLst>
                                      </p:cBhvr>
                                      <p:tavLst>
                                        <p:tav tm="0">
                                          <p:val>
                                            <p:strVal val="#ppt_x"/>
                                          </p:val>
                                        </p:tav>
                                        <p:tav tm="100000">
                                          <p:val>
                                            <p:strVal val="#ppt_x"/>
                                          </p:val>
                                        </p:tav>
                                      </p:tavLst>
                                    </p:anim>
                                    <p:anim calcmode="lin" valueType="num">
                                      <p:cBhvr additive="base">
                                        <p:cTn id="14"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2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4">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additive="base">
                                        <p:cTn id="23"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4" dur="2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txBox="1">
            <a:spLocks/>
          </p:cNvSpPr>
          <p:nvPr/>
        </p:nvSpPr>
        <p:spPr>
          <a:xfrm>
            <a:off x="395536" y="4221088"/>
            <a:ext cx="8497887" cy="1871662"/>
          </a:xfrm>
          <a:prstGeom prst="rect">
            <a:avLst/>
          </a:prstGeom>
        </p:spPr>
        <p:txBody>
          <a:bodyPr/>
          <a:lstStyle/>
          <a:p>
            <a:pPr marL="365125" marR="0" lvl="0" indent="-255588" algn="just" defTabSz="914400" rtl="0" eaLnBrk="1" fontAlgn="base" latinLnBrk="0" hangingPunct="1">
              <a:lnSpc>
                <a:spcPct val="90000"/>
              </a:lnSpc>
              <a:spcBef>
                <a:spcPts val="400"/>
              </a:spcBef>
              <a:spcAft>
                <a:spcPct val="0"/>
              </a:spcAft>
              <a:buClr>
                <a:schemeClr val="accent1"/>
              </a:buClr>
              <a:buSzPct val="68000"/>
              <a:tabLst/>
              <a:defRPr/>
            </a:pPr>
            <a:r>
              <a:rPr kumimoji="0" lang="ru-RU" sz="1400" b="1" i="0" u="none" strike="noStrike" kern="1200" cap="none" spc="0" normalizeH="0" baseline="0" noProof="0" dirty="0" smtClean="0">
                <a:ln>
                  <a:noFill/>
                </a:ln>
                <a:solidFill>
                  <a:schemeClr val="tx1"/>
                </a:solidFill>
                <a:effectLst/>
                <a:uLnTx/>
                <a:uFillTx/>
                <a:latin typeface="Arial" charset="0"/>
                <a:ea typeface="+mn-ea"/>
                <a:cs typeface="Arial" charset="0"/>
              </a:rPr>
              <a:t>Это </a:t>
            </a:r>
            <a:r>
              <a:rPr kumimoji="0" lang="ru-RU" sz="1400" b="1" i="1" u="none" strike="noStrike" kern="1200" cap="none" spc="0" normalizeH="0" baseline="0" noProof="0" dirty="0" err="1" smtClean="0">
                <a:ln>
                  <a:noFill/>
                </a:ln>
                <a:solidFill>
                  <a:schemeClr val="tx1"/>
                </a:solidFill>
                <a:effectLst/>
                <a:uLnTx/>
                <a:uFillTx/>
                <a:latin typeface="Arial" charset="0"/>
                <a:ea typeface="+mn-ea"/>
                <a:cs typeface="Arial" charset="0"/>
              </a:rPr>
              <a:t>операциональный</a:t>
            </a:r>
            <a:r>
              <a:rPr kumimoji="0" lang="ru-RU" sz="1400" b="1" i="0" u="none" strike="noStrike" kern="1200" cap="none" spc="0" normalizeH="0" baseline="0" noProof="0" dirty="0" smtClean="0">
                <a:ln>
                  <a:noFill/>
                </a:ln>
                <a:solidFill>
                  <a:schemeClr val="tx1"/>
                </a:solidFill>
                <a:effectLst/>
                <a:uLnTx/>
                <a:uFillTx/>
                <a:latin typeface="Arial" charset="0"/>
                <a:ea typeface="+mn-ea"/>
                <a:cs typeface="Arial" charset="0"/>
              </a:rPr>
              <a:t> уровень </a:t>
            </a:r>
            <a:r>
              <a:rPr kumimoji="0" lang="ru-RU" sz="1400" b="0" i="0" u="none" strike="noStrike" kern="1200" cap="none" spc="0" normalizeH="0" baseline="0" noProof="0" dirty="0" smtClean="0">
                <a:ln>
                  <a:noFill/>
                </a:ln>
                <a:solidFill>
                  <a:schemeClr val="tx1"/>
                </a:solidFill>
                <a:effectLst/>
                <a:uLnTx/>
                <a:uFillTx/>
                <a:latin typeface="Arial" charset="0"/>
                <a:ea typeface="+mn-ea"/>
                <a:cs typeface="Arial" charset="0"/>
              </a:rPr>
              <a:t>заложенных и приобретенных в течение жизни навыков и автоматизмов в любой сфере человеческого бытия: письма и речи, различных сенсомоторных паттернов (от сосания соски, еды ложкой, завязывания шнурков, пользования носовым платком и мытья посуды до игры на фортепиано и живописи), памяти, алгоритмов мышления. </a:t>
            </a:r>
          </a:p>
          <a:p>
            <a:pPr marL="365125" marR="0" lvl="0" indent="-255588" algn="ctr" defTabSz="914400" rtl="0" eaLnBrk="1" fontAlgn="base" latinLnBrk="0" hangingPunct="1">
              <a:lnSpc>
                <a:spcPct val="90000"/>
              </a:lnSpc>
              <a:spcBef>
                <a:spcPts val="400"/>
              </a:spcBef>
              <a:spcAft>
                <a:spcPct val="0"/>
              </a:spcAft>
              <a:buClr>
                <a:schemeClr val="accent1"/>
              </a:buClr>
              <a:buSzPct val="68000"/>
              <a:tabLst/>
              <a:defRPr/>
            </a:pPr>
            <a:endParaRPr lang="ru-RU" sz="1400" dirty="0"/>
          </a:p>
          <a:p>
            <a:pPr marL="365125" marR="0" lvl="0" indent="-255588" algn="ctr" defTabSz="914400" rtl="0" eaLnBrk="1" fontAlgn="base" latinLnBrk="0" hangingPunct="1">
              <a:lnSpc>
                <a:spcPct val="90000"/>
              </a:lnSpc>
              <a:spcBef>
                <a:spcPts val="400"/>
              </a:spcBef>
              <a:spcAft>
                <a:spcPct val="0"/>
              </a:spcAft>
              <a:buClr>
                <a:schemeClr val="accent1"/>
              </a:buClr>
              <a:buSzPct val="68000"/>
              <a:tabLst/>
              <a:defRPr/>
            </a:pPr>
            <a:r>
              <a:rPr kumimoji="0" lang="ru-RU" sz="1400" b="0" i="0" u="none" strike="noStrike" kern="1200" cap="none" spc="0" normalizeH="0" baseline="0" noProof="0" dirty="0" smtClean="0">
                <a:ln>
                  <a:noFill/>
                </a:ln>
                <a:solidFill>
                  <a:schemeClr val="tx1"/>
                </a:solidFill>
                <a:effectLst/>
                <a:uLnTx/>
                <a:uFillTx/>
                <a:latin typeface="Arial" charset="0"/>
                <a:ea typeface="+mn-ea"/>
                <a:cs typeface="Arial" charset="0"/>
              </a:rPr>
              <a:t>Девиз этого уровня: </a:t>
            </a:r>
            <a:r>
              <a:rPr kumimoji="0" lang="ru-RU" sz="1600" b="1" i="0" u="none" strike="noStrike" kern="1200" cap="none" spc="0" normalizeH="0" baseline="0" noProof="0" dirty="0" smtClean="0">
                <a:ln>
                  <a:noFill/>
                </a:ln>
                <a:solidFill>
                  <a:schemeClr val="tx1"/>
                </a:solidFill>
                <a:effectLst/>
                <a:uLnTx/>
                <a:uFillTx/>
                <a:latin typeface="Arial" charset="0"/>
                <a:ea typeface="+mn-ea"/>
                <a:cs typeface="Arial" charset="0"/>
              </a:rPr>
              <a:t>«я могу». </a:t>
            </a:r>
            <a:r>
              <a:rPr kumimoji="0" lang="ru-RU" sz="1400" b="0" i="0" u="none" strike="noStrike" kern="1200" cap="none" spc="0" normalizeH="0" baseline="0" noProof="0" dirty="0" smtClean="0">
                <a:ln>
                  <a:noFill/>
                </a:ln>
                <a:solidFill>
                  <a:schemeClr val="tx1"/>
                </a:solidFill>
                <a:effectLst/>
                <a:uLnTx/>
                <a:uFillTx/>
                <a:latin typeface="Arial" charset="0"/>
                <a:ea typeface="+mn-ea"/>
                <a:cs typeface="Arial" charset="0"/>
              </a:rPr>
              <a:t>(Созревает от 3 до 7-8 лет).</a:t>
            </a:r>
            <a:r>
              <a:rPr kumimoji="0" lang="ru-RU" sz="1400" b="1" i="0" u="none" strike="noStrike" kern="1200" cap="none" spc="0" normalizeH="0" baseline="0" noProof="0" dirty="0" smtClean="0">
                <a:ln>
                  <a:noFill/>
                </a:ln>
                <a:solidFill>
                  <a:schemeClr val="tx1"/>
                </a:solidFill>
                <a:effectLst/>
                <a:uLnTx/>
                <a:uFillTx/>
                <a:latin typeface="Arial" charset="0"/>
                <a:ea typeface="+mn-ea"/>
                <a:cs typeface="Arial" charset="0"/>
              </a:rPr>
              <a:t>        </a:t>
            </a:r>
          </a:p>
          <a:p>
            <a:pPr marL="365125" marR="0" lvl="0" indent="-255588" algn="just" defTabSz="914400" rtl="0" eaLnBrk="1" fontAlgn="base" latinLnBrk="0" hangingPunct="1">
              <a:lnSpc>
                <a:spcPct val="90000"/>
              </a:lnSpc>
              <a:spcBef>
                <a:spcPts val="400"/>
              </a:spcBef>
              <a:spcAft>
                <a:spcPct val="0"/>
              </a:spcAft>
              <a:buClr>
                <a:schemeClr val="accent1"/>
              </a:buClr>
              <a:buSzPct val="68000"/>
              <a:tabLst/>
              <a:defRPr/>
            </a:pPr>
            <a:r>
              <a:rPr kumimoji="0" lang="ru-RU" sz="1400" b="0" i="0" u="none" strike="noStrike" kern="1200" cap="none" spc="0" normalizeH="0" baseline="0" noProof="0" dirty="0" smtClean="0">
                <a:ln>
                  <a:noFill/>
                </a:ln>
                <a:solidFill>
                  <a:schemeClr val="tx1"/>
                </a:solidFill>
                <a:effectLst/>
                <a:uLnTx/>
                <a:uFillTx/>
                <a:latin typeface="Arial" charset="0"/>
                <a:ea typeface="+mn-ea"/>
                <a:cs typeface="Arial" charset="0"/>
              </a:rPr>
              <a:t> Незрелость структур второго блока приводит к трудностям переработки чувственной, зрительной, слуховой и пр. информации.</a:t>
            </a:r>
          </a:p>
          <a:p>
            <a:pPr marL="365125" marR="0" lvl="0" indent="-255588" algn="just" defTabSz="914400" rtl="0" eaLnBrk="1" fontAlgn="base" latinLnBrk="0" hangingPunct="1">
              <a:lnSpc>
                <a:spcPct val="90000"/>
              </a:lnSpc>
              <a:spcBef>
                <a:spcPts val="400"/>
              </a:spcBef>
              <a:spcAft>
                <a:spcPct val="0"/>
              </a:spcAft>
              <a:buClr>
                <a:schemeClr val="accent1"/>
              </a:buClr>
              <a:buSzPct val="68000"/>
              <a:buFont typeface="Wingdings 3" pitchFamily="18" charset="2"/>
              <a:buChar char=""/>
              <a:tabLst/>
              <a:defRPr/>
            </a:pPr>
            <a:endParaRPr kumimoji="0" lang="ru-RU" sz="2700" b="0" i="0" u="none" strike="noStrike" kern="1200" cap="none" spc="0" normalizeH="0" baseline="0" noProof="0" dirty="0" smtClean="0">
              <a:ln>
                <a:noFill/>
              </a:ln>
              <a:solidFill>
                <a:schemeClr val="tx1"/>
              </a:solidFill>
              <a:effectLst/>
              <a:uLnTx/>
              <a:uFillTx/>
              <a:latin typeface="Arial" charset="0"/>
              <a:ea typeface="+mn-ea"/>
              <a:cs typeface="Arial" charset="0"/>
            </a:endParaRPr>
          </a:p>
        </p:txBody>
      </p:sp>
      <p:pic>
        <p:nvPicPr>
          <p:cNvPr id="5" name="Picture 2" descr="ris22"/>
          <p:cNvPicPr>
            <a:picLocks noChangeAspect="1" noChangeArrowheads="1"/>
          </p:cNvPicPr>
          <p:nvPr/>
        </p:nvPicPr>
        <p:blipFill>
          <a:blip r:embed="rId2" cstate="print"/>
          <a:srcRect/>
          <a:stretch>
            <a:fillRect/>
          </a:stretch>
        </p:blipFill>
        <p:spPr bwMode="auto">
          <a:xfrm>
            <a:off x="2282825" y="260350"/>
            <a:ext cx="3584575" cy="2663825"/>
          </a:xfrm>
          <a:prstGeom prst="rect">
            <a:avLst/>
          </a:prstGeom>
          <a:noFill/>
          <a:ln w="9525">
            <a:noFill/>
            <a:miter lim="800000"/>
            <a:headEnd/>
            <a:tailEnd/>
          </a:ln>
        </p:spPr>
      </p:pic>
      <p:sp>
        <p:nvSpPr>
          <p:cNvPr id="6" name="Заголовок 1"/>
          <p:cNvSpPr>
            <a:spLocks noGrp="1"/>
          </p:cNvSpPr>
          <p:nvPr>
            <p:ph type="title"/>
          </p:nvPr>
        </p:nvSpPr>
        <p:spPr>
          <a:xfrm>
            <a:off x="683568" y="3356992"/>
            <a:ext cx="7920682" cy="864096"/>
          </a:xfrm>
        </p:spPr>
        <p:txBody>
          <a:bodyPr rtlCol="0">
            <a:normAutofit fontScale="90000"/>
          </a:bodyPr>
          <a:lstStyle/>
          <a:p>
            <a:pPr algn="ctr" eaLnBrk="1" fontAlgn="auto" hangingPunct="1">
              <a:spcAft>
                <a:spcPts val="0"/>
              </a:spcAft>
              <a:defRPr/>
            </a:pPr>
            <a:r>
              <a:rPr lang="ru-RU" sz="1600" dirty="0" smtClean="0">
                <a:solidFill>
                  <a:schemeClr val="bg2">
                    <a:lumMod val="25000"/>
                  </a:schemeClr>
                </a:solidFill>
                <a:effectLst/>
                <a:latin typeface="Arial" pitchFamily="34" charset="0"/>
                <a:cs typeface="Arial" pitchFamily="34" charset="0"/>
              </a:rPr>
              <a:t>2-й ФБМ - блок приема, переработки и хранения </a:t>
            </a:r>
            <a:r>
              <a:rPr lang="ru-RU" sz="1600" dirty="0" err="1" smtClean="0">
                <a:solidFill>
                  <a:schemeClr val="bg2">
                    <a:lumMod val="25000"/>
                  </a:schemeClr>
                </a:solidFill>
                <a:effectLst/>
                <a:latin typeface="Arial" pitchFamily="34" charset="0"/>
                <a:cs typeface="Arial" pitchFamily="34" charset="0"/>
              </a:rPr>
              <a:t>экстероцептивной</a:t>
            </a:r>
            <a:r>
              <a:rPr lang="ru-RU" sz="1600" dirty="0" smtClean="0">
                <a:solidFill>
                  <a:schemeClr val="bg2">
                    <a:lumMod val="25000"/>
                  </a:schemeClr>
                </a:solidFill>
                <a:effectLst/>
                <a:latin typeface="Arial" pitchFamily="34" charset="0"/>
                <a:cs typeface="Arial" pitchFamily="34" charset="0"/>
              </a:rPr>
              <a:t> (т.е. исходящей из внешней среды), от органов чувств информации. Он расположен в задних отделах коры больших полушарий мозга, включает в себя зрительную (затылочную), слуховую (височную) и </a:t>
            </a:r>
            <a:r>
              <a:rPr lang="ru-RU" sz="1600" dirty="0" err="1" smtClean="0">
                <a:solidFill>
                  <a:schemeClr val="bg2">
                    <a:lumMod val="25000"/>
                  </a:schemeClr>
                </a:solidFill>
                <a:effectLst/>
                <a:latin typeface="Arial" pitchFamily="34" charset="0"/>
                <a:cs typeface="Arial" pitchFamily="34" charset="0"/>
              </a:rPr>
              <a:t>общечувствительную</a:t>
            </a:r>
            <a:r>
              <a:rPr lang="ru-RU" sz="1600" dirty="0" smtClean="0">
                <a:solidFill>
                  <a:schemeClr val="bg2">
                    <a:lumMod val="25000"/>
                  </a:schemeClr>
                </a:solidFill>
                <a:effectLst/>
                <a:latin typeface="Arial" pitchFamily="34" charset="0"/>
                <a:cs typeface="Arial" pitchFamily="34" charset="0"/>
              </a:rPr>
              <a:t> (теменную) зоны коры.</a:t>
            </a:r>
            <a:r>
              <a:rPr lang="ru-RU" dirty="0" smtClean="0"/>
              <a:t> </a:t>
            </a:r>
            <a:r>
              <a:rPr lang="ru-RU" sz="1600" dirty="0" smtClean="0">
                <a:solidFill>
                  <a:schemeClr val="bg2">
                    <a:lumMod val="25000"/>
                  </a:schemeClr>
                </a:solidFill>
                <a:latin typeface="Arial" pitchFamily="34" charset="0"/>
                <a:cs typeface="Arial" pitchFamily="34" charset="0"/>
              </a:rPr>
              <a:t>Сюда же относятся и центральные зоны вкусовой и обонятельной рецепции. </a:t>
            </a:r>
            <a:r>
              <a:rPr lang="ru-RU" dirty="0" smtClean="0"/>
              <a:t/>
            </a:r>
            <a:br>
              <a:rPr lang="ru-RU" dirty="0" smtClean="0"/>
            </a:br>
            <a:endParaRPr lang="ru-RU" dirty="0" smtClean="0">
              <a:solidFill>
                <a:schemeClr val="bg2">
                  <a:lumMod val="25000"/>
                </a:schemeClr>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ppt_x"/>
                                          </p:val>
                                        </p:tav>
                                        <p:tav tm="100000">
                                          <p:val>
                                            <p:strVal val="#ppt_x"/>
                                          </p:val>
                                        </p:tav>
                                      </p:tavLst>
                                    </p:anim>
                                    <p:anim calcmode="lin" valueType="num">
                                      <p:cBhvr additive="base">
                                        <p:cTn id="8"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000" fill="hold"/>
                                        <p:tgtEl>
                                          <p:spTgt spid="6"/>
                                        </p:tgtEl>
                                        <p:attrNameLst>
                                          <p:attrName>ppt_x</p:attrName>
                                        </p:attrNameLst>
                                      </p:cBhvr>
                                      <p:tavLst>
                                        <p:tav tm="0">
                                          <p:val>
                                            <p:strVal val="#ppt_x"/>
                                          </p:val>
                                        </p:tav>
                                        <p:tav tm="100000">
                                          <p:val>
                                            <p:strVal val="#ppt_x"/>
                                          </p:val>
                                        </p:tav>
                                      </p:tavLst>
                                    </p:anim>
                                    <p:anim calcmode="lin" valueType="num">
                                      <p:cBhvr additive="base">
                                        <p:cTn id="14"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2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4">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additive="base">
                                        <p:cTn id="2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4">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 calcmode="lin" valueType="num">
                                      <p:cBhvr additive="base">
                                        <p:cTn id="2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3"/>
          <p:cNvSpPr txBox="1">
            <a:spLocks/>
          </p:cNvSpPr>
          <p:nvPr/>
        </p:nvSpPr>
        <p:spPr>
          <a:xfrm>
            <a:off x="323528" y="4005064"/>
            <a:ext cx="8495853" cy="2232025"/>
          </a:xfrm>
          <a:prstGeom prst="rect">
            <a:avLst/>
          </a:prstGeom>
        </p:spPr>
        <p:txBody>
          <a:bodyPr/>
          <a:lstStyle/>
          <a:p>
            <a:pPr marL="365125" marR="0" lvl="0" indent="-255588" algn="just" defTabSz="914400" rtl="0" eaLnBrk="1" fontAlgn="base" latinLnBrk="0" hangingPunct="1">
              <a:lnSpc>
                <a:spcPct val="90000"/>
              </a:lnSpc>
              <a:spcBef>
                <a:spcPts val="400"/>
              </a:spcBef>
              <a:spcAft>
                <a:spcPct val="0"/>
              </a:spcAft>
              <a:buClr>
                <a:schemeClr val="accent1"/>
              </a:buClr>
              <a:buSzPct val="68000"/>
              <a:tabLst/>
              <a:defRPr/>
            </a:pPr>
            <a:r>
              <a:rPr kumimoji="0" lang="ru-RU" sz="1400" b="0" i="0" u="none" strike="noStrike" kern="1200" cap="none" spc="0" normalizeH="0" baseline="0" noProof="0" dirty="0" smtClean="0">
                <a:ln>
                  <a:noFill/>
                </a:ln>
                <a:solidFill>
                  <a:schemeClr val="tx1"/>
                </a:solidFill>
                <a:effectLst/>
                <a:uLnTx/>
                <a:uFillTx/>
                <a:latin typeface="Arial" charset="0"/>
                <a:ea typeface="+mn-ea"/>
                <a:cs typeface="Arial" charset="0"/>
              </a:rPr>
              <a:t>	Это уровень </a:t>
            </a:r>
            <a:r>
              <a:rPr kumimoji="0" lang="ru-RU" sz="1400" b="1" i="1" u="none" strike="noStrike" kern="1200" cap="none" spc="0" normalizeH="0" baseline="0" noProof="0" dirty="0" smtClean="0">
                <a:ln>
                  <a:noFill/>
                </a:ln>
                <a:solidFill>
                  <a:schemeClr val="tx1"/>
                </a:solidFill>
                <a:effectLst/>
                <a:uLnTx/>
                <a:uFillTx/>
                <a:latin typeface="Arial" charset="0"/>
                <a:ea typeface="+mn-ea"/>
                <a:cs typeface="Arial" charset="0"/>
              </a:rPr>
              <a:t>произвольной </a:t>
            </a:r>
            <a:r>
              <a:rPr kumimoji="0" lang="ru-RU" sz="1400" b="1" i="1" u="none" strike="noStrike" kern="1200" cap="none" spc="0" normalizeH="0" baseline="0" noProof="0" dirty="0" err="1" smtClean="0">
                <a:ln>
                  <a:noFill/>
                </a:ln>
                <a:solidFill>
                  <a:schemeClr val="tx1"/>
                </a:solidFill>
                <a:effectLst/>
                <a:uLnTx/>
                <a:uFillTx/>
                <a:latin typeface="Arial" charset="0"/>
                <a:ea typeface="+mn-ea"/>
                <a:cs typeface="Arial" charset="0"/>
              </a:rPr>
              <a:t>саморегуляции</a:t>
            </a:r>
            <a:r>
              <a:rPr kumimoji="0" lang="ru-RU" sz="1400" b="0" i="0" u="none" strike="noStrike" kern="1200" cap="none" spc="0" normalizeH="0" baseline="0" noProof="0" dirty="0" smtClean="0">
                <a:ln>
                  <a:noFill/>
                </a:ln>
                <a:solidFill>
                  <a:schemeClr val="tx1"/>
                </a:solidFill>
                <a:effectLst/>
                <a:uLnTx/>
                <a:uFillTx/>
                <a:latin typeface="Arial" charset="0"/>
                <a:ea typeface="+mn-ea"/>
                <a:cs typeface="Arial" charset="0"/>
              </a:rPr>
              <a:t>, самостоятельного, активного программирования человеком протекания любого психического процесса и своего поведения в целом (на ближайшие 10 минут или на длительный отрезок времени). Возможность выстраивать собственные программы поведения, ставить перед собой цели, контролировать их выполнение, произвольно регулировать свое поведение, эмоции, речь. Третий блок организует активную, сознательную психическую деятельность. Человек формирует планы и программы своих действий, следит за их выполнением и регулирует свое поведение. Кроме того, он контролирует свою сознательную деятельность, сличая эффект своих действий с исходными намерениями и корригируя допущенные ошибки.</a:t>
            </a:r>
          </a:p>
          <a:p>
            <a:pPr marL="365125" marR="0" lvl="0" indent="-255588" algn="ctr" defTabSz="914400" rtl="0" eaLnBrk="1" fontAlgn="base" latinLnBrk="0" hangingPunct="1">
              <a:lnSpc>
                <a:spcPct val="90000"/>
              </a:lnSpc>
              <a:spcBef>
                <a:spcPts val="400"/>
              </a:spcBef>
              <a:spcAft>
                <a:spcPct val="0"/>
              </a:spcAft>
              <a:buClr>
                <a:schemeClr val="accent1"/>
              </a:buClr>
              <a:buSzPct val="68000"/>
              <a:tabLst/>
              <a:defRPr/>
            </a:pPr>
            <a:r>
              <a:rPr kumimoji="0" lang="ru-RU" sz="1400" b="0" i="0" u="none" strike="noStrike" kern="1200" cap="none" spc="0" normalizeH="0" baseline="0" noProof="0" dirty="0" smtClean="0">
                <a:ln>
                  <a:noFill/>
                </a:ln>
                <a:solidFill>
                  <a:schemeClr val="tx1"/>
                </a:solidFill>
                <a:effectLst/>
                <a:uLnTx/>
                <a:uFillTx/>
                <a:latin typeface="Arial" charset="0"/>
                <a:ea typeface="+mn-ea"/>
                <a:cs typeface="Arial" charset="0"/>
              </a:rPr>
              <a:t> Девиз это­го уровня</a:t>
            </a:r>
            <a:r>
              <a:rPr kumimoji="0" lang="ru-RU" sz="1600" b="0" i="0" u="none" strike="noStrike" kern="1200" cap="none" spc="0" normalizeH="0" baseline="0" noProof="0" dirty="0" smtClean="0">
                <a:ln>
                  <a:noFill/>
                </a:ln>
                <a:solidFill>
                  <a:schemeClr val="tx1"/>
                </a:solidFill>
                <a:effectLst/>
                <a:uLnTx/>
                <a:uFillTx/>
                <a:latin typeface="Arial" charset="0"/>
                <a:ea typeface="+mn-ea"/>
                <a:cs typeface="Arial" charset="0"/>
              </a:rPr>
              <a:t>: </a:t>
            </a:r>
            <a:r>
              <a:rPr kumimoji="0" lang="ru-RU" sz="1600" b="1" i="0" u="none" strike="noStrike" kern="1200" cap="none" spc="0" normalizeH="0" baseline="0" noProof="0" dirty="0" smtClean="0">
                <a:ln>
                  <a:noFill/>
                </a:ln>
                <a:solidFill>
                  <a:schemeClr val="tx1"/>
                </a:solidFill>
                <a:effectLst/>
                <a:uLnTx/>
                <a:uFillTx/>
                <a:latin typeface="Arial" charset="0"/>
                <a:ea typeface="+mn-ea"/>
                <a:cs typeface="Arial" charset="0"/>
              </a:rPr>
              <a:t>«я должен». </a:t>
            </a:r>
            <a:r>
              <a:rPr kumimoji="0" lang="ru-RU" sz="1400" b="0" i="0" u="none" strike="noStrike" kern="1200" cap="none" spc="0" normalizeH="0" baseline="0" noProof="0" dirty="0" smtClean="0">
                <a:ln>
                  <a:noFill/>
                </a:ln>
                <a:solidFill>
                  <a:schemeClr val="tx1"/>
                </a:solidFill>
                <a:effectLst/>
                <a:uLnTx/>
                <a:uFillTx/>
                <a:latin typeface="Arial" charset="0"/>
                <a:ea typeface="+mn-ea"/>
                <a:cs typeface="Arial" charset="0"/>
              </a:rPr>
              <a:t>(Созревает от 7 до 12 - 15 лет)</a:t>
            </a:r>
          </a:p>
          <a:p>
            <a:pPr marL="365125" marR="0" lvl="0" indent="-255588" algn="l" defTabSz="914400" rtl="0" eaLnBrk="1" fontAlgn="base" latinLnBrk="0" hangingPunct="1">
              <a:lnSpc>
                <a:spcPct val="90000"/>
              </a:lnSpc>
              <a:spcBef>
                <a:spcPts val="400"/>
              </a:spcBef>
              <a:spcAft>
                <a:spcPct val="0"/>
              </a:spcAft>
              <a:buClr>
                <a:schemeClr val="accent1"/>
              </a:buClr>
              <a:buSzPct val="68000"/>
              <a:buFont typeface="Wingdings 3" pitchFamily="18" charset="2"/>
              <a:buChar char=""/>
              <a:tabLst/>
              <a:defRPr/>
            </a:pPr>
            <a:endParaRPr kumimoji="0" lang="ru-RU" sz="14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3" name="Picture 2" descr="ris23"/>
          <p:cNvPicPr>
            <a:picLocks noChangeAspect="1" noChangeArrowheads="1"/>
          </p:cNvPicPr>
          <p:nvPr/>
        </p:nvPicPr>
        <p:blipFill>
          <a:blip r:embed="rId2" cstate="print"/>
          <a:srcRect/>
          <a:stretch>
            <a:fillRect/>
          </a:stretch>
        </p:blipFill>
        <p:spPr bwMode="auto">
          <a:xfrm>
            <a:off x="2123728" y="332656"/>
            <a:ext cx="3756025" cy="2808288"/>
          </a:xfrm>
          <a:prstGeom prst="rect">
            <a:avLst/>
          </a:prstGeom>
          <a:noFill/>
          <a:ln w="9525">
            <a:noFill/>
            <a:miter lim="800000"/>
            <a:headEnd/>
            <a:tailEnd/>
          </a:ln>
        </p:spPr>
      </p:pic>
      <p:sp>
        <p:nvSpPr>
          <p:cNvPr id="4" name="Заголовок 1"/>
          <p:cNvSpPr>
            <a:spLocks noGrp="1"/>
          </p:cNvSpPr>
          <p:nvPr>
            <p:ph type="title"/>
          </p:nvPr>
        </p:nvSpPr>
        <p:spPr>
          <a:xfrm>
            <a:off x="755576" y="3356992"/>
            <a:ext cx="7848600" cy="721171"/>
          </a:xfrm>
        </p:spPr>
        <p:txBody>
          <a:bodyPr>
            <a:normAutofit fontScale="90000"/>
          </a:bodyPr>
          <a:lstStyle/>
          <a:p>
            <a:pPr eaLnBrk="1" fontAlgn="auto" hangingPunct="1">
              <a:spcAft>
                <a:spcPts val="0"/>
              </a:spcAft>
              <a:defRPr/>
            </a:pPr>
            <a:r>
              <a:rPr lang="ru-RU" sz="1600" dirty="0" smtClean="0">
                <a:solidFill>
                  <a:schemeClr val="bg2">
                    <a:lumMod val="25000"/>
                  </a:schemeClr>
                </a:solidFill>
                <a:effectLst/>
                <a:latin typeface="Arial" pitchFamily="34" charset="0"/>
                <a:cs typeface="Arial" pitchFamily="34" charset="0"/>
              </a:rPr>
              <a:t>3-й ФБМ — блок программирования, регуляции и контроля за протеканием психической деятельности. Здесь главную роль исполняют лобные отделы мозга. </a:t>
            </a:r>
            <a:r>
              <a:rPr lang="ru-RU" sz="1600" dirty="0" smtClean="0">
                <a:solidFill>
                  <a:schemeClr val="bg2">
                    <a:lumMod val="25000"/>
                  </a:schemeClr>
                </a:solidFill>
                <a:effectLst/>
              </a:rPr>
              <a:t/>
            </a:r>
            <a:br>
              <a:rPr lang="ru-RU" sz="1600" dirty="0" smtClean="0">
                <a:solidFill>
                  <a:schemeClr val="bg2">
                    <a:lumMod val="25000"/>
                  </a:schemeClr>
                </a:solidFill>
                <a:effectLst/>
              </a:rPr>
            </a:br>
            <a:endParaRPr lang="ru-RU" sz="1600" dirty="0" smtClean="0">
              <a:solidFill>
                <a:schemeClr val="bg2">
                  <a:lumMod val="25000"/>
                </a:schemeClr>
              </a:solidFill>
              <a:effectLs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ppt_x"/>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2000" fill="hold"/>
                                        <p:tgtEl>
                                          <p:spTgt spid="4"/>
                                        </p:tgtEl>
                                        <p:attrNameLst>
                                          <p:attrName>ppt_x</p:attrName>
                                        </p:attrNameLst>
                                      </p:cBhvr>
                                      <p:tavLst>
                                        <p:tav tm="0">
                                          <p:val>
                                            <p:strVal val="#ppt_x"/>
                                          </p:val>
                                        </p:tav>
                                        <p:tav tm="100000">
                                          <p:val>
                                            <p:strVal val="#ppt_x"/>
                                          </p:val>
                                        </p:tav>
                                      </p:tavLst>
                                    </p:anim>
                                    <p:anim calcmode="lin" valueType="num">
                                      <p:cBhvr additive="base">
                                        <p:cTn id="14"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 calcmode="lin" valueType="num">
                                      <p:cBhvr additive="base">
                                        <p:cTn id="2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Содержимое 2"/>
          <p:cNvSpPr>
            <a:spLocks noGrp="1"/>
          </p:cNvSpPr>
          <p:nvPr>
            <p:ph idx="1"/>
          </p:nvPr>
        </p:nvSpPr>
        <p:spPr/>
        <p:txBody>
          <a:bodyPr>
            <a:normAutofit lnSpcReduction="10000"/>
          </a:bodyPr>
          <a:lstStyle/>
          <a:p>
            <a:pPr marL="365760" indent="-256032" algn="ctr" eaLnBrk="1" fontAlgn="auto" hangingPunct="1">
              <a:spcAft>
                <a:spcPts val="0"/>
              </a:spcAft>
              <a:buFont typeface="Arial" charset="0"/>
              <a:buNone/>
              <a:defRPr/>
            </a:pPr>
            <a:r>
              <a:rPr lang="ru-RU" sz="1800" b="1" dirty="0" smtClean="0"/>
              <a:t>      </a:t>
            </a:r>
            <a:r>
              <a:rPr lang="ru-RU" sz="1800" b="1" dirty="0" smtClean="0">
                <a:latin typeface="Arial" pitchFamily="34" charset="0"/>
                <a:cs typeface="Arial" pitchFamily="34" charset="0"/>
              </a:rPr>
              <a:t>Нейропсихология нормы, или нейропсихология индивидуальных различий </a:t>
            </a:r>
            <a:r>
              <a:rPr lang="ru-RU" sz="1200" dirty="0" smtClean="0">
                <a:latin typeface="Arial" pitchFamily="34" charset="0"/>
                <a:cs typeface="Arial" pitchFamily="34" charset="0"/>
              </a:rPr>
              <a:t>– </a:t>
            </a:r>
            <a:r>
              <a:rPr lang="ru-RU" sz="1400" dirty="0" smtClean="0">
                <a:latin typeface="Arial" pitchFamily="34" charset="0"/>
                <a:cs typeface="Arial" pitchFamily="34" charset="0"/>
              </a:rPr>
              <a:t>новая отрасль нейропсихологии, исходящая из представления о неравномерности развития функций у каждого отдельного индивида.</a:t>
            </a:r>
            <a:r>
              <a:rPr lang="ru-RU" sz="1400" i="1" dirty="0" smtClean="0">
                <a:latin typeface="Arial" pitchFamily="34" charset="0"/>
                <a:cs typeface="Arial" pitchFamily="34" charset="0"/>
              </a:rPr>
              <a:t> </a:t>
            </a:r>
          </a:p>
          <a:p>
            <a:pPr marL="365760" indent="-256032" eaLnBrk="1" fontAlgn="auto" hangingPunct="1">
              <a:spcAft>
                <a:spcPts val="0"/>
              </a:spcAft>
              <a:buFont typeface="Arial" charset="0"/>
              <a:buNone/>
              <a:defRPr/>
            </a:pPr>
            <a:r>
              <a:rPr lang="ru-RU" sz="1400" i="1" dirty="0" smtClean="0">
                <a:latin typeface="Arial" pitchFamily="34" charset="0"/>
                <a:cs typeface="Arial" pitchFamily="34" charset="0"/>
              </a:rPr>
              <a:t>         </a:t>
            </a:r>
            <a:r>
              <a:rPr lang="ru-RU" sz="1600" i="1" dirty="0" smtClean="0">
                <a:latin typeface="Arial" pitchFamily="34" charset="0"/>
                <a:cs typeface="Arial" pitchFamily="34" charset="0"/>
              </a:rPr>
              <a:t>Неравномерность развития ВПФ, а точнее, структурно-функциональных компонентов ВПФ - </a:t>
            </a:r>
            <a:r>
              <a:rPr lang="ru-RU" sz="1600" b="1" i="1" dirty="0" smtClean="0">
                <a:latin typeface="Arial" pitchFamily="34" charset="0"/>
                <a:cs typeface="Arial" pitchFamily="34" charset="0"/>
              </a:rPr>
              <a:t>явление нормальное, а не патологическое.</a:t>
            </a:r>
            <a:r>
              <a:rPr lang="ru-RU" sz="1600" i="1" dirty="0" smtClean="0">
                <a:latin typeface="Arial" pitchFamily="34" charset="0"/>
                <a:cs typeface="Arial" pitchFamily="34" charset="0"/>
              </a:rPr>
              <a:t> </a:t>
            </a:r>
            <a:endParaRPr lang="ru-RU"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ru-RU" sz="1600" dirty="0" smtClean="0">
                <a:latin typeface="Arial" pitchFamily="34" charset="0"/>
                <a:cs typeface="Arial" pitchFamily="34" charset="0"/>
              </a:rPr>
              <a:t>            </a:t>
            </a:r>
          </a:p>
          <a:p>
            <a:pPr marL="365760" indent="-256032" algn="just" eaLnBrk="1" fontAlgn="auto" hangingPunct="1">
              <a:spcAft>
                <a:spcPts val="0"/>
              </a:spcAft>
              <a:buFont typeface="Arial" charset="0"/>
              <a:buNone/>
              <a:defRPr/>
            </a:pPr>
            <a:r>
              <a:rPr lang="ru-RU" sz="1200" dirty="0" smtClean="0">
                <a:latin typeface="Arial" pitchFamily="34" charset="0"/>
                <a:cs typeface="Arial" pitchFamily="34" charset="0"/>
              </a:rPr>
              <a:t>                  </a:t>
            </a:r>
            <a:r>
              <a:rPr lang="ru-RU" sz="1600" dirty="0" smtClean="0">
                <a:latin typeface="Arial" pitchFamily="34" charset="0"/>
                <a:cs typeface="Arial" pitchFamily="34" charset="0"/>
              </a:rPr>
              <a:t>Термин «неравномерность развития» означает </a:t>
            </a:r>
            <a:r>
              <a:rPr lang="ru-RU" sz="1600" b="1" dirty="0" smtClean="0">
                <a:latin typeface="Arial" pitchFamily="34" charset="0"/>
                <a:cs typeface="Arial" pitchFamily="34" charset="0"/>
              </a:rPr>
              <a:t>индивидуальные</a:t>
            </a:r>
            <a:r>
              <a:rPr lang="ru-RU" sz="1600" dirty="0" smtClean="0">
                <a:latin typeface="Arial" pitchFamily="34" charset="0"/>
                <a:cs typeface="Arial" pitchFamily="34" charset="0"/>
              </a:rPr>
              <a:t> вариации состояния функций у данного человека: одни функции развиты у него лучше, чем другие (при сравнении со сверстниками по хронологическому или функциональному возрасту).</a:t>
            </a:r>
          </a:p>
          <a:p>
            <a:pPr marL="365760" indent="-256032" algn="just" eaLnBrk="1" fontAlgn="auto" hangingPunct="1">
              <a:spcAft>
                <a:spcPts val="0"/>
              </a:spcAft>
              <a:buFont typeface="Arial" charset="0"/>
              <a:buNone/>
              <a:defRPr/>
            </a:pPr>
            <a:endParaRPr lang="ru-RU" sz="1600" dirty="0" smtClean="0">
              <a:latin typeface="Arial" pitchFamily="34" charset="0"/>
              <a:cs typeface="Arial" pitchFamily="34" charset="0"/>
            </a:endParaRPr>
          </a:p>
          <a:p>
            <a:pPr marL="365760" indent="-256032" algn="just" eaLnBrk="1" fontAlgn="auto" hangingPunct="1">
              <a:spcAft>
                <a:spcPts val="0"/>
              </a:spcAft>
              <a:buFont typeface="Arial" charset="0"/>
              <a:buNone/>
              <a:defRPr/>
            </a:pPr>
            <a:r>
              <a:rPr lang="ru-RU" sz="1600" dirty="0" smtClean="0">
                <a:latin typeface="Arial" pitchFamily="34" charset="0"/>
                <a:cs typeface="Arial" pitchFamily="34" charset="0"/>
              </a:rPr>
              <a:t>                 </a:t>
            </a:r>
            <a:r>
              <a:rPr lang="ru-RU" sz="1600" b="1" dirty="0" smtClean="0">
                <a:latin typeface="Arial" pitchFamily="34" charset="0"/>
                <a:cs typeface="Arial" pitchFamily="34" charset="0"/>
              </a:rPr>
              <a:t>«Неравномерность развития» </a:t>
            </a:r>
            <a:r>
              <a:rPr lang="ru-RU" sz="1600" dirty="0" smtClean="0">
                <a:latin typeface="Arial" pitchFamily="34" charset="0"/>
                <a:cs typeface="Arial" pitchFamily="34" charset="0"/>
              </a:rPr>
              <a:t>- один из ключевых терминов нейропсихологии.</a:t>
            </a:r>
            <a:r>
              <a:rPr lang="ru-RU" sz="1200" dirty="0" smtClean="0">
                <a:latin typeface="Arial" pitchFamily="34" charset="0"/>
                <a:cs typeface="Arial" pitchFamily="34" charset="0"/>
              </a:rPr>
              <a:t/>
            </a:r>
            <a:br>
              <a:rPr lang="ru-RU" sz="1200" dirty="0" smtClean="0">
                <a:latin typeface="Arial" pitchFamily="34" charset="0"/>
                <a:cs typeface="Arial" pitchFamily="34" charset="0"/>
              </a:rPr>
            </a:br>
            <a:r>
              <a:rPr lang="ru-RU" sz="1200" dirty="0" smtClean="0">
                <a:latin typeface="Arial" pitchFamily="34" charset="0"/>
                <a:cs typeface="Arial" pitchFamily="34" charset="0"/>
              </a:rPr>
              <a:t>      </a:t>
            </a:r>
          </a:p>
          <a:p>
            <a:pPr marL="365760" indent="-256032" algn="just" eaLnBrk="1" fontAlgn="auto" hangingPunct="1">
              <a:spcAft>
                <a:spcPts val="0"/>
              </a:spcAft>
              <a:buFont typeface="Arial" charset="0"/>
              <a:buNone/>
              <a:defRPr/>
            </a:pPr>
            <a:r>
              <a:rPr lang="ru-RU" sz="1400" i="1" dirty="0" smtClean="0">
                <a:latin typeface="Arial" pitchFamily="34" charset="0"/>
                <a:cs typeface="Arial" pitchFamily="34" charset="0"/>
              </a:rPr>
              <a:t>          </a:t>
            </a:r>
            <a:r>
              <a:rPr lang="ru-RU" sz="1600" i="1" dirty="0" smtClean="0">
                <a:latin typeface="Arial" pitchFamily="34" charset="0"/>
                <a:cs typeface="Arial" pitchFamily="34" charset="0"/>
              </a:rPr>
              <a:t>Неравномерность развития структурно-функциональных компонентов ВПФ, </a:t>
            </a:r>
            <a:r>
              <a:rPr lang="ru-RU" sz="1600" b="1" i="1" dirty="0" smtClean="0">
                <a:latin typeface="Arial" pitchFamily="34" charset="0"/>
                <a:cs typeface="Arial" pitchFamily="34" charset="0"/>
              </a:rPr>
              <a:t>особенно отчетливо выражена в детском возрасте</a:t>
            </a:r>
            <a:r>
              <a:rPr lang="ru-RU" sz="1400" b="1" dirty="0" smtClean="0">
                <a:latin typeface="Arial" pitchFamily="34" charset="0"/>
                <a:cs typeface="Arial" pitchFamily="34" charset="0"/>
              </a:rPr>
              <a:t>. </a:t>
            </a:r>
            <a:r>
              <a:rPr lang="ru-RU" sz="1400" dirty="0" smtClean="0">
                <a:latin typeface="Arial" pitchFamily="34" charset="0"/>
                <a:cs typeface="Arial" pitchFamily="34" charset="0"/>
              </a:rPr>
              <a:t>У представителей нормы функциональные системы строятся так, что удается компенсировать функции слабых звеньев. Эта компенсация может быть более или менее удачной, и потому в норме можно обнаружить широкий спектр способностей к обучению.</a:t>
            </a:r>
          </a:p>
          <a:p>
            <a:pPr marL="365760" indent="-256032" eaLnBrk="1" fontAlgn="auto" hangingPunct="1">
              <a:spcAft>
                <a:spcPts val="0"/>
              </a:spcAft>
              <a:buFont typeface="Arial" charset="0"/>
              <a:buNone/>
              <a:defRPr/>
            </a:pPr>
            <a:endParaRPr lang="ru-RU" sz="1400" i="1" dirty="0" smtClean="0"/>
          </a:p>
          <a:p>
            <a:pPr marL="365760" indent="-256032" eaLnBrk="1" fontAlgn="auto" hangingPunct="1">
              <a:spcAft>
                <a:spcPts val="0"/>
              </a:spcAft>
              <a:buFont typeface="Arial" charset="0"/>
              <a:buNone/>
              <a:defRPr/>
            </a:pPr>
            <a:endParaRPr lang="ru-RU" sz="1400" i="1" dirty="0" smtClean="0"/>
          </a:p>
          <a:p>
            <a:pPr marL="365760" indent="-256032" eaLnBrk="1" fontAlgn="auto" hangingPunct="1">
              <a:spcAft>
                <a:spcPts val="0"/>
              </a:spcAft>
              <a:buFont typeface="Wingdings 3"/>
              <a:buChar char=""/>
              <a:defRPr/>
            </a:pPr>
            <a:endParaRPr lang="ru-RU" sz="1200" dirty="0" smtClean="0"/>
          </a:p>
        </p:txBody>
      </p:sp>
      <p:sp>
        <p:nvSpPr>
          <p:cNvPr id="9218" name="Заголовок 1"/>
          <p:cNvSpPr>
            <a:spLocks noGrp="1"/>
          </p:cNvSpPr>
          <p:nvPr>
            <p:ph type="title"/>
          </p:nvPr>
        </p:nvSpPr>
        <p:spPr/>
        <p:txBody>
          <a:bodyPr>
            <a:normAutofit fontScale="90000"/>
          </a:bodyPr>
          <a:lstStyle/>
          <a:p>
            <a:pPr algn="ctr" eaLnBrk="1" fontAlgn="auto" hangingPunct="1">
              <a:spcAft>
                <a:spcPts val="0"/>
              </a:spcAft>
              <a:defRPr/>
            </a:pPr>
            <a:r>
              <a:rPr lang="ru-RU" sz="3000" dirty="0" smtClean="0">
                <a:solidFill>
                  <a:schemeClr val="accent1"/>
                </a:solidFill>
                <a:latin typeface="Arial" pitchFamily="34" charset="0"/>
                <a:cs typeface="Arial" pitchFamily="34" charset="0"/>
              </a:rPr>
              <a:t>Нейропсихология нормы, или нейропсихология индивидуальных различий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blinds(horizontal)">
                                      <p:cBhvr>
                                        <p:cTn id="7" dur="10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blinds(horizontal)">
                                      <p:cBhvr>
                                        <p:cTn id="12" dur="1000"/>
                                        <p:tgtEl>
                                          <p:spTgt spid="9219">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9219">
                                            <p:txEl>
                                              <p:pRg st="1" end="1"/>
                                            </p:txEl>
                                          </p:spTgt>
                                        </p:tgtEl>
                                        <p:attrNameLst>
                                          <p:attrName>style.visibility</p:attrName>
                                        </p:attrNameLst>
                                      </p:cBhvr>
                                      <p:to>
                                        <p:strVal val="visible"/>
                                      </p:to>
                                    </p:set>
                                    <p:animEffect transition="in" filter="blinds(horizontal)">
                                      <p:cBhvr>
                                        <p:cTn id="15" dur="1000"/>
                                        <p:tgtEl>
                                          <p:spTgt spid="9219">
                                            <p:txEl>
                                              <p:pRg st="1" end="1"/>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9219">
                                            <p:txEl>
                                              <p:pRg st="3" end="3"/>
                                            </p:txEl>
                                          </p:spTgt>
                                        </p:tgtEl>
                                        <p:attrNameLst>
                                          <p:attrName>style.visibility</p:attrName>
                                        </p:attrNameLst>
                                      </p:cBhvr>
                                      <p:to>
                                        <p:strVal val="visible"/>
                                      </p:to>
                                    </p:set>
                                    <p:animEffect transition="in" filter="blinds(horizontal)">
                                      <p:cBhvr>
                                        <p:cTn id="18" dur="1000"/>
                                        <p:tgtEl>
                                          <p:spTgt spid="9219">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9219">
                                            <p:txEl>
                                              <p:pRg st="5" end="5"/>
                                            </p:txEl>
                                          </p:spTgt>
                                        </p:tgtEl>
                                        <p:attrNameLst>
                                          <p:attrName>style.visibility</p:attrName>
                                        </p:attrNameLst>
                                      </p:cBhvr>
                                      <p:to>
                                        <p:strVal val="visible"/>
                                      </p:to>
                                    </p:set>
                                    <p:animEffect transition="in" filter="blinds(horizontal)">
                                      <p:cBhvr>
                                        <p:cTn id="21" dur="1000"/>
                                        <p:tgtEl>
                                          <p:spTgt spid="9219">
                                            <p:txEl>
                                              <p:pRg st="5" end="5"/>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9219">
                                            <p:txEl>
                                              <p:pRg st="6" end="6"/>
                                            </p:txEl>
                                          </p:spTgt>
                                        </p:tgtEl>
                                        <p:attrNameLst>
                                          <p:attrName>style.visibility</p:attrName>
                                        </p:attrNameLst>
                                      </p:cBhvr>
                                      <p:to>
                                        <p:strVal val="visible"/>
                                      </p:to>
                                    </p:set>
                                    <p:animEffect transition="in" filter="blinds(horizontal)">
                                      <p:cBhvr>
                                        <p:cTn id="24" dur="1000"/>
                                        <p:tgtEl>
                                          <p:spTgt spid="92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Содержимое 2"/>
          <p:cNvSpPr>
            <a:spLocks noGrp="1"/>
          </p:cNvSpPr>
          <p:nvPr>
            <p:ph idx="1"/>
          </p:nvPr>
        </p:nvSpPr>
        <p:spPr>
          <a:xfrm>
            <a:off x="457200" y="1340768"/>
            <a:ext cx="8229600" cy="4896544"/>
          </a:xfrm>
        </p:spPr>
        <p:txBody>
          <a:bodyPr/>
          <a:lstStyle/>
          <a:p>
            <a:pPr eaLnBrk="1" hangingPunct="1"/>
            <a:r>
              <a:rPr lang="ru-RU" sz="1800" dirty="0" smtClean="0">
                <a:latin typeface="Arial" charset="0"/>
                <a:cs typeface="Arial" charset="0"/>
              </a:rPr>
              <a:t>Во-первых, это дети, которым трудно поддерживать оптимальный уровень активности.</a:t>
            </a:r>
          </a:p>
          <a:p>
            <a:pPr eaLnBrk="1" hangingPunct="1"/>
            <a:endParaRPr lang="ru-RU" sz="1800" dirty="0" smtClean="0">
              <a:latin typeface="Arial" charset="0"/>
              <a:cs typeface="Arial" charset="0"/>
            </a:endParaRPr>
          </a:p>
          <a:p>
            <a:pPr eaLnBrk="1" hangingPunct="1"/>
            <a:r>
              <a:rPr lang="ru-RU" sz="1800" dirty="0" smtClean="0">
                <a:latin typeface="Arial" charset="0"/>
                <a:cs typeface="Arial" charset="0"/>
              </a:rPr>
              <a:t>Вторая часто встречающаяся категория детей с трудностями учения — это дети с отставанием функций программирования и контроля деятельности.</a:t>
            </a:r>
          </a:p>
          <a:p>
            <a:pPr eaLnBrk="1" hangingPunct="1">
              <a:buNone/>
            </a:pPr>
            <a:endParaRPr lang="ru-RU" sz="1800" dirty="0" smtClean="0">
              <a:latin typeface="Arial" charset="0"/>
              <a:cs typeface="Arial" charset="0"/>
            </a:endParaRPr>
          </a:p>
          <a:p>
            <a:pPr eaLnBrk="1" hangingPunct="1"/>
            <a:r>
              <a:rPr lang="ru-RU" sz="1800" dirty="0" smtClean="0">
                <a:latin typeface="Arial" charset="0"/>
                <a:cs typeface="Arial" charset="0"/>
              </a:rPr>
              <a:t>В третьих, это дети, испытывающие трудности переработки зрительной информации.</a:t>
            </a:r>
            <a:r>
              <a:rPr lang="ru-RU" sz="1800" dirty="0" smtClean="0"/>
              <a:t> </a:t>
            </a:r>
            <a:endParaRPr lang="en-US" sz="1800" dirty="0" smtClean="0"/>
          </a:p>
          <a:p>
            <a:pPr algn="just" eaLnBrk="1" hangingPunct="1"/>
            <a:r>
              <a:rPr lang="ru-RU" sz="1400" b="1" i="1" dirty="0" smtClean="0">
                <a:solidFill>
                  <a:schemeClr val="bg2">
                    <a:lumMod val="25000"/>
                  </a:schemeClr>
                </a:solidFill>
                <a:latin typeface="Arial" pitchFamily="34" charset="0"/>
                <a:cs typeface="Arial" pitchFamily="34" charset="0"/>
              </a:rPr>
              <a:t>«В общем континууме детей есть широкая переходная зона, в которую входят дети с парциальным недоразвитием психических функций. Именно для этой категории детей особенно нужна нейропсихологическая помощь, поскольку </a:t>
            </a:r>
            <a:r>
              <a:rPr lang="ru-RU" sz="1400" b="1" i="1" dirty="0" err="1" smtClean="0">
                <a:solidFill>
                  <a:schemeClr val="bg2">
                    <a:lumMod val="25000"/>
                  </a:schemeClr>
                </a:solidFill>
                <a:latin typeface="Arial" pitchFamily="34" charset="0"/>
                <a:cs typeface="Arial" pitchFamily="34" charset="0"/>
              </a:rPr>
              <a:t>нейропсихолог</a:t>
            </a:r>
            <a:r>
              <a:rPr lang="ru-RU" sz="1400" b="1" i="1" dirty="0" smtClean="0">
                <a:solidFill>
                  <a:schemeClr val="bg2">
                    <a:lumMod val="25000"/>
                  </a:schemeClr>
                </a:solidFill>
                <a:latin typeface="Arial" pitchFamily="34" charset="0"/>
                <a:cs typeface="Arial" pitchFamily="34" charset="0"/>
              </a:rPr>
              <a:t> не удовлетворяется констатацией слабости той или иной ВПФ, а умеет провести анализ, позволяющий обнаружить, какой структурно-функциональный компонент страдает первично и приводит к недоразвитию данной ВПФ в целом. Затем на основе этого анализа он разрабатывает индивидуально-ориентированную стратегию и тактику коррекционно-развивающей работы». (Т.В. </a:t>
            </a:r>
            <a:r>
              <a:rPr lang="ru-RU" sz="1400" b="1" i="1" dirty="0" err="1" smtClean="0">
                <a:solidFill>
                  <a:schemeClr val="bg2">
                    <a:lumMod val="25000"/>
                  </a:schemeClr>
                </a:solidFill>
                <a:latin typeface="Arial" pitchFamily="34" charset="0"/>
                <a:cs typeface="Arial" pitchFamily="34" charset="0"/>
              </a:rPr>
              <a:t>Ахутина</a:t>
            </a:r>
            <a:r>
              <a:rPr lang="ru-RU" sz="1400" b="1" i="1" dirty="0" smtClean="0">
                <a:solidFill>
                  <a:schemeClr val="bg2">
                    <a:lumMod val="25000"/>
                  </a:schemeClr>
                </a:solidFill>
                <a:latin typeface="Arial" pitchFamily="34" charset="0"/>
                <a:cs typeface="Arial" pitchFamily="34" charset="0"/>
              </a:rPr>
              <a:t>)</a:t>
            </a:r>
          </a:p>
          <a:p>
            <a:pPr eaLnBrk="1" hangingPunct="1"/>
            <a:endParaRPr lang="ru-RU" sz="2500" dirty="0" smtClean="0">
              <a:latin typeface="Arial" charset="0"/>
              <a:cs typeface="Arial" charset="0"/>
            </a:endParaRPr>
          </a:p>
          <a:p>
            <a:pPr eaLnBrk="1" hangingPunct="1"/>
            <a:endParaRPr lang="ru-RU" dirty="0" smtClean="0"/>
          </a:p>
        </p:txBody>
      </p:sp>
      <p:sp>
        <p:nvSpPr>
          <p:cNvPr id="10242" name="Заголовок 1"/>
          <p:cNvSpPr>
            <a:spLocks noGrp="1"/>
          </p:cNvSpPr>
          <p:nvPr>
            <p:ph type="title"/>
          </p:nvPr>
        </p:nvSpPr>
        <p:spPr/>
        <p:txBody>
          <a:bodyPr>
            <a:normAutofit fontScale="90000"/>
          </a:bodyPr>
          <a:lstStyle/>
          <a:p>
            <a:pPr algn="ctr" eaLnBrk="1" fontAlgn="auto" hangingPunct="1">
              <a:spcAft>
                <a:spcPts val="0"/>
              </a:spcAft>
              <a:defRPr/>
            </a:pPr>
            <a:r>
              <a:rPr lang="ru-RU" sz="3600" dirty="0" smtClean="0">
                <a:solidFill>
                  <a:schemeClr val="accent1"/>
                </a:solidFill>
                <a:latin typeface="Arial" pitchFamily="34" charset="0"/>
                <a:cs typeface="Arial" pitchFamily="34" charset="0"/>
              </a:rPr>
              <a:t>Каким детям помогает нейропсихология?</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box(in)">
                                      <p:cBhvr>
                                        <p:cTn id="7" dur="1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5362">
                                            <p:txEl>
                                              <p:pRg st="0" end="0"/>
                                            </p:txEl>
                                          </p:spTgt>
                                        </p:tgtEl>
                                        <p:attrNameLst>
                                          <p:attrName>style.visibility</p:attrName>
                                        </p:attrNameLst>
                                      </p:cBhvr>
                                      <p:to>
                                        <p:strVal val="visible"/>
                                      </p:to>
                                    </p:set>
                                    <p:animEffect transition="in" filter="box(in)">
                                      <p:cBhvr>
                                        <p:cTn id="12" dur="1000"/>
                                        <p:tgtEl>
                                          <p:spTgt spid="1536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5362">
                                            <p:txEl>
                                              <p:pRg st="2" end="2"/>
                                            </p:txEl>
                                          </p:spTgt>
                                        </p:tgtEl>
                                        <p:attrNameLst>
                                          <p:attrName>style.visibility</p:attrName>
                                        </p:attrNameLst>
                                      </p:cBhvr>
                                      <p:to>
                                        <p:strVal val="visible"/>
                                      </p:to>
                                    </p:set>
                                    <p:animEffect transition="in" filter="box(in)">
                                      <p:cBhvr>
                                        <p:cTn id="17" dur="1000"/>
                                        <p:tgtEl>
                                          <p:spTgt spid="1536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5362">
                                            <p:txEl>
                                              <p:pRg st="4" end="4"/>
                                            </p:txEl>
                                          </p:spTgt>
                                        </p:tgtEl>
                                        <p:attrNameLst>
                                          <p:attrName>style.visibility</p:attrName>
                                        </p:attrNameLst>
                                      </p:cBhvr>
                                      <p:to>
                                        <p:strVal val="visible"/>
                                      </p:to>
                                    </p:set>
                                    <p:animEffect transition="in" filter="box(in)">
                                      <p:cBhvr>
                                        <p:cTn id="22" dur="1000"/>
                                        <p:tgtEl>
                                          <p:spTgt spid="1536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5362">
                                            <p:txEl>
                                              <p:pRg st="5" end="5"/>
                                            </p:txEl>
                                          </p:spTgt>
                                        </p:tgtEl>
                                        <p:attrNameLst>
                                          <p:attrName>style.visibility</p:attrName>
                                        </p:attrNameLst>
                                      </p:cBhvr>
                                      <p:to>
                                        <p:strVal val="visible"/>
                                      </p:to>
                                    </p:set>
                                    <p:animEffect transition="in" filter="box(in)">
                                      <p:cBhvr>
                                        <p:cTn id="27" dur="1000"/>
                                        <p:tgtEl>
                                          <p:spTgt spid="1536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676</TotalTime>
  <Words>998</Words>
  <Application>Microsoft Office PowerPoint</Application>
  <PresentationFormat>Экран (4:3)</PresentationFormat>
  <Paragraphs>79</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Открытая</vt:lpstr>
      <vt:lpstr>Нейропсихологическое сопровождение развития ребенка</vt:lpstr>
      <vt:lpstr>Нейропсихология  </vt:lpstr>
      <vt:lpstr> В нейропсихологии существует три принципа: </vt:lpstr>
      <vt:lpstr>Функциональная система.  Три функциональных блока мозга.</vt:lpstr>
      <vt:lpstr>Слайд 5</vt:lpstr>
      <vt:lpstr>2-й ФБМ - блок приема, переработки и хранения экстероцептивной (т.е. исходящей из внешней среды), от органов чувств информации. Он расположен в задних отделах коры больших полушарий мозга, включает в себя зрительную (затылочную), слуховую (височную) и общечувствительную (теменную) зоны коры. Сюда же относятся и центральные зоны вкусовой и обонятельной рецепции.  </vt:lpstr>
      <vt:lpstr>3-й ФБМ — блок программирования, регуляции и контроля за протеканием психической деятельности. Здесь главную роль исполняют лобные отделы мозга.  </vt:lpstr>
      <vt:lpstr>Нейропсихология нормы, или нейропсихология индивидуальных различий </vt:lpstr>
      <vt:lpstr>Каким детям помогает нейропсихология?</vt:lpstr>
      <vt:lpstr>Диагностирование «неравномерного развития»</vt:lpstr>
      <vt:lpstr>Методы нейропсихологической диагностики</vt:lpstr>
      <vt:lpstr>Система оценок продуктивности психической деятельности.  В онтогенетическом ракурсе она прямо связана с понятием зоны ближайшего развития: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Нейропсихологическое сопровождение развития ребенка</dc:title>
  <dc:creator>Home</dc:creator>
  <cp:lastModifiedBy>Home</cp:lastModifiedBy>
  <cp:revision>81</cp:revision>
  <dcterms:created xsi:type="dcterms:W3CDTF">2012-10-13T13:19:52Z</dcterms:created>
  <dcterms:modified xsi:type="dcterms:W3CDTF">2013-02-25T19:43:05Z</dcterms:modified>
</cp:coreProperties>
</file>