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58" r:id="rId8"/>
    <p:sldId id="259" r:id="rId9"/>
    <p:sldId id="264" r:id="rId10"/>
    <p:sldId id="265" r:id="rId11"/>
    <p:sldId id="266" r:id="rId12"/>
    <p:sldId id="267" r:id="rId13"/>
    <p:sldId id="270" r:id="rId14"/>
    <p:sldId id="269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CCFF"/>
    <a:srgbClr val="FF00FF"/>
    <a:srgbClr val="FBF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4236F-D7FD-4A94-86CE-3CE368F07F47}" type="doc">
      <dgm:prSet loTypeId="urn:microsoft.com/office/officeart/2005/8/layout/defaul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2DD4FC-1D9B-411A-B1ED-85971A523F98}">
      <dgm:prSet phldrT="[Текст]" custT="1"/>
      <dgm:spPr/>
      <dgm:t>
        <a:bodyPr/>
        <a:lstStyle/>
        <a:p>
          <a:r>
            <a:rPr lang="ru-RU" sz="2800" dirty="0">
              <a:latin typeface="Bookman Old Style" pitchFamily="18" charset="0"/>
            </a:rPr>
            <a:t>1.Посильная трудовая деятельность дома: убрать игрушки , протереть </a:t>
          </a:r>
          <a:r>
            <a:rPr lang="ru-RU" sz="2800" dirty="0" smtClean="0">
              <a:latin typeface="Bookman Old Style" pitchFamily="18" charset="0"/>
            </a:rPr>
            <a:t>пыль.</a:t>
          </a:r>
          <a:endParaRPr lang="ru-RU" sz="2800" dirty="0">
            <a:latin typeface="Bookman Old Style" pitchFamily="18" charset="0"/>
          </a:endParaRPr>
        </a:p>
      </dgm:t>
    </dgm:pt>
    <dgm:pt modelId="{F9EAF765-DB12-4B53-84FD-8E7D5ACB897A}" type="parTrans" cxnId="{66149935-489E-44B5-8298-8A5012953A07}">
      <dgm:prSet/>
      <dgm:spPr/>
      <dgm:t>
        <a:bodyPr/>
        <a:lstStyle/>
        <a:p>
          <a:endParaRPr lang="ru-RU"/>
        </a:p>
      </dgm:t>
    </dgm:pt>
    <dgm:pt modelId="{27FEA84C-F24D-45C0-86CB-AF24BE52B023}" type="sibTrans" cxnId="{66149935-489E-44B5-8298-8A5012953A07}">
      <dgm:prSet/>
      <dgm:spPr/>
      <dgm:t>
        <a:bodyPr/>
        <a:lstStyle/>
        <a:p>
          <a:endParaRPr lang="ru-RU"/>
        </a:p>
      </dgm:t>
    </dgm:pt>
    <dgm:pt modelId="{F779A774-1DCC-4E0F-9EC8-3438AE8A7B36}">
      <dgm:prSet phldrT="[Текст]" custT="1"/>
      <dgm:spPr/>
      <dgm:t>
        <a:bodyPr/>
        <a:lstStyle/>
        <a:p>
          <a:r>
            <a:rPr lang="ru-RU" sz="2800" dirty="0">
              <a:latin typeface="Bookman Old Style" pitchFamily="18" charset="0"/>
            </a:rPr>
            <a:t>2. Наведение порядка в групповой комнате.</a:t>
          </a:r>
        </a:p>
      </dgm:t>
    </dgm:pt>
    <dgm:pt modelId="{23D3210E-04F7-40A9-B99A-03A7E248F7A2}" type="parTrans" cxnId="{08A67EC5-5834-460E-99F9-8773EC073CDB}">
      <dgm:prSet/>
      <dgm:spPr/>
      <dgm:t>
        <a:bodyPr/>
        <a:lstStyle/>
        <a:p>
          <a:endParaRPr lang="ru-RU"/>
        </a:p>
      </dgm:t>
    </dgm:pt>
    <dgm:pt modelId="{08ACFA20-B1BA-4E20-9553-CC55FB706F8D}" type="sibTrans" cxnId="{08A67EC5-5834-460E-99F9-8773EC073CDB}">
      <dgm:prSet/>
      <dgm:spPr/>
      <dgm:t>
        <a:bodyPr/>
        <a:lstStyle/>
        <a:p>
          <a:endParaRPr lang="ru-RU"/>
        </a:p>
      </dgm:t>
    </dgm:pt>
    <dgm:pt modelId="{07B1D07B-B780-484D-9391-7DC38D04D077}" type="pres">
      <dgm:prSet presAssocID="{1DA4236F-D7FD-4A94-86CE-3CE368F07F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5EB031-578A-46C5-80F7-F9816FEB5330}" type="pres">
      <dgm:prSet presAssocID="{012DD4FC-1D9B-411A-B1ED-85971A523F98}" presName="node" presStyleLbl="node1" presStyleIdx="0" presStyleCnt="2" custLinFactNeighborX="17410" custLinFactNeighborY="-15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C2603-6D47-4EAE-8950-ACE99A9B83CE}" type="pres">
      <dgm:prSet presAssocID="{27FEA84C-F24D-45C0-86CB-AF24BE52B023}" presName="sibTrans" presStyleCnt="0"/>
      <dgm:spPr/>
    </dgm:pt>
    <dgm:pt modelId="{4785D5F3-762D-492D-96D7-7E1EC4415DFA}" type="pres">
      <dgm:prSet presAssocID="{F779A774-1DCC-4E0F-9EC8-3438AE8A7B36}" presName="node" presStyleLbl="node1" presStyleIdx="1" presStyleCnt="2" custLinFactNeighborX="-33452" custLinFactNeighborY="-3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E486B2-297A-4F92-B743-C1B65348543C}" type="presOf" srcId="{012DD4FC-1D9B-411A-B1ED-85971A523F98}" destId="{FE5EB031-578A-46C5-80F7-F9816FEB5330}" srcOrd="0" destOrd="0" presId="urn:microsoft.com/office/officeart/2005/8/layout/default"/>
    <dgm:cxn modelId="{66149935-489E-44B5-8298-8A5012953A07}" srcId="{1DA4236F-D7FD-4A94-86CE-3CE368F07F47}" destId="{012DD4FC-1D9B-411A-B1ED-85971A523F98}" srcOrd="0" destOrd="0" parTransId="{F9EAF765-DB12-4B53-84FD-8E7D5ACB897A}" sibTransId="{27FEA84C-F24D-45C0-86CB-AF24BE52B023}"/>
    <dgm:cxn modelId="{CED40FE7-CC46-46DF-9E93-7C50171E1B22}" type="presOf" srcId="{F779A774-1DCC-4E0F-9EC8-3438AE8A7B36}" destId="{4785D5F3-762D-492D-96D7-7E1EC4415DFA}" srcOrd="0" destOrd="0" presId="urn:microsoft.com/office/officeart/2005/8/layout/default"/>
    <dgm:cxn modelId="{08A67EC5-5834-460E-99F9-8773EC073CDB}" srcId="{1DA4236F-D7FD-4A94-86CE-3CE368F07F47}" destId="{F779A774-1DCC-4E0F-9EC8-3438AE8A7B36}" srcOrd="1" destOrd="0" parTransId="{23D3210E-04F7-40A9-B99A-03A7E248F7A2}" sibTransId="{08ACFA20-B1BA-4E20-9553-CC55FB706F8D}"/>
    <dgm:cxn modelId="{3D91D90C-E972-4BAF-BAE0-C218B6D529CE}" type="presOf" srcId="{1DA4236F-D7FD-4A94-86CE-3CE368F07F47}" destId="{07B1D07B-B780-484D-9391-7DC38D04D077}" srcOrd="0" destOrd="0" presId="urn:microsoft.com/office/officeart/2005/8/layout/default"/>
    <dgm:cxn modelId="{3B1A592E-C498-4D56-8CE8-DB7B5CA202B4}" type="presParOf" srcId="{07B1D07B-B780-484D-9391-7DC38D04D077}" destId="{FE5EB031-578A-46C5-80F7-F9816FEB5330}" srcOrd="0" destOrd="0" presId="urn:microsoft.com/office/officeart/2005/8/layout/default"/>
    <dgm:cxn modelId="{ACF6DE21-1BE0-45CC-9836-B8BCD4ED99AB}" type="presParOf" srcId="{07B1D07B-B780-484D-9391-7DC38D04D077}" destId="{3DDC2603-6D47-4EAE-8950-ACE99A9B83CE}" srcOrd="1" destOrd="0" presId="urn:microsoft.com/office/officeart/2005/8/layout/default"/>
    <dgm:cxn modelId="{0234F5A9-C9F9-4BF8-8CDC-B811E973AA60}" type="presParOf" srcId="{07B1D07B-B780-484D-9391-7DC38D04D077}" destId="{4785D5F3-762D-492D-96D7-7E1EC4415DF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3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34.wmf"/><Relationship Id="rId5" Type="http://schemas.openxmlformats.org/officeDocument/2006/relationships/image" Target="../media/image29.gif"/><Relationship Id="rId10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290"/>
            <a:ext cx="77153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ru-RU" sz="4000" b="1" dirty="0" smtClean="0">
                <a:solidFill>
                  <a:srgbClr val="FFFF00"/>
                </a:solidFill>
                <a:latin typeface="Bookman Old Style" pitchFamily="18" charset="0"/>
              </a:rPr>
              <a:t>«Хорошо рядом с мамой»</a:t>
            </a:r>
          </a:p>
          <a:p>
            <a:pPr marR="0"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Проект ко дню матери в младшей группе.</a:t>
            </a:r>
          </a:p>
          <a:p>
            <a:pPr marR="0" algn="ctr"/>
            <a:endParaRPr lang="ru-RU" sz="28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4560" y="2143116"/>
            <a:ext cx="4155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      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Работу  выполнила</a:t>
            </a:r>
            <a:r>
              <a:rPr lang="ru-RU" sz="2800" dirty="0" smtClean="0">
                <a:solidFill>
                  <a:srgbClr val="FFFF00"/>
                </a:solidFill>
              </a:rPr>
              <a:t>: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857496"/>
            <a:ext cx="4143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Bookman Old Style" pitchFamily="18" charset="0"/>
              </a:rPr>
              <a:t>Воронова Светлана Александровна</a:t>
            </a:r>
          </a:p>
          <a:p>
            <a:endParaRPr lang="ru-RU" sz="24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endParaRPr lang="ru-RU" sz="24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endParaRPr lang="ru-RU" sz="2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Санкт- Петербург</a:t>
            </a:r>
          </a:p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Пушкинский район 2012 год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428728" y="285728"/>
            <a:ext cx="6858048" cy="714380"/>
            <a:chOff x="1258" y="1081"/>
            <a:chExt cx="3156" cy="320"/>
          </a:xfrm>
          <a:solidFill>
            <a:srgbClr val="FF0000"/>
          </a:solidFill>
        </p:grpSpPr>
        <p:sp>
          <p:nvSpPr>
            <p:cNvPr id="5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FF00"/>
                  </a:solidFill>
                  <a:latin typeface="Bookman Old Style" pitchFamily="18" charset="0"/>
                </a:rPr>
                <a:t>Игровая деятельность</a:t>
              </a:r>
            </a:p>
          </p:txBody>
        </p:sp>
      </p:grp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571868" y="4500570"/>
            <a:ext cx="3500461" cy="214314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Дидактические игры:</a:t>
            </a:r>
          </a:p>
          <a:p>
            <a:pPr marL="457200" marR="0" lvl="1" indent="0" algn="just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«Что такое хорошо , что</a:t>
            </a:r>
          </a:p>
          <a:p>
            <a:pPr marL="457200" marR="0" lvl="1" indent="0" algn="just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такое плохо»,</a:t>
            </a:r>
          </a:p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«Мои хорошие поступки»,</a:t>
            </a:r>
          </a:p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«Хорошо или плохо»,</a:t>
            </a:r>
          </a:p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«Найди цветок для мамы».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85720" y="4429132"/>
            <a:ext cx="2928958" cy="222885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Сюжетно- ролевые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игры: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«Моя семья»,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«Мама на работе»,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«Мама в магазине»,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«Мама парикмахер».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071670" y="2714620"/>
            <a:ext cx="3429024" cy="2009775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Коммуникативные</a:t>
            </a:r>
          </a:p>
          <a:p>
            <a:pPr marL="457200" marR="0" lvl="1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Bookman Old Style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игры:</a:t>
            </a:r>
          </a:p>
          <a:p>
            <a:pPr marL="457200" marR="0" lvl="1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«Назови ласково»,</a:t>
            </a:r>
          </a:p>
          <a:p>
            <a:pPr marL="457200" marR="0" lvl="1" indent="0" algn="just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«Как ласково дома меня</a:t>
            </a:r>
          </a:p>
          <a:p>
            <a:pPr marL="457200" marR="0" lvl="1" indent="0" algn="just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называют»,</a:t>
            </a:r>
          </a:p>
          <a:p>
            <a:pPr marL="457200" marR="0" lvl="1" indent="0" algn="just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«Как зовут мою маму?».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714612" y="1142984"/>
            <a:ext cx="2643206" cy="1809750"/>
          </a:xfrm>
          <a:prstGeom prst="cube">
            <a:avLst>
              <a:gd name="adj" fmla="val 25000"/>
            </a:avLst>
          </a:prstGeom>
          <a:solidFill>
            <a:srgbClr val="33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Подвижные игры: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«Курицы и цыплята».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 cstate="screen"/>
          <a:srcRect t="14583"/>
          <a:stretch>
            <a:fillRect/>
          </a:stretch>
        </p:blipFill>
        <p:spPr bwMode="auto">
          <a:xfrm>
            <a:off x="5572132" y="1571612"/>
            <a:ext cx="331311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500298" y="214290"/>
            <a:ext cx="6310787" cy="785818"/>
            <a:chOff x="1258" y="1081"/>
            <a:chExt cx="3173" cy="320"/>
          </a:xfrm>
          <a:solidFill>
            <a:srgbClr val="92D050"/>
          </a:solidFill>
        </p:grpSpPr>
        <p:sp>
          <p:nvSpPr>
            <p:cNvPr id="5" name="Oval 57"/>
            <p:cNvSpPr>
              <a:spLocks noChangeArrowheads="1"/>
            </p:cNvSpPr>
            <p:nvPr/>
          </p:nvSpPr>
          <p:spPr bwMode="gray">
            <a:xfrm>
              <a:off x="1258" y="108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AutoShape 58"/>
            <p:cNvSpPr>
              <a:spLocks noChangeArrowheads="1"/>
            </p:cNvSpPr>
            <p:nvPr/>
          </p:nvSpPr>
          <p:spPr bwMode="gray">
            <a:xfrm>
              <a:off x="1508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0000"/>
                  </a:solidFill>
                  <a:latin typeface="Bookman Old Style" pitchFamily="18" charset="0"/>
                </a:rPr>
                <a:t>Музыкальная деятельность</a:t>
              </a: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85720" y="3000372"/>
            <a:ext cx="6286544" cy="714380"/>
            <a:chOff x="1258" y="1348"/>
            <a:chExt cx="3123" cy="320"/>
          </a:xfrm>
          <a:solidFill>
            <a:srgbClr val="FF0000"/>
          </a:solidFill>
        </p:grpSpPr>
        <p:sp>
          <p:nvSpPr>
            <p:cNvPr id="8" name="Oval 57"/>
            <p:cNvSpPr>
              <a:spLocks noChangeArrowheads="1"/>
            </p:cNvSpPr>
            <p:nvPr/>
          </p:nvSpPr>
          <p:spPr bwMode="gray">
            <a:xfrm>
              <a:off x="1258" y="1358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AutoShape 58"/>
            <p:cNvSpPr>
              <a:spLocks noChangeArrowheads="1"/>
            </p:cNvSpPr>
            <p:nvPr/>
          </p:nvSpPr>
          <p:spPr bwMode="gray">
            <a:xfrm>
              <a:off x="1458" y="1348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FF00"/>
                  </a:solidFill>
                  <a:latin typeface="Bookman Old Style" pitchFamily="18" charset="0"/>
                </a:rPr>
                <a:t>Худ. творческая деятельность</a:t>
              </a:r>
            </a:p>
          </p:txBody>
        </p:sp>
      </p:grpSp>
      <p:sp>
        <p:nvSpPr>
          <p:cNvPr id="13" name="Блок-схема: решение 12"/>
          <p:cNvSpPr/>
          <p:nvPr/>
        </p:nvSpPr>
        <p:spPr>
          <a:xfrm>
            <a:off x="1643042" y="3786190"/>
            <a:ext cx="4643470" cy="2857496"/>
          </a:xfrm>
          <a:prstGeom prst="flowChartDecision">
            <a:avLst/>
          </a:prstGeom>
          <a:solidFill>
            <a:srgbClr val="FF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488" y="4500570"/>
            <a:ext cx="26432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Моя мамочка любимая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Создание отпечатков ладошек для оформления праздничной газеты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«Создание бантиков для праздничной газеты».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:\4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1285860"/>
            <a:ext cx="1206500" cy="1292225"/>
          </a:xfrm>
          <a:prstGeom prst="rect">
            <a:avLst/>
          </a:prstGeom>
          <a:noFill/>
        </p:spPr>
      </p:pic>
      <p:sp>
        <p:nvSpPr>
          <p:cNvPr id="12" name="Блок-схема: узел 11"/>
          <p:cNvSpPr/>
          <p:nvPr/>
        </p:nvSpPr>
        <p:spPr>
          <a:xfrm>
            <a:off x="4286248" y="1071546"/>
            <a:ext cx="2786082" cy="157163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Aft>
                <a:spcPts val="1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1.Разучива-ние песен: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О маме.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E:\надя\картинкиНовая папка\r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286500" y="4143375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E:\Photoshop\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1785918" y="142852"/>
            <a:ext cx="6715172" cy="785818"/>
            <a:chOff x="1258" y="1081"/>
            <a:chExt cx="3156" cy="320"/>
          </a:xfrm>
          <a:solidFill>
            <a:srgbClr val="FF0000"/>
          </a:solidFill>
        </p:grpSpPr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FF00"/>
                  </a:solidFill>
                  <a:latin typeface="Bookman Old Style" pitchFamily="18" charset="0"/>
                </a:rPr>
                <a:t>Взаимодействие с родителями</a:t>
              </a:r>
            </a:p>
          </p:txBody>
        </p:sp>
      </p:grp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42844" y="2528873"/>
            <a:ext cx="5786455" cy="432912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.Опрос- коммуникативная игра : «Знаете ли вы вашего ребенка?»,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ru-RU" sz="1400" b="1" dirty="0" smtClean="0">
                <a:latin typeface="Bookman Old Style" pitchFamily="18" charset="0"/>
                <a:cs typeface="Arial" pitchFamily="34" charset="0"/>
              </a:rPr>
              <a:t>2.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Рекомендации по проведению выходного дня: «Выходные в семье»,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ru-RU" sz="1400" b="1" dirty="0" smtClean="0">
                <a:latin typeface="Bookman Old Style" pitchFamily="18" charset="0"/>
                <a:cs typeface="Arial" pitchFamily="34" charset="0"/>
              </a:rPr>
              <a:t>3.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Сотворчество детей и родителей в оформлении фото альбома «Мы вместе с мамой».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Tx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</a:rPr>
              <a:t>4.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Совместный досуг детей , мам, воспитателей «Хорошо рядом с мамой»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Tx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</a:rPr>
              <a:t>5.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Совместное чаепитие ,посвященное мамам.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</a:rPr>
              <a:t>6.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Кулинарные шедевры мам.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cs5951.userapi.com/u10365107/149220327/x_e97516a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1071546"/>
            <a:ext cx="2495550" cy="346199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E:\Photoshop\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8794" y="142852"/>
            <a:ext cx="6572296" cy="1083688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2500"/>
                <a:gd name="adj2" fmla="val 1008"/>
              </a:avLst>
            </a:prstTxWarp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Итоги проекта</a:t>
            </a:r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42944" y="1428736"/>
            <a:ext cx="80010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Итогами нашего проекта стал досуг с мамочками, в конце которого была показана презентация «Мамочка с праздником».</a:t>
            </a: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Презентация произвела впечатление и на мам и на детей, ведь это был сюрприз для всех от воспитателей.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7" descr="smile5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3643314"/>
            <a:ext cx="3905277" cy="292895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929190" y="3714752"/>
            <a:ext cx="2571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Мамочки,</a:t>
            </a:r>
          </a:p>
          <a:p>
            <a:pPr algn="ctr"/>
            <a:r>
              <a:rPr lang="ru-RU" sz="28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 праздником</a:t>
            </a: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800" kern="10" dirty="0" smtClean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2800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6" descr="C:\Users\Андрей\Desktop\все презентации\Выпуск\мультики\575639defbd1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4786322"/>
            <a:ext cx="1500198" cy="1584209"/>
          </a:xfrm>
          <a:prstGeom prst="rect">
            <a:avLst/>
          </a:prstGeom>
          <a:noFill/>
        </p:spPr>
      </p:pic>
      <p:pic>
        <p:nvPicPr>
          <p:cNvPr id="9" name="Picture 6" descr="10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001024" y="3714752"/>
            <a:ext cx="714380" cy="2663649"/>
          </a:xfrm>
          <a:prstGeom prst="rect">
            <a:avLst/>
          </a:prstGeom>
          <a:noFill/>
        </p:spPr>
      </p:pic>
      <p:pic>
        <p:nvPicPr>
          <p:cNvPr id="11" name="Picture 7" descr="smile5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3643314"/>
            <a:ext cx="3905277" cy="292895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Андрей\Desktop\младшая группа 2\P1040878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348" y="3786190"/>
            <a:ext cx="1643074" cy="1214446"/>
          </a:xfrm>
          <a:prstGeom prst="round2Diag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Андрей\Desktop\младшая группа 2\P1040868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857488" y="3714752"/>
            <a:ext cx="1500198" cy="1357322"/>
          </a:xfrm>
          <a:prstGeom prst="flowChartAlternateProcess">
            <a:avLst/>
          </a:prstGeom>
          <a:ln w="38100" cap="sq">
            <a:solidFill>
              <a:srgbClr val="00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C:\Users\Андрей\Desktop\младшая группа 2\P1040869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14348" y="5214950"/>
            <a:ext cx="1571636" cy="1214446"/>
          </a:xfrm>
          <a:prstGeom prst="flowChartAlternateProcess">
            <a:avLst/>
          </a:prstGeom>
          <a:ln w="38100" cap="sq">
            <a:solidFill>
              <a:srgbClr val="00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C:\Users\Андрей\Desktop\младшая группа 2\P1040872.JP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786050" y="5286388"/>
            <a:ext cx="1597006" cy="1143008"/>
          </a:xfrm>
          <a:prstGeom prst="round2Diag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895168">
            <a:off x="1624131" y="4612647"/>
            <a:ext cx="1578729" cy="116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1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1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1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500042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Все продолжилось совместным  семейным чаепитием  в нашей группе . Вовремя чаепития все  дегустировали кулинарные шедевры мам и бабушек.</a:t>
            </a:r>
            <a:endParaRPr lang="ru-RU" sz="2400" dirty="0" smtClean="0">
              <a:solidFill>
                <a:srgbClr val="FF0000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9" name="Рисунок 8" descr="C:\Users\Андрей\Desktop\младшая группа 2\P105008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214554"/>
            <a:ext cx="2752725" cy="352044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C:\Users\Андрей\Desktop\младшая группа 2\P105009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3071810"/>
            <a:ext cx="4210050" cy="315753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 descr="C:\Users\Андрей\Desktop\все презентации\Выпуск\мультики\0195254e50e7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00232" y="4286256"/>
            <a:ext cx="3169698" cy="22859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endParaRPr lang="ru-RU" dirty="0" smtClean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 smtClean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 smtClean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 smtClean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 smtClean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 smtClean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 smtClean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 smtClean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 smtClean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 smtClean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 smtClean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 smtClean="0">
              <a:solidFill>
                <a:srgbClr val="FF00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428604"/>
            <a:ext cx="5857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группе была вывешена совместная работа сделанная детьми и воспитателями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«С днем мамы». </a:t>
            </a:r>
            <a:endParaRPr lang="ru-RU" sz="2400" dirty="0"/>
          </a:p>
        </p:txBody>
      </p:sp>
      <p:pic>
        <p:nvPicPr>
          <p:cNvPr id="4" name="Рисунок 3" descr="http://cs9692.userapi.com/u2162223/146096698/x_554ce7be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78" y="2000240"/>
            <a:ext cx="3357586" cy="464347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Андрей\Desktop\все презентации\Выпуск\мультики\426553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26" y="4143356"/>
            <a:ext cx="2020827" cy="2714644"/>
          </a:xfrm>
          <a:prstGeom prst="rect">
            <a:avLst/>
          </a:prstGeom>
          <a:noFill/>
        </p:spPr>
      </p:pic>
      <p:pic>
        <p:nvPicPr>
          <p:cNvPr id="7" name="Рисунок 6" descr="C:\Users\Андрей\Desktop\младшая группа 2\IMG_187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285992"/>
            <a:ext cx="2862260" cy="1871661"/>
          </a:xfrm>
          <a:prstGeom prst="rect">
            <a:avLst/>
          </a:prstGeom>
          <a:ln w="381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8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80"/>
                            </p:stCondLst>
                            <p:childTnLst>
                              <p:par>
                                <p:cTn id="2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8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Мамочки с интересом рассматривали фото альбом « Мы вместе с мамой».</a:t>
            </a:r>
            <a:endParaRPr lang="ru-RU" sz="2400" dirty="0"/>
          </a:p>
        </p:txBody>
      </p:sp>
      <p:pic>
        <p:nvPicPr>
          <p:cNvPr id="4" name="Рисунок 3" descr="F:\DCIM\105_PANA\P105086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3786190"/>
            <a:ext cx="4006850" cy="2903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F:\DCIM\105_PANA\P105085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3929066"/>
            <a:ext cx="3907069" cy="2743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F:\DCIM\105_PANA\P105085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8992" y="1571612"/>
            <a:ext cx="2071702" cy="2844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7215238" cy="2286016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+mn-lt"/>
                <a:cs typeface="Times New Roman"/>
              </a:rPr>
              <a:t>Спасибо за внимание!</a:t>
            </a:r>
            <a:endParaRPr lang="ru-RU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+mn-lt"/>
              <a:cs typeface="Times New Roman"/>
            </a:endParaRPr>
          </a:p>
        </p:txBody>
      </p:sp>
      <p:pic>
        <p:nvPicPr>
          <p:cNvPr id="5" name="Picture 5" descr="49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4744" y="2357430"/>
            <a:ext cx="1714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4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10387" y="285728"/>
            <a:ext cx="223361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142852"/>
            <a:ext cx="8286808" cy="857256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r>
              <a:rPr lang="ru-R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ПАСПОРТ  ПРОЕКТНОЙ    РАБОТЫ</a:t>
            </a:r>
            <a:endParaRPr lang="ru-RU" sz="32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78581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Название проекта: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Хорошо рядом с мамой</a:t>
            </a:r>
            <a:r>
              <a:rPr lang="ru-RU" sz="2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endParaRPr lang="ru-RU" sz="2000" dirty="0" smtClean="0">
              <a:solidFill>
                <a:srgbClr val="FFFF00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Руководитель проекта: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Воронова С.А. </a:t>
            </a:r>
          </a:p>
          <a:p>
            <a:pPr eaLnBrk="0" hangingPunct="0"/>
            <a:endParaRPr lang="ru-RU" sz="2000" dirty="0" smtClean="0">
              <a:solidFill>
                <a:srgbClr val="FFFF00"/>
              </a:solidFill>
              <a:cs typeface="Arial" charset="0"/>
            </a:endParaRPr>
          </a:p>
          <a:p>
            <a:pPr eaLnBrk="0" hangingPunct="0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Возраст участников проекта: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дети младшей группы.</a:t>
            </a:r>
          </a:p>
          <a:p>
            <a:pPr eaLnBrk="0" hangingPunct="0"/>
            <a:endParaRPr lang="ru-RU" sz="2000" dirty="0" smtClean="0">
              <a:solidFill>
                <a:srgbClr val="FFFF00"/>
              </a:solidFill>
              <a:cs typeface="Arial" charset="0"/>
            </a:endParaRPr>
          </a:p>
          <a:p>
            <a:pPr eaLnBrk="0" hangingPunct="0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Тип проекта: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творческий, групповой, кратковременный.</a:t>
            </a:r>
          </a:p>
          <a:p>
            <a:pPr eaLnBrk="0" hangingPunct="0"/>
            <a:endParaRPr lang="ru-RU" sz="2000" b="1" dirty="0" smtClean="0">
              <a:solidFill>
                <a:srgbClr val="FFFF00"/>
              </a:solidFill>
              <a:cs typeface="Arial" charset="0"/>
            </a:endParaRPr>
          </a:p>
          <a:p>
            <a:pPr eaLnBrk="0" hangingPunct="0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Актуальность проекта: </a:t>
            </a:r>
            <a:r>
              <a:rPr lang="ru-RU" sz="2000" dirty="0" smtClean="0">
                <a:solidFill>
                  <a:srgbClr val="FFFF00"/>
                </a:solidFill>
                <a:latin typeface="Constantia" pitchFamily="18" charset="0"/>
              </a:rPr>
              <a:t>Отражение государственного праздника «День матери» в работе с детьми дошкольного возраста. В настоящее время семья переживает не лучшее время, поэтому необходимо  воспитывать у ребенка любовь к родному дому, семье, маме, с первых лет жизни. Малыш должен понимать, что все хорошее начинается с родного дома и матери – хранительницы очага.</a:t>
            </a:r>
            <a:endParaRPr lang="ru-RU" sz="2000" dirty="0">
              <a:solidFill>
                <a:srgbClr val="FFFF00"/>
              </a:solidFill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E:\Photoshop\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ндрей\Desktop\младшая группа 2\IMG_052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285728"/>
            <a:ext cx="3357586" cy="2844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Андрей\Desktop\младшая группа 2\P105006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3857628"/>
            <a:ext cx="3562350" cy="27717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Андрей\Desktop\все презентации\Выпуск\мультики\photo1560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4572008"/>
            <a:ext cx="2786069" cy="1928817"/>
          </a:xfrm>
          <a:prstGeom prst="rect">
            <a:avLst/>
          </a:prstGeom>
          <a:noFill/>
        </p:spPr>
      </p:pic>
      <p:pic>
        <p:nvPicPr>
          <p:cNvPr id="6" name="Рисунок 5" descr="C:\Users\Андрей\Desktop\младшая группа 2\P1050076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214290"/>
            <a:ext cx="2657353" cy="325278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лнце 4"/>
          <p:cNvSpPr/>
          <p:nvPr/>
        </p:nvSpPr>
        <p:spPr>
          <a:xfrm>
            <a:off x="2214546" y="1857364"/>
            <a:ext cx="3929076" cy="3500441"/>
          </a:xfrm>
          <a:prstGeom prst="sun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Участники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проекта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3571876"/>
            <a:ext cx="1643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Родители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929322" y="3143248"/>
            <a:ext cx="10001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Дети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929454" y="3357562"/>
            <a:ext cx="22145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Воспитатели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361" grpId="0"/>
      <p:bldP spid="15362" grpId="0"/>
      <p:bldP spid="15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E:\Photoshop\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4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10387" y="-214338"/>
            <a:ext cx="223361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77867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1150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:</a:t>
            </a: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Углублять знания детей о культуре и традициях семейных взаимоотношений. Воспитывать любовь и уважение к матери, её труду, умение ценить её заботу о близких.</a:t>
            </a:r>
          </a:p>
          <a:p>
            <a:pPr indent="311150" eaLnBrk="0" hangingPunct="0"/>
            <a:endParaRPr lang="ru-RU" sz="1600" dirty="0" smtClean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Задачи:</a:t>
            </a: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Способствовать сплочению детско-родительских отношений, улучшению контактов между родителями и работниками детского сада.</a:t>
            </a:r>
            <a:endParaRPr lang="ru-RU" sz="1600" dirty="0" smtClean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Развивать коммуникативные навыки детей, способствовать развитию речи через выразительное чтение стихов, составление рассказа о маме;</a:t>
            </a:r>
            <a:endParaRPr lang="ru-RU" sz="1600" dirty="0" smtClean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Поддерживать доброжелательное общение в играх, продуктивной совместной деятельности.</a:t>
            </a:r>
            <a:endParaRPr lang="ru-RU" sz="1600" dirty="0" smtClean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Развивать творческие способности детей через пение, танцы, художественную деятельность: создание поделок, рисунков и т.д. Развивать творческие способности детей в оформлении групповой газеты, участии в празднике;</a:t>
            </a:r>
            <a:endParaRPr lang="ru-RU" sz="1600" dirty="0" smtClean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Развивать умение ориентироваться в пространстве;</a:t>
            </a:r>
            <a:endParaRPr lang="ru-RU" sz="1600" dirty="0" smtClean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Закреплять умение выступать перед зрителями ( мамами);</a:t>
            </a:r>
            <a:endParaRPr lang="ru-RU" sz="1600" dirty="0" smtClean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Способствовать развитию речи через выразительное чтение стихов, составление рассказа о маме;</a:t>
            </a:r>
            <a:endParaRPr lang="ru-RU" sz="1600" dirty="0" smtClean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Способствовать активному вовлечению родителей в совместную деятельность с ребенком в условиях семьи и детского сада.</a:t>
            </a:r>
            <a:endParaRPr lang="ru-RU" sz="1600" dirty="0" smtClean="0">
              <a:solidFill>
                <a:srgbClr val="FFFF00"/>
              </a:solidFill>
              <a:cs typeface="Arial" charset="0"/>
            </a:endParaRPr>
          </a:p>
          <a:p>
            <a:pPr indent="311150" eaLnBrk="0" hangingPunct="0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Побуждать детей к выполнению общественно значимых заданий, к добрым делам для семьи, детского сада.</a:t>
            </a:r>
            <a:endParaRPr lang="ru-RU" sz="1600" dirty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 descr="E:\Photoshop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92971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Пути реализации проекта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4429124" y="1071546"/>
            <a:ext cx="4500594" cy="428628"/>
            <a:chOff x="1258" y="1081"/>
            <a:chExt cx="3156" cy="320"/>
          </a:xfrm>
          <a:solidFill>
            <a:srgbClr val="66FF33"/>
          </a:solidFill>
        </p:grpSpPr>
        <p:sp>
          <p:nvSpPr>
            <p:cNvPr id="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rgbClr val="FF0000"/>
                  </a:solidFill>
                  <a:latin typeface="Bookman Old Style" pitchFamily="18" charset="0"/>
                </a:rPr>
                <a:t>Познавательно- речевое развитие</a:t>
              </a:r>
              <a:endParaRPr lang="ru-RU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3357554" y="2214554"/>
            <a:ext cx="4929222" cy="428627"/>
            <a:chOff x="1609" y="975"/>
            <a:chExt cx="3173" cy="320"/>
          </a:xfrm>
          <a:solidFill>
            <a:srgbClr val="66FF33"/>
          </a:solidFill>
        </p:grpSpPr>
        <p:sp>
          <p:nvSpPr>
            <p:cNvPr id="18" name="Oval 57"/>
            <p:cNvSpPr>
              <a:spLocks noChangeArrowheads="1"/>
            </p:cNvSpPr>
            <p:nvPr/>
          </p:nvSpPr>
          <p:spPr bwMode="gray">
            <a:xfrm>
              <a:off x="1609" y="975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" name="AutoShape 58"/>
            <p:cNvSpPr>
              <a:spLocks noChangeArrowheads="1"/>
            </p:cNvSpPr>
            <p:nvPr/>
          </p:nvSpPr>
          <p:spPr bwMode="gray">
            <a:xfrm>
              <a:off x="1859" y="975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0000"/>
                  </a:solidFill>
                  <a:latin typeface="Bookman Old Style" pitchFamily="18" charset="0"/>
                </a:rPr>
                <a:t>Чтение художественной литературы</a:t>
              </a:r>
            </a:p>
          </p:txBody>
        </p:sp>
      </p:grpSp>
      <p:grpSp>
        <p:nvGrpSpPr>
          <p:cNvPr id="20" name="Group 56"/>
          <p:cNvGrpSpPr>
            <a:grpSpLocks/>
          </p:cNvGrpSpPr>
          <p:nvPr/>
        </p:nvGrpSpPr>
        <p:grpSpPr bwMode="auto">
          <a:xfrm>
            <a:off x="3071802" y="2786058"/>
            <a:ext cx="4500594" cy="428628"/>
            <a:chOff x="1258" y="1081"/>
            <a:chExt cx="3156" cy="320"/>
          </a:xfrm>
          <a:solidFill>
            <a:srgbClr val="FF0000"/>
          </a:solidFill>
        </p:grpSpPr>
        <p:sp>
          <p:nvSpPr>
            <p:cNvPr id="21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FF00"/>
                  </a:solidFill>
                  <a:latin typeface="Bookman Old Style" pitchFamily="18" charset="0"/>
                </a:rPr>
                <a:t>Использование ИКТ(презентация</a:t>
              </a:r>
              <a:r>
                <a:rPr lang="ru-RU" dirty="0">
                  <a:solidFill>
                    <a:srgbClr val="FFFF00"/>
                  </a:solidFill>
                </a:rPr>
                <a:t>)</a:t>
              </a:r>
            </a:p>
          </p:txBody>
        </p:sp>
      </p:grpSp>
      <p:grpSp>
        <p:nvGrpSpPr>
          <p:cNvPr id="26" name="Group 56"/>
          <p:cNvGrpSpPr>
            <a:grpSpLocks/>
          </p:cNvGrpSpPr>
          <p:nvPr/>
        </p:nvGrpSpPr>
        <p:grpSpPr bwMode="auto">
          <a:xfrm>
            <a:off x="2571736" y="3357562"/>
            <a:ext cx="4500594" cy="428628"/>
            <a:chOff x="1258" y="1081"/>
            <a:chExt cx="3156" cy="320"/>
          </a:xfrm>
          <a:solidFill>
            <a:srgbClr val="66FF33"/>
          </a:solidFill>
        </p:grpSpPr>
        <p:sp>
          <p:nvSpPr>
            <p:cNvPr id="2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0000"/>
                  </a:solidFill>
                  <a:latin typeface="Bookman Old Style" pitchFamily="18" charset="0"/>
                </a:rPr>
                <a:t>Игровая деятельность</a:t>
              </a:r>
            </a:p>
          </p:txBody>
        </p:sp>
      </p:grpSp>
      <p:grpSp>
        <p:nvGrpSpPr>
          <p:cNvPr id="29" name="Group 56"/>
          <p:cNvGrpSpPr>
            <a:grpSpLocks/>
          </p:cNvGrpSpPr>
          <p:nvPr/>
        </p:nvGrpSpPr>
        <p:grpSpPr bwMode="auto">
          <a:xfrm>
            <a:off x="2000232" y="3929066"/>
            <a:ext cx="4524837" cy="428628"/>
            <a:chOff x="1258" y="1081"/>
            <a:chExt cx="3173" cy="320"/>
          </a:xfrm>
          <a:solidFill>
            <a:srgbClr val="FF0000"/>
          </a:solidFill>
        </p:grpSpPr>
        <p:sp>
          <p:nvSpPr>
            <p:cNvPr id="30" name="Oval 57"/>
            <p:cNvSpPr>
              <a:spLocks noChangeArrowheads="1"/>
            </p:cNvSpPr>
            <p:nvPr/>
          </p:nvSpPr>
          <p:spPr bwMode="gray">
            <a:xfrm>
              <a:off x="1258" y="108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" name="AutoShape 58"/>
            <p:cNvSpPr>
              <a:spLocks noChangeArrowheads="1"/>
            </p:cNvSpPr>
            <p:nvPr/>
          </p:nvSpPr>
          <p:spPr bwMode="gray">
            <a:xfrm>
              <a:off x="1508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FF00"/>
                  </a:solidFill>
                  <a:latin typeface="Bookman Old Style" pitchFamily="18" charset="0"/>
                </a:rPr>
                <a:t>Музыкальная деятельность</a:t>
              </a:r>
            </a:p>
          </p:txBody>
        </p:sp>
      </p:grpSp>
      <p:grpSp>
        <p:nvGrpSpPr>
          <p:cNvPr id="32" name="Group 56"/>
          <p:cNvGrpSpPr>
            <a:grpSpLocks/>
          </p:cNvGrpSpPr>
          <p:nvPr/>
        </p:nvGrpSpPr>
        <p:grpSpPr bwMode="auto">
          <a:xfrm>
            <a:off x="1571604" y="4500570"/>
            <a:ext cx="4453535" cy="428628"/>
            <a:chOff x="1258" y="1348"/>
            <a:chExt cx="3123" cy="320"/>
          </a:xfrm>
          <a:solidFill>
            <a:srgbClr val="66FF33"/>
          </a:solidFill>
        </p:grpSpPr>
        <p:sp>
          <p:nvSpPr>
            <p:cNvPr id="33" name="Oval 57"/>
            <p:cNvSpPr>
              <a:spLocks noChangeArrowheads="1"/>
            </p:cNvSpPr>
            <p:nvPr/>
          </p:nvSpPr>
          <p:spPr bwMode="gray">
            <a:xfrm>
              <a:off x="1258" y="1358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AutoShape 58"/>
            <p:cNvSpPr>
              <a:spLocks noChangeArrowheads="1"/>
            </p:cNvSpPr>
            <p:nvPr/>
          </p:nvSpPr>
          <p:spPr bwMode="gray">
            <a:xfrm>
              <a:off x="1458" y="1348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0000"/>
                  </a:solidFill>
                  <a:latin typeface="Bookman Old Style" pitchFamily="18" charset="0"/>
                </a:rPr>
                <a:t>Худ. творческая деятельность</a:t>
              </a:r>
            </a:p>
          </p:txBody>
        </p:sp>
      </p:grpSp>
      <p:grpSp>
        <p:nvGrpSpPr>
          <p:cNvPr id="38" name="Group 56"/>
          <p:cNvGrpSpPr>
            <a:grpSpLocks/>
          </p:cNvGrpSpPr>
          <p:nvPr/>
        </p:nvGrpSpPr>
        <p:grpSpPr bwMode="auto">
          <a:xfrm>
            <a:off x="928662" y="5072074"/>
            <a:ext cx="4500594" cy="428628"/>
            <a:chOff x="1258" y="1081"/>
            <a:chExt cx="3156" cy="320"/>
          </a:xfrm>
          <a:solidFill>
            <a:srgbClr val="FF0000"/>
          </a:solidFill>
        </p:grpSpPr>
        <p:sp>
          <p:nvSpPr>
            <p:cNvPr id="39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FF00"/>
                  </a:solidFill>
                  <a:latin typeface="Bookman Old Style" pitchFamily="18" charset="0"/>
                </a:rPr>
                <a:t>Взаимодействие с родителями</a:t>
              </a:r>
            </a:p>
          </p:txBody>
        </p:sp>
      </p:grpSp>
      <p:grpSp>
        <p:nvGrpSpPr>
          <p:cNvPr id="50" name="Group 56"/>
          <p:cNvGrpSpPr>
            <a:grpSpLocks/>
          </p:cNvGrpSpPr>
          <p:nvPr/>
        </p:nvGrpSpPr>
        <p:grpSpPr bwMode="auto">
          <a:xfrm>
            <a:off x="3929058" y="1643050"/>
            <a:ext cx="4500594" cy="428628"/>
            <a:chOff x="1258" y="1081"/>
            <a:chExt cx="3156" cy="320"/>
          </a:xfrm>
          <a:solidFill>
            <a:srgbClr val="FF0000"/>
          </a:solidFill>
        </p:grpSpPr>
        <p:sp>
          <p:nvSpPr>
            <p:cNvPr id="51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FF00"/>
                  </a:solidFill>
                  <a:latin typeface="Bookman Old Style" pitchFamily="18" charset="0"/>
                </a:rPr>
                <a:t>Трудовая деятельность</a:t>
              </a:r>
            </a:p>
          </p:txBody>
        </p:sp>
      </p:grpSp>
      <p:pic>
        <p:nvPicPr>
          <p:cNvPr id="53" name="Picture 5" descr="49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4286256"/>
            <a:ext cx="1714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E:\Photoshop\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714348" y="285730"/>
            <a:ext cx="6786610" cy="785816"/>
            <a:chOff x="1258" y="1081"/>
            <a:chExt cx="3156" cy="350"/>
          </a:xfrm>
          <a:solidFill>
            <a:srgbClr val="FF0000"/>
          </a:solidFill>
        </p:grpSpPr>
        <p:sp>
          <p:nvSpPr>
            <p:cNvPr id="6" name="Oval 57"/>
            <p:cNvSpPr>
              <a:spLocks noChangeArrowheads="1"/>
            </p:cNvSpPr>
            <p:nvPr/>
          </p:nvSpPr>
          <p:spPr bwMode="gray">
            <a:xfrm>
              <a:off x="1258" y="1081"/>
              <a:ext cx="304" cy="35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 smtClean="0">
                  <a:solidFill>
                    <a:srgbClr val="FFFF00"/>
                  </a:solidFill>
                  <a:latin typeface="Bookman Old Style" pitchFamily="18" charset="0"/>
                </a:rPr>
                <a:t>Познавательно- речевое развитие</a:t>
              </a:r>
              <a:endParaRPr lang="ru-RU" sz="2800" dirty="0">
                <a:solidFill>
                  <a:srgbClr val="FFFF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9" name="Горизонтальный свиток 8"/>
          <p:cNvSpPr/>
          <p:nvPr/>
        </p:nvSpPr>
        <p:spPr>
          <a:xfrm>
            <a:off x="1857356" y="3857628"/>
            <a:ext cx="5572164" cy="2857496"/>
          </a:xfrm>
          <a:prstGeom prst="horizontalScroll">
            <a:avLst/>
          </a:prstGeom>
          <a:solidFill>
            <a:srgbClr val="66FF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00298" y="4572008"/>
            <a:ext cx="42148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Беседы: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Чем можно порадовать маму?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Мамин портрет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Как я помогаю маме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«Имена, отчества, фамилия»,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28860" y="1928802"/>
            <a:ext cx="4500594" cy="257176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57488" y="2214554"/>
            <a:ext cx="37147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Составление рассказов  на тему: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кем я живу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Какая мама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Работа моей мамы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Моя бабушка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Мою маму и бабушку зовут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357158" y="1142984"/>
            <a:ext cx="1949378" cy="1881898"/>
          </a:xfrm>
          <a:prstGeom prst="sun">
            <a:avLst>
              <a:gd name="adj" fmla="val 21259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n w="13500">
                <a:solidFill>
                  <a:schemeClr val="accent1">
                    <a:lumMod val="500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97" grpId="0"/>
      <p:bldP spid="11" grpId="0" animBg="1"/>
      <p:bldP spid="4098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E:\Photoshop\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1714480" y="214290"/>
            <a:ext cx="6429420" cy="714380"/>
            <a:chOff x="1258" y="1081"/>
            <a:chExt cx="3156" cy="320"/>
          </a:xfrm>
          <a:solidFill>
            <a:srgbClr val="92D050"/>
          </a:solidFill>
        </p:grpSpPr>
        <p:sp>
          <p:nvSpPr>
            <p:cNvPr id="8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F0000"/>
                  </a:solidFill>
                  <a:latin typeface="Bookman Old Style" pitchFamily="18" charset="0"/>
                </a:rPr>
                <a:t>Трудовая деятельность</a:t>
              </a:r>
            </a:p>
          </p:txBody>
        </p:sp>
      </p:grpSp>
      <p:graphicFrame>
        <p:nvGraphicFramePr>
          <p:cNvPr id="10" name="Схема 9"/>
          <p:cNvGraphicFramePr/>
          <p:nvPr/>
        </p:nvGraphicFramePr>
        <p:xfrm>
          <a:off x="1142976" y="1714488"/>
          <a:ext cx="6672290" cy="493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2fe89fe445fd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67445" y="4286256"/>
            <a:ext cx="2876555" cy="22796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E:\Photoshop\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785786" y="142852"/>
            <a:ext cx="7716994" cy="785368"/>
            <a:chOff x="-395" y="-198"/>
            <a:chExt cx="5361" cy="320"/>
          </a:xfrm>
          <a:solidFill>
            <a:srgbClr val="FF0000"/>
          </a:solidFill>
        </p:grpSpPr>
        <p:sp>
          <p:nvSpPr>
            <p:cNvPr id="7" name="Oval 57"/>
            <p:cNvSpPr>
              <a:spLocks noChangeArrowheads="1"/>
            </p:cNvSpPr>
            <p:nvPr/>
          </p:nvSpPr>
          <p:spPr bwMode="gray">
            <a:xfrm>
              <a:off x="-395" y="-198"/>
              <a:ext cx="45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AutoShape 58"/>
            <p:cNvSpPr>
              <a:spLocks noChangeArrowheads="1"/>
            </p:cNvSpPr>
            <p:nvPr/>
          </p:nvSpPr>
          <p:spPr bwMode="gray">
            <a:xfrm>
              <a:off x="-44" y="-198"/>
              <a:ext cx="5010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FF00"/>
                  </a:solidFill>
                  <a:latin typeface="Bookman Old Style" pitchFamily="18" charset="0"/>
                </a:rPr>
                <a:t>Чтение художественной литературы</a:t>
              </a:r>
            </a:p>
          </p:txBody>
        </p:sp>
      </p:grp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643174" y="4929198"/>
            <a:ext cx="3786214" cy="1785950"/>
          </a:xfrm>
          <a:prstGeom prst="flowChartAlternateProcess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457200" marR="0" lvl="1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ru-RU" sz="1400" b="1" dirty="0" smtClean="0">
                <a:latin typeface="Bookman Old Style" pitchFamily="18" charset="0"/>
                <a:cs typeface="Arial" pitchFamily="34" charset="0"/>
              </a:rPr>
              <a:t>3</a:t>
            </a:r>
            <a:r>
              <a:rPr lang="ru-RU" sz="1400" b="1" smtClean="0">
                <a:latin typeface="Bookman Old Style" pitchFamily="18" charset="0"/>
                <a:cs typeface="Arial" pitchFamily="34" charset="0"/>
              </a:rPr>
              <a:t>.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Чтение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рассказов и стихов:</a:t>
            </a:r>
          </a:p>
          <a:p>
            <a:pPr marL="457200" marR="0" lvl="1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«Моя бабушка»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С.Капупикян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«Мама» Ю.Яковлев,</a:t>
            </a:r>
          </a:p>
          <a:p>
            <a:pPr marL="0" marR="0" lvl="0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«Заплатка» Н.Носов,</a:t>
            </a:r>
          </a:p>
          <a:p>
            <a:pPr marL="0" marR="0" lvl="0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«Благодарю тебя мама»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В.Босов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«Разговор о маме»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Н.Саконская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 Я маму люблю» Л.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Димова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071802" y="3357562"/>
            <a:ext cx="3076575" cy="1428760"/>
          </a:xfrm>
          <a:prstGeom prst="flowChartAlternateProcess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457200" marR="0" lvl="1" indent="0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2.Заучивание стихов:</a:t>
            </a:r>
          </a:p>
          <a:p>
            <a:pPr marL="457200" marR="0" lvl="1" indent="0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«Встану я с утра пораньше»,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 «Если мне бывает больно».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3357554" y="1785926"/>
            <a:ext cx="2500330" cy="1428760"/>
          </a:xfrm>
          <a:prstGeom prst="flowChartAlternateProcess">
            <a:avLst/>
          </a:prstGeom>
          <a:solidFill>
            <a:srgbClr val="00B05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05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1.Загадки на тему: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«Семья».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C:\Users\Андрей\Desktop\младшая группа 2\P104088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4643446"/>
            <a:ext cx="2095504" cy="183356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0" descr="normal_41646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000108"/>
            <a:ext cx="2882898" cy="28828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714480" y="357166"/>
            <a:ext cx="6929486" cy="785818"/>
            <a:chOff x="1258" y="1081"/>
            <a:chExt cx="3156" cy="320"/>
          </a:xfrm>
          <a:solidFill>
            <a:srgbClr val="92D050"/>
          </a:solidFill>
        </p:grpSpPr>
        <p:sp>
          <p:nvSpPr>
            <p:cNvPr id="5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FF0000"/>
                  </a:solidFill>
                  <a:latin typeface="Bookman Old Style" pitchFamily="18" charset="0"/>
                </a:rPr>
                <a:t>Использование ИКТ(презентация)</a:t>
              </a:r>
            </a:p>
          </p:txBody>
        </p:sp>
      </p:grpSp>
      <p:pic>
        <p:nvPicPr>
          <p:cNvPr id="7" name="Picture 7" descr="smile5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1357298"/>
            <a:ext cx="3905277" cy="29289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628" y="1500174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Мамочки,</a:t>
            </a:r>
          </a:p>
          <a:p>
            <a:pPr algn="ctr"/>
            <a:r>
              <a:rPr lang="ru-RU" sz="28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 праздником</a:t>
            </a: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800" kern="10" dirty="0" smtClean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2800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6" descr="C:\Users\Андрей\Desktop\все презентации\Выпуск\мультики\575639defbd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2643182"/>
            <a:ext cx="1400060" cy="1478463"/>
          </a:xfrm>
          <a:prstGeom prst="rect">
            <a:avLst/>
          </a:prstGeom>
          <a:noFill/>
        </p:spPr>
      </p:pic>
      <p:pic>
        <p:nvPicPr>
          <p:cNvPr id="10" name="Picture 6" descr="10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86710" y="1428736"/>
            <a:ext cx="714380" cy="2663649"/>
          </a:xfrm>
          <a:prstGeom prst="rect">
            <a:avLst/>
          </a:prstGeom>
          <a:noFill/>
        </p:spPr>
      </p:pic>
      <p:pic>
        <p:nvPicPr>
          <p:cNvPr id="14" name="Picture 7" descr="smile5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286124"/>
            <a:ext cx="4381499" cy="3286124"/>
          </a:xfrm>
          <a:prstGeom prst="rect">
            <a:avLst/>
          </a:prstGeom>
          <a:noFill/>
        </p:spPr>
      </p:pic>
      <p:pic>
        <p:nvPicPr>
          <p:cNvPr id="13" name="Рисунок 12" descr="C:\Users\Андрей\Desktop\младшая группа 2\P104074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4929198"/>
            <a:ext cx="1951023" cy="157163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C:\Users\Андрей\Desktop\младшая группа 2\P1040741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00364" y="3643314"/>
            <a:ext cx="1609714" cy="208595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C:\Users\Андрей\Desktop\младшая группа 2\P1040740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596" y="3429000"/>
            <a:ext cx="2071702" cy="142876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71670" y="4357694"/>
            <a:ext cx="1176427" cy="100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486</TotalTime>
  <Words>754</Words>
  <Application>Microsoft Office PowerPoint</Application>
  <PresentationFormat>Экран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GoldNight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57</cp:revision>
  <dcterms:created xsi:type="dcterms:W3CDTF">2012-06-06T05:10:11Z</dcterms:created>
  <dcterms:modified xsi:type="dcterms:W3CDTF">2013-11-04T19:09:21Z</dcterms:modified>
</cp:coreProperties>
</file>