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9EFA62-57E2-4553-80A0-7F263AC8E2A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59AB06-8B15-4B4F-9C8E-A426152137B3}">
      <dgm:prSet phldrT="[Текст]"/>
      <dgm:spPr/>
      <dgm:t>
        <a:bodyPr/>
        <a:lstStyle/>
        <a:p>
          <a:r>
            <a:rPr lang="ru-RU" dirty="0" smtClean="0"/>
            <a:t>негативизм</a:t>
          </a:r>
          <a:endParaRPr lang="ru-RU" dirty="0"/>
        </a:p>
      </dgm:t>
    </dgm:pt>
    <dgm:pt modelId="{EC5E08FF-2690-4DFD-B738-C21F2FB37AAC}" type="parTrans" cxnId="{55052401-A595-4AEB-A05C-646519F0EBCC}">
      <dgm:prSet/>
      <dgm:spPr/>
      <dgm:t>
        <a:bodyPr/>
        <a:lstStyle/>
        <a:p>
          <a:endParaRPr lang="ru-RU"/>
        </a:p>
      </dgm:t>
    </dgm:pt>
    <dgm:pt modelId="{F6D84B01-B79F-489B-8432-4C8C16B8BF29}" type="sibTrans" cxnId="{55052401-A595-4AEB-A05C-646519F0EBCC}">
      <dgm:prSet/>
      <dgm:spPr/>
      <dgm:t>
        <a:bodyPr/>
        <a:lstStyle/>
        <a:p>
          <a:endParaRPr lang="ru-RU"/>
        </a:p>
      </dgm:t>
    </dgm:pt>
    <dgm:pt modelId="{42A002FC-EFA4-43E4-8E00-EE536AB8A667}">
      <dgm:prSet phldrT="[Текст]"/>
      <dgm:spPr/>
      <dgm:t>
        <a:bodyPr/>
        <a:lstStyle/>
        <a:p>
          <a:r>
            <a:rPr lang="ru-RU" dirty="0" smtClean="0"/>
            <a:t>упрямство</a:t>
          </a:r>
          <a:endParaRPr lang="ru-RU" dirty="0"/>
        </a:p>
      </dgm:t>
    </dgm:pt>
    <dgm:pt modelId="{E1ABB2F9-5F96-4A78-81D7-C0CF7BCFBE2A}" type="parTrans" cxnId="{41563C05-9501-4F7C-A554-0E6931FC2283}">
      <dgm:prSet/>
      <dgm:spPr/>
      <dgm:t>
        <a:bodyPr/>
        <a:lstStyle/>
        <a:p>
          <a:endParaRPr lang="ru-RU"/>
        </a:p>
      </dgm:t>
    </dgm:pt>
    <dgm:pt modelId="{3C432684-9A24-4C42-9203-68B5F8AA5A92}" type="sibTrans" cxnId="{41563C05-9501-4F7C-A554-0E6931FC2283}">
      <dgm:prSet/>
      <dgm:spPr/>
      <dgm:t>
        <a:bodyPr/>
        <a:lstStyle/>
        <a:p>
          <a:endParaRPr lang="ru-RU"/>
        </a:p>
      </dgm:t>
    </dgm:pt>
    <dgm:pt modelId="{C4672840-867A-48B8-A4AE-57BFC066D0DF}">
      <dgm:prSet phldrT="[Текст]"/>
      <dgm:spPr/>
      <dgm:t>
        <a:bodyPr/>
        <a:lstStyle/>
        <a:p>
          <a:r>
            <a:rPr lang="ru-RU" dirty="0" smtClean="0"/>
            <a:t>строптивость</a:t>
          </a:r>
          <a:endParaRPr lang="ru-RU" dirty="0"/>
        </a:p>
      </dgm:t>
    </dgm:pt>
    <dgm:pt modelId="{9CDB1737-D0D2-45A9-AE42-DE2439ADF6FD}" type="parTrans" cxnId="{4FCADFF5-CA4E-4B85-ADAA-5F0ABACE8F12}">
      <dgm:prSet/>
      <dgm:spPr/>
      <dgm:t>
        <a:bodyPr/>
        <a:lstStyle/>
        <a:p>
          <a:endParaRPr lang="ru-RU"/>
        </a:p>
      </dgm:t>
    </dgm:pt>
    <dgm:pt modelId="{5E5C2B85-2A66-446D-A837-C61D68E5F254}" type="sibTrans" cxnId="{4FCADFF5-CA4E-4B85-ADAA-5F0ABACE8F12}">
      <dgm:prSet/>
      <dgm:spPr/>
      <dgm:t>
        <a:bodyPr/>
        <a:lstStyle/>
        <a:p>
          <a:endParaRPr lang="ru-RU"/>
        </a:p>
      </dgm:t>
    </dgm:pt>
    <dgm:pt modelId="{D991505A-FFD6-48DB-AD99-ADA16569DB5A}">
      <dgm:prSet phldrT="[Текст]"/>
      <dgm:spPr/>
      <dgm:t>
        <a:bodyPr/>
        <a:lstStyle/>
        <a:p>
          <a:r>
            <a:rPr lang="ru-RU" dirty="0" smtClean="0"/>
            <a:t>своеволие</a:t>
          </a:r>
          <a:endParaRPr lang="ru-RU" dirty="0"/>
        </a:p>
      </dgm:t>
    </dgm:pt>
    <dgm:pt modelId="{80DCD2F3-8087-4AEB-82B4-7D0F60F38161}" type="parTrans" cxnId="{1C77E522-2B24-45B4-A75D-B68702C23C60}">
      <dgm:prSet/>
      <dgm:spPr/>
      <dgm:t>
        <a:bodyPr/>
        <a:lstStyle/>
        <a:p>
          <a:endParaRPr lang="ru-RU"/>
        </a:p>
      </dgm:t>
    </dgm:pt>
    <dgm:pt modelId="{412FDBB9-BCEF-4B21-9887-832147473E2D}" type="sibTrans" cxnId="{1C77E522-2B24-45B4-A75D-B68702C23C60}">
      <dgm:prSet/>
      <dgm:spPr/>
      <dgm:t>
        <a:bodyPr/>
        <a:lstStyle/>
        <a:p>
          <a:endParaRPr lang="ru-RU"/>
        </a:p>
      </dgm:t>
    </dgm:pt>
    <dgm:pt modelId="{B68384C3-6797-4C06-A075-7C45AD44694D}">
      <dgm:prSet phldrT="[Текст]"/>
      <dgm:spPr/>
      <dgm:t>
        <a:bodyPr/>
        <a:lstStyle/>
        <a:p>
          <a:r>
            <a:rPr lang="ru-RU" dirty="0" smtClean="0"/>
            <a:t>Протест-бунт</a:t>
          </a:r>
          <a:endParaRPr lang="ru-RU" dirty="0"/>
        </a:p>
      </dgm:t>
    </dgm:pt>
    <dgm:pt modelId="{AFFA3BB5-F013-4B35-AEB4-96DD787578A5}" type="parTrans" cxnId="{029C7236-5F25-4F85-964B-79A704C4B815}">
      <dgm:prSet/>
      <dgm:spPr/>
      <dgm:t>
        <a:bodyPr/>
        <a:lstStyle/>
        <a:p>
          <a:endParaRPr lang="ru-RU"/>
        </a:p>
      </dgm:t>
    </dgm:pt>
    <dgm:pt modelId="{32FFB067-C01F-433C-88B0-8C81A144DA5B}" type="sibTrans" cxnId="{029C7236-5F25-4F85-964B-79A704C4B815}">
      <dgm:prSet/>
      <dgm:spPr/>
      <dgm:t>
        <a:bodyPr/>
        <a:lstStyle/>
        <a:p>
          <a:endParaRPr lang="ru-RU"/>
        </a:p>
      </dgm:t>
    </dgm:pt>
    <dgm:pt modelId="{D6B738B7-700C-4C0B-87C8-00AD7F434AB0}">
      <dgm:prSet/>
      <dgm:spPr/>
      <dgm:t>
        <a:bodyPr/>
        <a:lstStyle/>
        <a:p>
          <a:r>
            <a:rPr lang="ru-RU" dirty="0" smtClean="0"/>
            <a:t>обесценивание</a:t>
          </a:r>
          <a:endParaRPr lang="ru-RU" dirty="0"/>
        </a:p>
      </dgm:t>
    </dgm:pt>
    <dgm:pt modelId="{B7EC75B3-2C02-4CA3-BF0D-5A125411759B}" type="parTrans" cxnId="{CB9DEB7E-1E23-4766-951A-21C36D0E8090}">
      <dgm:prSet/>
      <dgm:spPr/>
      <dgm:t>
        <a:bodyPr/>
        <a:lstStyle/>
        <a:p>
          <a:endParaRPr lang="ru-RU"/>
        </a:p>
      </dgm:t>
    </dgm:pt>
    <dgm:pt modelId="{C6E73050-47A3-432C-A1F8-2FED9358C4C9}" type="sibTrans" cxnId="{CB9DEB7E-1E23-4766-951A-21C36D0E8090}">
      <dgm:prSet/>
      <dgm:spPr/>
      <dgm:t>
        <a:bodyPr/>
        <a:lstStyle/>
        <a:p>
          <a:endParaRPr lang="ru-RU"/>
        </a:p>
      </dgm:t>
    </dgm:pt>
    <dgm:pt modelId="{E2EDCDD4-7BE1-4D7E-8944-124686DAFFD9}">
      <dgm:prSet/>
      <dgm:spPr/>
      <dgm:t>
        <a:bodyPr/>
        <a:lstStyle/>
        <a:p>
          <a:r>
            <a:rPr lang="ru-RU" dirty="0" smtClean="0"/>
            <a:t>деспотизм</a:t>
          </a:r>
          <a:endParaRPr lang="ru-RU" dirty="0"/>
        </a:p>
      </dgm:t>
    </dgm:pt>
    <dgm:pt modelId="{50C67858-FE21-40AE-9CD9-E210BD787C91}" type="parTrans" cxnId="{85FA7D7D-0936-4E39-A0DB-520B16E72871}">
      <dgm:prSet/>
      <dgm:spPr/>
      <dgm:t>
        <a:bodyPr/>
        <a:lstStyle/>
        <a:p>
          <a:endParaRPr lang="ru-RU"/>
        </a:p>
      </dgm:t>
    </dgm:pt>
    <dgm:pt modelId="{A5B55B6A-4CA1-4071-9793-5DD7D6ED0C17}" type="sibTrans" cxnId="{85FA7D7D-0936-4E39-A0DB-520B16E72871}">
      <dgm:prSet/>
      <dgm:spPr/>
      <dgm:t>
        <a:bodyPr/>
        <a:lstStyle/>
        <a:p>
          <a:endParaRPr lang="ru-RU"/>
        </a:p>
      </dgm:t>
    </dgm:pt>
    <dgm:pt modelId="{D5CBC7DD-43C4-415C-95B4-7FA6DD928177}" type="pres">
      <dgm:prSet presAssocID="{889EFA62-57E2-4553-80A0-7F263AC8E2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46425C-E44D-4FCB-AA09-B6E144A7E55C}" type="pres">
      <dgm:prSet presAssocID="{3F59AB06-8B15-4B4F-9C8E-A426152137B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CDE84-A621-4881-A704-54FD1A225062}" type="pres">
      <dgm:prSet presAssocID="{F6D84B01-B79F-489B-8432-4C8C16B8BF29}" presName="sibTrans" presStyleCnt="0"/>
      <dgm:spPr/>
    </dgm:pt>
    <dgm:pt modelId="{972530AB-CB97-4743-BE65-2A1B7D180259}" type="pres">
      <dgm:prSet presAssocID="{42A002FC-EFA4-43E4-8E00-EE536AB8A66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F662B-8875-4237-9301-D9F54DE9858A}" type="pres">
      <dgm:prSet presAssocID="{3C432684-9A24-4C42-9203-68B5F8AA5A92}" presName="sibTrans" presStyleCnt="0"/>
      <dgm:spPr/>
    </dgm:pt>
    <dgm:pt modelId="{13474397-B1C4-4948-9C50-EAAA300A80CC}" type="pres">
      <dgm:prSet presAssocID="{C4672840-867A-48B8-A4AE-57BFC066D0D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AAD1F-B6DA-45A3-ABBC-156EA09A3457}" type="pres">
      <dgm:prSet presAssocID="{5E5C2B85-2A66-446D-A837-C61D68E5F254}" presName="sibTrans" presStyleCnt="0"/>
      <dgm:spPr/>
    </dgm:pt>
    <dgm:pt modelId="{7F788168-0F86-43F0-8FDE-48DB7029DD5F}" type="pres">
      <dgm:prSet presAssocID="{D991505A-FFD6-48DB-AD99-ADA16569DB5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CF58B-EF1C-40A6-B190-B30A0B17D532}" type="pres">
      <dgm:prSet presAssocID="{412FDBB9-BCEF-4B21-9887-832147473E2D}" presName="sibTrans" presStyleCnt="0"/>
      <dgm:spPr/>
    </dgm:pt>
    <dgm:pt modelId="{B33B53DF-57D3-4E8F-9AA8-54DDBC320ABE}" type="pres">
      <dgm:prSet presAssocID="{B68384C3-6797-4C06-A075-7C45AD44694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BC89D-87BF-4A5E-BD22-F1919B6CAFA5}" type="pres">
      <dgm:prSet presAssocID="{32FFB067-C01F-433C-88B0-8C81A144DA5B}" presName="sibTrans" presStyleCnt="0"/>
      <dgm:spPr/>
    </dgm:pt>
    <dgm:pt modelId="{2C67BD4D-F0DC-475E-B916-18F2D807556E}" type="pres">
      <dgm:prSet presAssocID="{D6B738B7-700C-4C0B-87C8-00AD7F434AB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B4157-6932-4709-8E1B-2AB791C4321F}" type="pres">
      <dgm:prSet presAssocID="{C6E73050-47A3-432C-A1F8-2FED9358C4C9}" presName="sibTrans" presStyleCnt="0"/>
      <dgm:spPr/>
    </dgm:pt>
    <dgm:pt modelId="{B02AA8DE-E34B-4779-891D-5973D88E058F}" type="pres">
      <dgm:prSet presAssocID="{E2EDCDD4-7BE1-4D7E-8944-124686DAFFD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77E522-2B24-45B4-A75D-B68702C23C60}" srcId="{889EFA62-57E2-4553-80A0-7F263AC8E2A3}" destId="{D991505A-FFD6-48DB-AD99-ADA16569DB5A}" srcOrd="3" destOrd="0" parTransId="{80DCD2F3-8087-4AEB-82B4-7D0F60F38161}" sibTransId="{412FDBB9-BCEF-4B21-9887-832147473E2D}"/>
    <dgm:cxn modelId="{55052401-A595-4AEB-A05C-646519F0EBCC}" srcId="{889EFA62-57E2-4553-80A0-7F263AC8E2A3}" destId="{3F59AB06-8B15-4B4F-9C8E-A426152137B3}" srcOrd="0" destOrd="0" parTransId="{EC5E08FF-2690-4DFD-B738-C21F2FB37AAC}" sibTransId="{F6D84B01-B79F-489B-8432-4C8C16B8BF29}"/>
    <dgm:cxn modelId="{029C7236-5F25-4F85-964B-79A704C4B815}" srcId="{889EFA62-57E2-4553-80A0-7F263AC8E2A3}" destId="{B68384C3-6797-4C06-A075-7C45AD44694D}" srcOrd="4" destOrd="0" parTransId="{AFFA3BB5-F013-4B35-AEB4-96DD787578A5}" sibTransId="{32FFB067-C01F-433C-88B0-8C81A144DA5B}"/>
    <dgm:cxn modelId="{41563C05-9501-4F7C-A554-0E6931FC2283}" srcId="{889EFA62-57E2-4553-80A0-7F263AC8E2A3}" destId="{42A002FC-EFA4-43E4-8E00-EE536AB8A667}" srcOrd="1" destOrd="0" parTransId="{E1ABB2F9-5F96-4A78-81D7-C0CF7BCFBE2A}" sibTransId="{3C432684-9A24-4C42-9203-68B5F8AA5A92}"/>
    <dgm:cxn modelId="{0DF203BB-96EA-433A-8536-5FEF25AEA428}" type="presOf" srcId="{E2EDCDD4-7BE1-4D7E-8944-124686DAFFD9}" destId="{B02AA8DE-E34B-4779-891D-5973D88E058F}" srcOrd="0" destOrd="0" presId="urn:microsoft.com/office/officeart/2005/8/layout/default"/>
    <dgm:cxn modelId="{90DEE6DF-26F5-4C44-BCE2-25EF43C28C26}" type="presOf" srcId="{D6B738B7-700C-4C0B-87C8-00AD7F434AB0}" destId="{2C67BD4D-F0DC-475E-B916-18F2D807556E}" srcOrd="0" destOrd="0" presId="urn:microsoft.com/office/officeart/2005/8/layout/default"/>
    <dgm:cxn modelId="{4FCADFF5-CA4E-4B85-ADAA-5F0ABACE8F12}" srcId="{889EFA62-57E2-4553-80A0-7F263AC8E2A3}" destId="{C4672840-867A-48B8-A4AE-57BFC066D0DF}" srcOrd="2" destOrd="0" parTransId="{9CDB1737-D0D2-45A9-AE42-DE2439ADF6FD}" sibTransId="{5E5C2B85-2A66-446D-A837-C61D68E5F254}"/>
    <dgm:cxn modelId="{0266AA63-65EA-4A21-A93F-C9D11D3180CD}" type="presOf" srcId="{D991505A-FFD6-48DB-AD99-ADA16569DB5A}" destId="{7F788168-0F86-43F0-8FDE-48DB7029DD5F}" srcOrd="0" destOrd="0" presId="urn:microsoft.com/office/officeart/2005/8/layout/default"/>
    <dgm:cxn modelId="{85FA7D7D-0936-4E39-A0DB-520B16E72871}" srcId="{889EFA62-57E2-4553-80A0-7F263AC8E2A3}" destId="{E2EDCDD4-7BE1-4D7E-8944-124686DAFFD9}" srcOrd="6" destOrd="0" parTransId="{50C67858-FE21-40AE-9CD9-E210BD787C91}" sibTransId="{A5B55B6A-4CA1-4071-9793-5DD7D6ED0C17}"/>
    <dgm:cxn modelId="{EFC8087A-0C09-4CDF-A131-F5B42480353B}" type="presOf" srcId="{B68384C3-6797-4C06-A075-7C45AD44694D}" destId="{B33B53DF-57D3-4E8F-9AA8-54DDBC320ABE}" srcOrd="0" destOrd="0" presId="urn:microsoft.com/office/officeart/2005/8/layout/default"/>
    <dgm:cxn modelId="{97E053CC-F24F-46E1-96E2-A839E0937E7F}" type="presOf" srcId="{3F59AB06-8B15-4B4F-9C8E-A426152137B3}" destId="{4246425C-E44D-4FCB-AA09-B6E144A7E55C}" srcOrd="0" destOrd="0" presId="urn:microsoft.com/office/officeart/2005/8/layout/default"/>
    <dgm:cxn modelId="{2CDAED1F-F8B8-4992-91CA-D06F73D66CCE}" type="presOf" srcId="{42A002FC-EFA4-43E4-8E00-EE536AB8A667}" destId="{972530AB-CB97-4743-BE65-2A1B7D180259}" srcOrd="0" destOrd="0" presId="urn:microsoft.com/office/officeart/2005/8/layout/default"/>
    <dgm:cxn modelId="{CB9DEB7E-1E23-4766-951A-21C36D0E8090}" srcId="{889EFA62-57E2-4553-80A0-7F263AC8E2A3}" destId="{D6B738B7-700C-4C0B-87C8-00AD7F434AB0}" srcOrd="5" destOrd="0" parTransId="{B7EC75B3-2C02-4CA3-BF0D-5A125411759B}" sibTransId="{C6E73050-47A3-432C-A1F8-2FED9358C4C9}"/>
    <dgm:cxn modelId="{1C56FBFB-2A9F-4222-BF6A-76BA141ECA52}" type="presOf" srcId="{889EFA62-57E2-4553-80A0-7F263AC8E2A3}" destId="{D5CBC7DD-43C4-415C-95B4-7FA6DD928177}" srcOrd="0" destOrd="0" presId="urn:microsoft.com/office/officeart/2005/8/layout/default"/>
    <dgm:cxn modelId="{CD39EA74-F45F-4061-BF40-B56E2AD8D30C}" type="presOf" srcId="{C4672840-867A-48B8-A4AE-57BFC066D0DF}" destId="{13474397-B1C4-4948-9C50-EAAA300A80CC}" srcOrd="0" destOrd="0" presId="urn:microsoft.com/office/officeart/2005/8/layout/default"/>
    <dgm:cxn modelId="{97157FAD-3F7B-4DDB-98F1-47A81EA7AEA7}" type="presParOf" srcId="{D5CBC7DD-43C4-415C-95B4-7FA6DD928177}" destId="{4246425C-E44D-4FCB-AA09-B6E144A7E55C}" srcOrd="0" destOrd="0" presId="urn:microsoft.com/office/officeart/2005/8/layout/default"/>
    <dgm:cxn modelId="{9A58C45D-5A12-4779-89AE-EF0555958487}" type="presParOf" srcId="{D5CBC7DD-43C4-415C-95B4-7FA6DD928177}" destId="{DF4CDE84-A621-4881-A704-54FD1A225062}" srcOrd="1" destOrd="0" presId="urn:microsoft.com/office/officeart/2005/8/layout/default"/>
    <dgm:cxn modelId="{F59A61D3-E71E-492C-AE17-24DFD9F0FEB3}" type="presParOf" srcId="{D5CBC7DD-43C4-415C-95B4-7FA6DD928177}" destId="{972530AB-CB97-4743-BE65-2A1B7D180259}" srcOrd="2" destOrd="0" presId="urn:microsoft.com/office/officeart/2005/8/layout/default"/>
    <dgm:cxn modelId="{35C0BE70-E5DA-42FE-B6B2-52547BA56B37}" type="presParOf" srcId="{D5CBC7DD-43C4-415C-95B4-7FA6DD928177}" destId="{72DF662B-8875-4237-9301-D9F54DE9858A}" srcOrd="3" destOrd="0" presId="urn:microsoft.com/office/officeart/2005/8/layout/default"/>
    <dgm:cxn modelId="{B2CF011D-8FEC-46D5-B4A7-636B5CBA7746}" type="presParOf" srcId="{D5CBC7DD-43C4-415C-95B4-7FA6DD928177}" destId="{13474397-B1C4-4948-9C50-EAAA300A80CC}" srcOrd="4" destOrd="0" presId="urn:microsoft.com/office/officeart/2005/8/layout/default"/>
    <dgm:cxn modelId="{C650AB9C-310B-4756-AF5F-C28D45A04604}" type="presParOf" srcId="{D5CBC7DD-43C4-415C-95B4-7FA6DD928177}" destId="{6CBAAD1F-B6DA-45A3-ABBC-156EA09A3457}" srcOrd="5" destOrd="0" presId="urn:microsoft.com/office/officeart/2005/8/layout/default"/>
    <dgm:cxn modelId="{BFCCDA1C-239B-49EF-9207-F3670A25F144}" type="presParOf" srcId="{D5CBC7DD-43C4-415C-95B4-7FA6DD928177}" destId="{7F788168-0F86-43F0-8FDE-48DB7029DD5F}" srcOrd="6" destOrd="0" presId="urn:microsoft.com/office/officeart/2005/8/layout/default"/>
    <dgm:cxn modelId="{5B8591D7-7E1A-4E43-B15D-A32510958CD7}" type="presParOf" srcId="{D5CBC7DD-43C4-415C-95B4-7FA6DD928177}" destId="{FD7CF58B-EF1C-40A6-B190-B30A0B17D532}" srcOrd="7" destOrd="0" presId="urn:microsoft.com/office/officeart/2005/8/layout/default"/>
    <dgm:cxn modelId="{4417213A-4016-4E79-A6E7-AEC949AEE10E}" type="presParOf" srcId="{D5CBC7DD-43C4-415C-95B4-7FA6DD928177}" destId="{B33B53DF-57D3-4E8F-9AA8-54DDBC320ABE}" srcOrd="8" destOrd="0" presId="urn:microsoft.com/office/officeart/2005/8/layout/default"/>
    <dgm:cxn modelId="{5AAC3D7C-47F9-4358-A650-FF10A6104A91}" type="presParOf" srcId="{D5CBC7DD-43C4-415C-95B4-7FA6DD928177}" destId="{3D8BC89D-87BF-4A5E-BD22-F1919B6CAFA5}" srcOrd="9" destOrd="0" presId="urn:microsoft.com/office/officeart/2005/8/layout/default"/>
    <dgm:cxn modelId="{6CAF8A7F-ACAB-4581-B96B-D3A606C8A420}" type="presParOf" srcId="{D5CBC7DD-43C4-415C-95B4-7FA6DD928177}" destId="{2C67BD4D-F0DC-475E-B916-18F2D807556E}" srcOrd="10" destOrd="0" presId="urn:microsoft.com/office/officeart/2005/8/layout/default"/>
    <dgm:cxn modelId="{C523BE55-5540-44D4-8E26-FC2886C39E74}" type="presParOf" srcId="{D5CBC7DD-43C4-415C-95B4-7FA6DD928177}" destId="{B93B4157-6932-4709-8E1B-2AB791C4321F}" srcOrd="11" destOrd="0" presId="urn:microsoft.com/office/officeart/2005/8/layout/default"/>
    <dgm:cxn modelId="{492BA731-A47D-4DF4-A510-CB34F6DB2473}" type="presParOf" srcId="{D5CBC7DD-43C4-415C-95B4-7FA6DD928177}" destId="{B02AA8DE-E34B-4779-891D-5973D88E058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6425C-E44D-4FCB-AA09-B6E144A7E55C}">
      <dsp:nvSpPr>
        <dsp:cNvPr id="0" name=""/>
        <dsp:cNvSpPr/>
      </dsp:nvSpPr>
      <dsp:spPr>
        <a:xfrm>
          <a:off x="0" y="127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негативизм</a:t>
          </a:r>
          <a:endParaRPr lang="ru-RU" sz="1900" kern="1200" dirty="0"/>
        </a:p>
      </dsp:txBody>
      <dsp:txXfrm>
        <a:off x="0" y="127000"/>
        <a:ext cx="1904999" cy="1143000"/>
      </dsp:txXfrm>
    </dsp:sp>
    <dsp:sp modelId="{972530AB-CB97-4743-BE65-2A1B7D180259}">
      <dsp:nvSpPr>
        <dsp:cNvPr id="0" name=""/>
        <dsp:cNvSpPr/>
      </dsp:nvSpPr>
      <dsp:spPr>
        <a:xfrm>
          <a:off x="2095500" y="127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упрямство</a:t>
          </a:r>
          <a:endParaRPr lang="ru-RU" sz="1900" kern="1200" dirty="0"/>
        </a:p>
      </dsp:txBody>
      <dsp:txXfrm>
        <a:off x="2095500" y="127000"/>
        <a:ext cx="1904999" cy="1143000"/>
      </dsp:txXfrm>
    </dsp:sp>
    <dsp:sp modelId="{13474397-B1C4-4948-9C50-EAAA300A80CC}">
      <dsp:nvSpPr>
        <dsp:cNvPr id="0" name=""/>
        <dsp:cNvSpPr/>
      </dsp:nvSpPr>
      <dsp:spPr>
        <a:xfrm>
          <a:off x="4191000" y="127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строптивость</a:t>
          </a:r>
          <a:endParaRPr lang="ru-RU" sz="1900" kern="1200" dirty="0"/>
        </a:p>
      </dsp:txBody>
      <dsp:txXfrm>
        <a:off x="4191000" y="127000"/>
        <a:ext cx="1904999" cy="1143000"/>
      </dsp:txXfrm>
    </dsp:sp>
    <dsp:sp modelId="{7F788168-0F86-43F0-8FDE-48DB7029DD5F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своеволие</a:t>
          </a:r>
          <a:endParaRPr lang="ru-RU" sz="1900" kern="1200" dirty="0"/>
        </a:p>
      </dsp:txBody>
      <dsp:txXfrm>
        <a:off x="0" y="1460500"/>
        <a:ext cx="1904999" cy="1143000"/>
      </dsp:txXfrm>
    </dsp:sp>
    <dsp:sp modelId="{B33B53DF-57D3-4E8F-9AA8-54DDBC320ABE}">
      <dsp:nvSpPr>
        <dsp:cNvPr id="0" name=""/>
        <dsp:cNvSpPr/>
      </dsp:nvSpPr>
      <dsp:spPr>
        <a:xfrm>
          <a:off x="2095500" y="14605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Протест-бунт</a:t>
          </a:r>
          <a:endParaRPr lang="ru-RU" sz="1900" kern="1200" dirty="0"/>
        </a:p>
      </dsp:txBody>
      <dsp:txXfrm>
        <a:off x="2095500" y="1460500"/>
        <a:ext cx="1904999" cy="1143000"/>
      </dsp:txXfrm>
    </dsp:sp>
    <dsp:sp modelId="{2C67BD4D-F0DC-475E-B916-18F2D807556E}">
      <dsp:nvSpPr>
        <dsp:cNvPr id="0" name=""/>
        <dsp:cNvSpPr/>
      </dsp:nvSpPr>
      <dsp:spPr>
        <a:xfrm>
          <a:off x="4191000" y="14605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обесценивание</a:t>
          </a:r>
          <a:endParaRPr lang="ru-RU" sz="1900" kern="1200" dirty="0"/>
        </a:p>
      </dsp:txBody>
      <dsp:txXfrm>
        <a:off x="4191000" y="1460500"/>
        <a:ext cx="1904999" cy="1143000"/>
      </dsp:txXfrm>
    </dsp:sp>
    <dsp:sp modelId="{B02AA8DE-E34B-4779-891D-5973D88E058F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деспотизм</a:t>
          </a:r>
          <a:endParaRPr lang="ru-RU" sz="1900" kern="1200" dirty="0"/>
        </a:p>
      </dsp:txBody>
      <dsp:txXfrm>
        <a:off x="2095500" y="2793999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6A54C1-88E1-4220-A5CD-65A1E0F3B8F8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возрастного развития ребенка.</a:t>
            </a:r>
            <a:br>
              <a:rPr lang="ru-RU" dirty="0" smtClean="0"/>
            </a:br>
            <a:r>
              <a:rPr lang="ru-RU" dirty="0" smtClean="0"/>
              <a:t>Особенности и закономерности развития детей </a:t>
            </a:r>
            <a:r>
              <a:rPr lang="ru-RU" smtClean="0"/>
              <a:t>раннего возраста.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278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8208912" cy="603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cap="all" dirty="0"/>
              <a:t>Ребёнку всё хочется потрогать, повертеть в руках, он постоянно обращается к взрослому с просьбой, с требованием внимания, с предложением поиграть вместе. Разворачивается совершенно новая форма общения – ситуативно-деловое общение. Которое представляет собой практическое, деловое сотрудничество по поводу действий с предметами и составляет основу взаимодействия ребёнка со взрослым вплоть до трёх лет. Контакт становится опосредованным предметами и действием с ними</a:t>
            </a:r>
          </a:p>
        </p:txBody>
      </p:sp>
    </p:spTree>
    <p:extLst>
      <p:ext uri="{BB962C8B-B14F-4D97-AF65-F5344CB8AC3E}">
        <p14:creationId xmlns:p14="http://schemas.microsoft.com/office/powerpoint/2010/main" val="160700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Предметная деятельность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3250" y="1874441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dist"/>
            <a:r>
              <a:rPr lang="ru-RU" dirty="0" smtClean="0"/>
              <a:t> </a:t>
            </a:r>
            <a:r>
              <a:rPr lang="ru-RU" b="1" i="1" dirty="0" smtClean="0">
                <a:latin typeface="Arial Black" pitchFamily="34" charset="0"/>
              </a:rPr>
              <a:t>- </a:t>
            </a:r>
            <a:r>
              <a:rPr lang="ru-RU" b="1" i="1" dirty="0">
                <a:latin typeface="Arial Black" pitchFamily="34" charset="0"/>
              </a:rPr>
              <a:t>Смысловой центр ситуации </a:t>
            </a:r>
          </a:p>
          <a:p>
            <a:pPr marL="457200" indent="-457200" algn="dist"/>
            <a:r>
              <a:rPr lang="ru-RU" b="1" i="1" dirty="0">
                <a:latin typeface="Arial Black" pitchFamily="34" charset="0"/>
              </a:rPr>
              <a:t>усвоения предметных действий – взрослый и совместная </a:t>
            </a:r>
            <a:r>
              <a:rPr lang="ru-RU" b="1" i="1" dirty="0" smtClean="0">
                <a:latin typeface="Arial Black" pitchFamily="34" charset="0"/>
              </a:rPr>
              <a:t>деятельность с ним</a:t>
            </a:r>
            <a:r>
              <a:rPr lang="ru-RU" b="1" i="1" dirty="0">
                <a:latin typeface="Arial Black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42900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dist"/>
            <a:r>
              <a:rPr lang="ru-RU" dirty="0" smtClean="0"/>
              <a:t>- </a:t>
            </a:r>
            <a:r>
              <a:rPr lang="ru-RU" b="1" i="1" dirty="0" smtClean="0">
                <a:latin typeface="Arial Black" pitchFamily="34" charset="0"/>
              </a:rPr>
              <a:t>Ребёнок </a:t>
            </a:r>
            <a:r>
              <a:rPr lang="ru-RU" b="1" i="1" dirty="0">
                <a:latin typeface="Arial Black" pitchFamily="34" charset="0"/>
              </a:rPr>
              <a:t>в начале усваивает в новых действиях наиболее </a:t>
            </a:r>
            <a:r>
              <a:rPr lang="ru-RU" b="1" i="1" dirty="0" smtClean="0">
                <a:latin typeface="Arial Black" pitchFamily="34" charset="0"/>
              </a:rPr>
              <a:t>общее</a:t>
            </a:r>
            <a:r>
              <a:rPr lang="ru-RU" b="1" i="1" dirty="0">
                <a:latin typeface="Arial Black" pitchFamily="34" charset="0"/>
              </a:rPr>
              <a:t>:</a:t>
            </a:r>
          </a:p>
          <a:p>
            <a:pPr marL="457200" indent="-457200" algn="dist"/>
            <a:r>
              <a:rPr lang="ru-RU" b="1" i="1" dirty="0">
                <a:latin typeface="Arial Black" pitchFamily="34" charset="0"/>
              </a:rPr>
              <a:t>цель, смысл, основной рисунок, т.е. то, что делает действия </a:t>
            </a:r>
          </a:p>
          <a:p>
            <a:pPr marL="457200" indent="-457200" algn="dist"/>
            <a:r>
              <a:rPr lang="ru-RU" b="1" i="1" dirty="0">
                <a:latin typeface="Arial Black" pitchFamily="34" charset="0"/>
              </a:rPr>
              <a:t>осмысленными и целенаправленными.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30120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dist"/>
            <a:r>
              <a:rPr lang="ru-RU" b="1" i="1" dirty="0" smtClean="0">
                <a:latin typeface="Arial Black" pitchFamily="34" charset="0"/>
              </a:rPr>
              <a:t>- Взрослый </a:t>
            </a:r>
            <a:r>
              <a:rPr lang="ru-RU" b="1" i="1" dirty="0">
                <a:latin typeface="Arial Black" pitchFamily="34" charset="0"/>
              </a:rPr>
              <a:t>– образец для подражания, руководитель, контролёр, </a:t>
            </a:r>
          </a:p>
          <a:p>
            <a:pPr marL="457200" indent="-457200" algn="dist"/>
            <a:r>
              <a:rPr lang="ru-RU" b="1" i="1" dirty="0">
                <a:latin typeface="Arial Black" pitchFamily="34" charset="0"/>
              </a:rPr>
              <a:t>а также источник эмоциональной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val="267590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3058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Познавательное развитие</a:t>
            </a:r>
            <a:endParaRPr lang="ru-RU" sz="4400" dirty="0"/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323528" y="1772816"/>
            <a:ext cx="3456384" cy="3888432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Восприятие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Зрительное восприятие носит 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непроизвольный и 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избирательный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характер, часто опирается на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случайные признаки. Возникает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 зрительная ориентировка, 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целенаправленный выбор 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предмета по образцу. Развивается 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слуховое восприятие и 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Фонематический  слух</a:t>
            </a:r>
            <a:r>
              <a:rPr lang="ru-RU" sz="1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4139952" y="1307917"/>
            <a:ext cx="4608512" cy="25202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Внимание и память 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носят непроизвольный 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характер и вплетены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 в другую деятельность</a:t>
            </a: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4247964" y="4149080"/>
            <a:ext cx="4392488" cy="237626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Мышление.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Для детей раннего детского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возраста характерно наглядно-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действенное мышление.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 раннем детстве происходит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формирование обобщения.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Обобщение предметов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первоначально возникает в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действии , а затем 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закрепляется в слове.</a:t>
            </a:r>
          </a:p>
        </p:txBody>
      </p:sp>
    </p:spTree>
    <p:extLst>
      <p:ext uri="{BB962C8B-B14F-4D97-AF65-F5344CB8AC3E}">
        <p14:creationId xmlns:p14="http://schemas.microsoft.com/office/powerpoint/2010/main" val="15764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13" y="-108163"/>
            <a:ext cx="5482952" cy="114300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Развитие речи</a:t>
            </a:r>
            <a:endParaRPr lang="ru-RU" sz="4400" b="1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987824" y="1196752"/>
            <a:ext cx="2808312" cy="540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Этапы развития речи.</a:t>
            </a:r>
          </a:p>
          <a:p>
            <a:pPr algn="ctr"/>
            <a:r>
              <a:rPr lang="ru-RU" sz="1600" b="1" dirty="0"/>
              <a:t>Этап автономной </a:t>
            </a:r>
          </a:p>
          <a:p>
            <a:pPr algn="ctr"/>
            <a:r>
              <a:rPr lang="ru-RU" sz="1600" b="1" dirty="0"/>
              <a:t>детской речи.</a:t>
            </a:r>
          </a:p>
          <a:p>
            <a:pPr algn="ctr"/>
            <a:r>
              <a:rPr lang="ru-RU" sz="1600" b="1" dirty="0"/>
              <a:t>Появление первых </a:t>
            </a:r>
          </a:p>
          <a:p>
            <a:pPr algn="ctr"/>
            <a:r>
              <a:rPr lang="ru-RU" sz="1600" b="1" dirty="0"/>
              <a:t>активных слов.( Примерно</a:t>
            </a:r>
            <a:endParaRPr lang="en-US" sz="1600" b="1" dirty="0"/>
          </a:p>
          <a:p>
            <a:pPr algn="ctr"/>
            <a:r>
              <a:rPr lang="ru-RU" sz="1600" b="1" dirty="0"/>
              <a:t> во второй половине второго </a:t>
            </a:r>
          </a:p>
          <a:p>
            <a:pPr algn="ctr"/>
            <a:r>
              <a:rPr lang="ru-RU" sz="1600" b="1" dirty="0"/>
              <a:t>года жизни ребёнок </a:t>
            </a:r>
            <a:endParaRPr lang="en-US" sz="1600" b="1" dirty="0"/>
          </a:p>
          <a:p>
            <a:pPr algn="ctr"/>
            <a:r>
              <a:rPr lang="ru-RU" sz="1600" b="1" dirty="0"/>
              <a:t>начинает</a:t>
            </a:r>
            <a:r>
              <a:rPr lang="en-US" sz="1600" b="1" dirty="0"/>
              <a:t> </a:t>
            </a:r>
            <a:r>
              <a:rPr lang="ru-RU" sz="1600" b="1" dirty="0"/>
              <a:t>говорить.)</a:t>
            </a:r>
          </a:p>
          <a:p>
            <a:pPr algn="ctr"/>
            <a:r>
              <a:rPr lang="ru-RU" sz="1600" b="1" dirty="0"/>
              <a:t>Усвоение грамматического </a:t>
            </a:r>
          </a:p>
          <a:p>
            <a:pPr algn="ctr"/>
            <a:r>
              <a:rPr lang="ru-RU" sz="1600" b="1" dirty="0"/>
              <a:t>строя речи.</a:t>
            </a:r>
          </a:p>
          <a:p>
            <a:pPr algn="ctr"/>
            <a:r>
              <a:rPr lang="ru-RU" sz="1600" b="1" dirty="0"/>
              <a:t>(расширяется круг общения,</a:t>
            </a:r>
          </a:p>
          <a:p>
            <a:pPr algn="ctr"/>
            <a:r>
              <a:rPr lang="ru-RU" sz="1600" b="1" dirty="0"/>
              <a:t> повышается речевая</a:t>
            </a:r>
          </a:p>
          <a:p>
            <a:pPr algn="ctr"/>
            <a:r>
              <a:rPr lang="ru-RU" sz="1600" b="1" dirty="0"/>
              <a:t> активность, возрастает</a:t>
            </a:r>
          </a:p>
          <a:p>
            <a:pPr algn="ctr"/>
            <a:r>
              <a:rPr lang="ru-RU" sz="1600" b="1" dirty="0"/>
              <a:t> интерес к детской речи)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 rot="20063789">
            <a:off x="571790" y="1410106"/>
            <a:ext cx="2036645" cy="168421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Речь начинает</a:t>
            </a:r>
          </a:p>
          <a:p>
            <a:pPr algn="ctr"/>
            <a:r>
              <a:rPr lang="ru-RU" dirty="0"/>
              <a:t> выступать</a:t>
            </a:r>
          </a:p>
          <a:p>
            <a:pPr algn="ctr"/>
            <a:r>
              <a:rPr lang="ru-RU" dirty="0"/>
              <a:t> в роли </a:t>
            </a:r>
          </a:p>
          <a:p>
            <a:pPr algn="ctr"/>
            <a:r>
              <a:rPr lang="ru-RU" dirty="0"/>
              <a:t>основного </a:t>
            </a:r>
          </a:p>
          <a:p>
            <a:pPr algn="ctr"/>
            <a:r>
              <a:rPr lang="ru-RU" dirty="0"/>
              <a:t>средства </a:t>
            </a:r>
          </a:p>
          <a:p>
            <a:pPr algn="ctr"/>
            <a:r>
              <a:rPr lang="ru-RU" dirty="0"/>
              <a:t>познания</a:t>
            </a:r>
            <a:r>
              <a:rPr lang="ru-RU" sz="2800" dirty="0"/>
              <a:t>.</a:t>
            </a:r>
          </a:p>
        </p:txBody>
      </p:sp>
      <p:sp>
        <p:nvSpPr>
          <p:cNvPr id="6" name="Овальная выноска 5"/>
          <p:cNvSpPr/>
          <p:nvPr/>
        </p:nvSpPr>
        <p:spPr>
          <a:xfrm rot="20089448">
            <a:off x="249" y="3933351"/>
            <a:ext cx="2736304" cy="20162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Феномен автономной речи впервые описал Ч. Дарвин. Эта речь отличается по звучанию и значению. Она не совпадает с речью взрослых.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 rot="859602">
            <a:off x="6181792" y="179125"/>
            <a:ext cx="2592288" cy="344283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" pitchFamily="34" charset="0"/>
                <a:cs typeface="Arial" pitchFamily="34" charset="0"/>
              </a:rPr>
              <a:t>В усвоении грамматического строя русского языка в раннем детстве выделяют два периода: первый период – от 1 года 3 месяцев до 2 лет. Это время предложений, состоящих из слов, которые употребляются в неизменном виде.</a:t>
            </a:r>
          </a:p>
          <a:p>
            <a:pPr algn="ctr"/>
            <a:r>
              <a:rPr lang="ru-RU" sz="1200" dirty="0">
                <a:latin typeface="Arial" pitchFamily="34" charset="0"/>
                <a:cs typeface="Arial" pitchFamily="34" charset="0"/>
              </a:rPr>
              <a:t>Второй период – от 1 года 10 месяцев до 3 лет. В этот период происходит интенсивное усвоение грамматической структуры предложения, связанное с формированием грамматических категорий и их внешнего выражения</a:t>
            </a:r>
          </a:p>
        </p:txBody>
      </p:sp>
    </p:spTree>
    <p:extLst>
      <p:ext uri="{BB962C8B-B14F-4D97-AF65-F5344CB8AC3E}">
        <p14:creationId xmlns:p14="http://schemas.microsoft.com/office/powerpoint/2010/main" val="3579019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441"/>
            <a:ext cx="83058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Главные направления по активизации речи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68760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1.Обратить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внимание на типичные интересы ребёнка, на свойственный ему на данном этапе тип общения со взрослым (эмоциональный или деловой);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2.Обращаясь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 ребёнку, следует говорить чётко и ясно, не слишком тихо и добиваться от него внятного произношения;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3.Необходимо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больше разговаривать в быту, включать активную речь в предметные действия, сопровождать показ предметов и игрушек эмоционально насыщенным и увлекательным для малыша рассказом;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4.Рассказывать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сказки, читать стихи, совместно рассматривать яркие, красивые картинки, книжки;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5.Стимулировать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стремление ребёнка заговорить, для чего давать поручения  (сказать, сообщить, позвать).</a:t>
            </a:r>
          </a:p>
        </p:txBody>
      </p:sp>
    </p:spTree>
    <p:extLst>
      <p:ext uri="{BB962C8B-B14F-4D97-AF65-F5344CB8AC3E}">
        <p14:creationId xmlns:p14="http://schemas.microsoft.com/office/powerpoint/2010/main" val="1820525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5809828" cy="38100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05093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05800" cy="1143000"/>
          </a:xfrm>
        </p:spPr>
        <p:txBody>
          <a:bodyPr/>
          <a:lstStyle/>
          <a:p>
            <a:r>
              <a:rPr lang="ru-RU" dirty="0" smtClean="0"/>
              <a:t>Кризис трех лет «Я сам!»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4794448" cy="439248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5436096" y="3068960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Что делать???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4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Возраст строптивости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2276872"/>
            <a:ext cx="4572000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Ребенок хочет отделиться от родителей, осознает свое «Я».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Возрастают самостоятельность, активность ребенка.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2,5 – 3,5-4 года.</a:t>
            </a:r>
          </a:p>
        </p:txBody>
      </p:sp>
      <p:pic>
        <p:nvPicPr>
          <p:cNvPr id="4" name="img_9" descr="62995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2132856"/>
            <a:ext cx="3600400" cy="35283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40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низ 4"/>
          <p:cNvSpPr/>
          <p:nvPr/>
        </p:nvSpPr>
        <p:spPr>
          <a:xfrm>
            <a:off x="901021" y="404664"/>
            <a:ext cx="7488832" cy="116132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емизвездие симптомов </a:t>
            </a:r>
            <a:r>
              <a:rPr lang="ru-RU" sz="2000" dirty="0"/>
              <a:t>кризиса трёх лет.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92175403"/>
              </p:ext>
            </p:extLst>
          </p:nvPr>
        </p:nvGraphicFramePr>
        <p:xfrm>
          <a:off x="1597437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92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980728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Спокойствие, только спокойствие;</a:t>
            </a:r>
          </a:p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Методом проб и ошибок; </a:t>
            </a:r>
          </a:p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Свобода выбора;</a:t>
            </a:r>
          </a:p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Что наша жизнь? Игра! </a:t>
            </a:r>
          </a:p>
        </p:txBody>
      </p:sp>
      <p:sp>
        <p:nvSpPr>
          <p:cNvPr id="4" name="Пятно 1 3"/>
          <p:cNvSpPr/>
          <p:nvPr/>
        </p:nvSpPr>
        <p:spPr>
          <a:xfrm>
            <a:off x="1404578" y="67154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7327275" y="69269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7956376" y="566124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6841946" y="3009008"/>
            <a:ext cx="1511597" cy="11280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477101" y="327142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860739" y="5373216"/>
            <a:ext cx="914400" cy="120243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42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4572000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</a:rPr>
              <a:t>В развитии ребенка психологи 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выделяют </a:t>
            </a:r>
            <a:r>
              <a:rPr lang="ru-RU" sz="3200" dirty="0" smtClean="0">
                <a:latin typeface="Times New Roman" pitchFamily="18" charset="0"/>
              </a:rPr>
              <a:t>следующие возрастные периоды:</a:t>
            </a:r>
            <a:r>
              <a:rPr lang="ru-RU" sz="3200" dirty="0" smtClean="0"/>
              <a:t> </a:t>
            </a:r>
          </a:p>
          <a:p>
            <a:pPr algn="ctr"/>
            <a:r>
              <a:rPr lang="ru-RU" sz="2800" b="1" dirty="0" smtClean="0">
                <a:latin typeface="Arial Black" pitchFamily="34" charset="0"/>
              </a:rPr>
              <a:t>«новорожденность»</a:t>
            </a:r>
            <a:r>
              <a:rPr lang="ru-RU" sz="2800" b="1" dirty="0">
                <a:latin typeface="Arial Black" pitchFamily="34" charset="0"/>
              </a:rPr>
              <a:t/>
            </a:r>
            <a:br>
              <a:rPr lang="ru-RU" sz="2800" b="1" dirty="0">
                <a:latin typeface="Arial Black" pitchFamily="34" charset="0"/>
              </a:rPr>
            </a:br>
            <a:r>
              <a:rPr lang="ru-RU" sz="2800" b="1" dirty="0">
                <a:latin typeface="Arial Black" pitchFamily="34" charset="0"/>
              </a:rPr>
              <a:t>«</a:t>
            </a:r>
            <a:r>
              <a:rPr lang="ru-RU" sz="2800" b="1" dirty="0" smtClean="0">
                <a:latin typeface="Arial Black" pitchFamily="34" charset="0"/>
              </a:rPr>
              <a:t>младенчество» </a:t>
            </a:r>
            <a:r>
              <a:rPr lang="ru-RU" sz="2800" b="1" dirty="0">
                <a:latin typeface="Arial Black" pitchFamily="34" charset="0"/>
              </a:rPr>
              <a:t/>
            </a:r>
            <a:br>
              <a:rPr lang="ru-RU" sz="2800" b="1" dirty="0">
                <a:latin typeface="Arial Black" pitchFamily="34" charset="0"/>
              </a:rPr>
            </a:br>
            <a:r>
              <a:rPr lang="ru-RU" sz="2800" b="1" dirty="0">
                <a:latin typeface="Arial Black" pitchFamily="34" charset="0"/>
              </a:rPr>
              <a:t>«</a:t>
            </a:r>
            <a:r>
              <a:rPr lang="ru-RU" sz="2800" b="1" dirty="0" smtClean="0">
                <a:latin typeface="Arial Black" pitchFamily="34" charset="0"/>
              </a:rPr>
              <a:t>ранний возраст» </a:t>
            </a:r>
            <a:r>
              <a:rPr lang="ru-RU" sz="2800" b="1" dirty="0">
                <a:latin typeface="Arial Black" pitchFamily="34" charset="0"/>
              </a:rPr>
              <a:t/>
            </a:r>
            <a:br>
              <a:rPr lang="ru-RU" sz="2800" b="1" dirty="0">
                <a:latin typeface="Arial Black" pitchFamily="34" charset="0"/>
              </a:rPr>
            </a:br>
            <a:r>
              <a:rPr lang="ru-RU" sz="2800" b="1" dirty="0">
                <a:latin typeface="Arial Black" pitchFamily="34" charset="0"/>
              </a:rPr>
              <a:t>«</a:t>
            </a:r>
            <a:r>
              <a:rPr lang="ru-RU" sz="2800" b="1" dirty="0" smtClean="0">
                <a:latin typeface="Arial Black" pitchFamily="34" charset="0"/>
              </a:rPr>
              <a:t>дошкольный возраст» </a:t>
            </a:r>
            <a:endParaRPr lang="ru-RU" sz="2800" b="1" dirty="0"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606428"/>
            <a:ext cx="3744416" cy="341486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055611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Разрешение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кризиса раннего детства связано с переводом действия в игровой, символический план, с возникновением полноценной игры.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564904"/>
            <a:ext cx="4445000" cy="37465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97621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62961">
            <a:off x="1187624" y="5517232"/>
            <a:ext cx="73164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Давайте играть! Удачи!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1713">
            <a:off x="905233" y="386313"/>
            <a:ext cx="7014656" cy="513418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58556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3501008"/>
            <a:ext cx="548419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Презентацию подготовили 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слушатели курса:</a:t>
            </a:r>
          </a:p>
          <a:p>
            <a:pPr algn="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Козлова Л.С.</a:t>
            </a:r>
          </a:p>
          <a:p>
            <a:pPr algn="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Куликова М.В.</a:t>
            </a:r>
          </a:p>
          <a:p>
            <a:pPr algn="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Хусаинова Г.Р.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5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772400" cy="1362456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Используемая литература: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8640960" cy="150971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И.Ю. Кулагина, В.Н.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Колюцкий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«Возрастная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сихология»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Ю.Б.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Гиппенрейтер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«Общаться с ребенком. Как?»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Интернет-ресурсы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451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9842" y="910461"/>
            <a:ext cx="5016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Первый год жизни </a:t>
            </a:r>
            <a:endParaRPr lang="ru-RU" sz="36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881734" y="1700808"/>
            <a:ext cx="2016224" cy="1388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349904" y="1700808"/>
            <a:ext cx="257402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9592" y="3089668"/>
            <a:ext cx="32464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Новорожденность</a:t>
            </a:r>
          </a:p>
          <a:p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889846" y="3228780"/>
            <a:ext cx="25891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Младенчество</a:t>
            </a:r>
          </a:p>
          <a:p>
            <a:endParaRPr lang="ru-RU" sz="28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52000"/>
            <a:ext cx="2880320" cy="20882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762" y="4043775"/>
            <a:ext cx="3528392" cy="2273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7770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0728" y="3933056"/>
            <a:ext cx="410445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Период новорожденности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99642"/>
            <a:ext cx="3810000" cy="4819650"/>
          </a:xfrm>
          <a:prstGeom prst="rect">
            <a:avLst/>
          </a:prstGeom>
        </p:spPr>
      </p:pic>
      <p:sp>
        <p:nvSpPr>
          <p:cNvPr id="4" name="Облако 3"/>
          <p:cNvSpPr/>
          <p:nvPr/>
        </p:nvSpPr>
        <p:spPr>
          <a:xfrm>
            <a:off x="4277544" y="836712"/>
            <a:ext cx="4326904" cy="28083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Новорожденным называют ребёнка в возрасте до 2 месяцев, до момента появления комплекса оживления.</a:t>
            </a:r>
          </a:p>
        </p:txBody>
      </p:sp>
    </p:spTree>
    <p:extLst>
      <p:ext uri="{BB962C8B-B14F-4D97-AF65-F5344CB8AC3E}">
        <p14:creationId xmlns:p14="http://schemas.microsoft.com/office/powerpoint/2010/main" val="427112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4680520" cy="108012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Младенчество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58" y="2390377"/>
            <a:ext cx="4248472" cy="345638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Облако 2"/>
          <p:cNvSpPr/>
          <p:nvPr/>
        </p:nvSpPr>
        <p:spPr>
          <a:xfrm>
            <a:off x="4932040" y="2060848"/>
            <a:ext cx="4211960" cy="28803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0000"/>
                </a:solidFill>
              </a:rPr>
              <a:t>М</a:t>
            </a:r>
            <a:r>
              <a:rPr lang="ru-RU" dirty="0">
                <a:solidFill>
                  <a:srgbClr val="000000"/>
                </a:solidFill>
              </a:rPr>
              <a:t>ладенческий возраст от 2 месяцев до 1 года.</a:t>
            </a:r>
          </a:p>
          <a:p>
            <a:r>
              <a:rPr lang="ru-RU" dirty="0">
                <a:solidFill>
                  <a:srgbClr val="000000"/>
                </a:solidFill>
              </a:rPr>
              <a:t>Ведущая деятельность младенческого периода – эмоциональное общение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63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Первый кризис – кризис первого года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204864"/>
            <a:ext cx="6984776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</a:rPr>
              <a:t>Не забывайте, что ваш ребенок многому научился за год, и многое уже умеет, но он еще не научился рассказать о своих желаниях или потребностях. </a:t>
            </a:r>
          </a:p>
          <a:p>
            <a:pPr algn="ctr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</a:rPr>
              <a:t> Ребенку не понять, почему ему запрещают, поэтому продолжает изучать запретный предмет, а в ответ еще громче родители произносят нельзя. Вот тут ребенок не выдерживает и начинает плакать, потому что словами он не может еще высказать своего недовольства.</a:t>
            </a:r>
            <a:br>
              <a:rPr lang="ru-RU" sz="2400" dirty="0">
                <a:latin typeface="Times New Roman" pitchFamily="18" charset="0"/>
              </a:rPr>
            </a:br>
            <a:endParaRPr lang="ru-RU" sz="2400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</a:rPr>
              <a:t>Вот и происходит столкновение воли ребенка и воли родителя, ребенок продолжает самостоятельное изучение окружающего мира, и опять натыкается на запреты. </a:t>
            </a:r>
            <a:endParaRPr lang="ru-R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01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Ранний возраст </a:t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(от года до трех лет)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• предметная деятельность и деловое общение со взрослым;</a:t>
            </a:r>
          </a:p>
          <a:p>
            <a:r>
              <a:rPr lang="ru-RU" dirty="0"/>
              <a:t>• активная речь;</a:t>
            </a:r>
          </a:p>
          <a:p>
            <a:r>
              <a:rPr lang="ru-RU" dirty="0"/>
              <a:t>• произвольное поведение;</a:t>
            </a:r>
          </a:p>
          <a:p>
            <a:r>
              <a:rPr lang="ru-RU" dirty="0"/>
              <a:t>• формирование потребности в общении со сверстниками;</a:t>
            </a:r>
          </a:p>
          <a:p>
            <a:r>
              <a:rPr lang="ru-RU" dirty="0"/>
              <a:t>• начало символической игры;</a:t>
            </a:r>
          </a:p>
          <a:p>
            <a:r>
              <a:rPr lang="ru-RU" dirty="0"/>
              <a:t>• самосознание и самостоятельность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Социальная ситуация развития,</a:t>
            </a:r>
          </a:p>
          <a:p>
            <a:pPr algn="ctr"/>
            <a:r>
              <a:rPr lang="ru-RU" dirty="0"/>
              <a:t> характерная для раннего детства </a:t>
            </a:r>
          </a:p>
          <a:p>
            <a:pPr algn="ctr"/>
            <a:r>
              <a:rPr lang="ru-RU" dirty="0"/>
              <a:t>может быть обозначена </a:t>
            </a:r>
            <a:r>
              <a:rPr lang="ru-RU" dirty="0" smtClean="0"/>
              <a:t>формулой:</a:t>
            </a:r>
          </a:p>
          <a:p>
            <a:pPr algn="ctr"/>
            <a:r>
              <a:rPr lang="ru-RU" dirty="0" smtClean="0"/>
              <a:t>Ребенок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Предмет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Взрослый</a:t>
            </a:r>
          </a:p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804248" y="4221088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804248" y="5013176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990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6065" y="4509120"/>
            <a:ext cx="45544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/>
              <a:t>Дошкольный возраст </a:t>
            </a:r>
          </a:p>
          <a:p>
            <a:pPr algn="ctr"/>
            <a:r>
              <a:rPr lang="ru-RU" sz="3200" i="1" dirty="0" smtClean="0"/>
              <a:t>от 3-7 лет</a:t>
            </a:r>
            <a:endParaRPr lang="ru-RU" sz="32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708920"/>
            <a:ext cx="4176464" cy="38930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Облако 4"/>
          <p:cNvSpPr/>
          <p:nvPr/>
        </p:nvSpPr>
        <p:spPr>
          <a:xfrm>
            <a:off x="4716016" y="476672"/>
            <a:ext cx="4176464" cy="381642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Дошкольный возраст  от 3 до 6-7 лет. Ведущий тип деятельности детей дошкольного возраста – сюжетно-ролевая игра.</a:t>
            </a:r>
          </a:p>
        </p:txBody>
      </p:sp>
    </p:spTree>
    <p:extLst>
      <p:ext uri="{BB962C8B-B14F-4D97-AF65-F5344CB8AC3E}">
        <p14:creationId xmlns:p14="http://schemas.microsoft.com/office/powerpoint/2010/main" val="55217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56893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Закономерности развития </a:t>
            </a:r>
          </a:p>
          <a:p>
            <a:pPr algn="ctr"/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детей раннего возраста</a:t>
            </a:r>
            <a:endParaRPr lang="ru-RU" sz="3200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4"/>
            <a:ext cx="6768752" cy="4314676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76954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765</TotalTime>
  <Words>817</Words>
  <Application>Microsoft Office PowerPoint</Application>
  <PresentationFormat>Экран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Этапы возрастного развития ребенка. Особенности и закономерности развития детей раннего возраста.</vt:lpstr>
      <vt:lpstr>Презентация PowerPoint</vt:lpstr>
      <vt:lpstr>Презентация PowerPoint</vt:lpstr>
      <vt:lpstr>Период новорожденности</vt:lpstr>
      <vt:lpstr>Младенчество</vt:lpstr>
      <vt:lpstr>Первый кризис – кризис первого года</vt:lpstr>
      <vt:lpstr>Ранний возраст  (от года до трех лет)</vt:lpstr>
      <vt:lpstr>Презентация PowerPoint</vt:lpstr>
      <vt:lpstr>Презентация PowerPoint</vt:lpstr>
      <vt:lpstr>Презентация PowerPoint</vt:lpstr>
      <vt:lpstr>Предметная деятельность</vt:lpstr>
      <vt:lpstr>Познавательное развитие</vt:lpstr>
      <vt:lpstr>Развитие речи</vt:lpstr>
      <vt:lpstr>Главные направления по активизации речи</vt:lpstr>
      <vt:lpstr>Презентация PowerPoint</vt:lpstr>
      <vt:lpstr>Кризис трех лет «Я сам!»</vt:lpstr>
      <vt:lpstr>Возраст строптивости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Используемая 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Luda</dc:creator>
  <cp:lastModifiedBy>Luda</cp:lastModifiedBy>
  <cp:revision>38</cp:revision>
  <dcterms:created xsi:type="dcterms:W3CDTF">2013-03-19T18:15:47Z</dcterms:created>
  <dcterms:modified xsi:type="dcterms:W3CDTF">2013-03-29T17:17:52Z</dcterms:modified>
</cp:coreProperties>
</file>