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314" r:id="rId4"/>
    <p:sldId id="287" r:id="rId5"/>
    <p:sldId id="315" r:id="rId6"/>
    <p:sldId id="264" r:id="rId7"/>
    <p:sldId id="258" r:id="rId8"/>
    <p:sldId id="335" r:id="rId9"/>
    <p:sldId id="284" r:id="rId10"/>
    <p:sldId id="259" r:id="rId11"/>
    <p:sldId id="260" r:id="rId12"/>
    <p:sldId id="271" r:id="rId13"/>
    <p:sldId id="273" r:id="rId14"/>
    <p:sldId id="274" r:id="rId15"/>
    <p:sldId id="275" r:id="rId16"/>
    <p:sldId id="276" r:id="rId17"/>
    <p:sldId id="292" r:id="rId18"/>
    <p:sldId id="293" r:id="rId19"/>
    <p:sldId id="295" r:id="rId20"/>
    <p:sldId id="296" r:id="rId21"/>
    <p:sldId id="297" r:id="rId22"/>
    <p:sldId id="308" r:id="rId23"/>
    <p:sldId id="309" r:id="rId24"/>
    <p:sldId id="313" r:id="rId25"/>
    <p:sldId id="324" r:id="rId26"/>
    <p:sldId id="325" r:id="rId27"/>
    <p:sldId id="326" r:id="rId28"/>
    <p:sldId id="329" r:id="rId29"/>
    <p:sldId id="327" r:id="rId30"/>
    <p:sldId id="331" r:id="rId31"/>
    <p:sldId id="328" r:id="rId32"/>
    <p:sldId id="330" r:id="rId33"/>
  </p:sldIdLst>
  <p:sldSz cx="6858000" cy="9144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900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091" autoAdjust="0"/>
  </p:normalViewPr>
  <p:slideViewPr>
    <p:cSldViewPr>
      <p:cViewPr varScale="1">
        <p:scale>
          <a:sx n="55" d="100"/>
          <a:sy n="55" d="100"/>
        </p:scale>
        <p:origin x="-1338" y="72"/>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A70714A-64C7-442F-AC4F-F7D65871655F}" type="datetimeFigureOut">
              <a:rPr lang="ru-RU"/>
              <a:pPr>
                <a:defRPr/>
              </a:pPr>
              <a:t>22.02.2013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6588EF-B051-4AE9-8F7F-9E674057F83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2FE5FAA-9138-4266-8EED-562B0C7F73EA}" type="datetimeFigureOut">
              <a:rPr lang="ru-RU"/>
              <a:pPr>
                <a:defRPr/>
              </a:pPr>
              <a:t>22.02.2013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0CEE0F-0F43-4232-94F4-C16D1A50E8E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36D6FC0-E852-42C4-9CC6-8CB5BDFF1D29}" type="datetimeFigureOut">
              <a:rPr lang="ru-RU"/>
              <a:pPr>
                <a:defRPr/>
              </a:pPr>
              <a:t>22.02.2013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D873A48-BDC3-48CE-AA2E-B6B08375FD2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79AB13-7DE2-42CC-833C-6E18248A4CD7}" type="datetimeFigureOut">
              <a:rPr lang="ru-RU"/>
              <a:pPr>
                <a:defRPr/>
              </a:pPr>
              <a:t>22.02.2013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1E1FF8-88EB-4CE2-8D78-B535EE9B071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158CC4F-E5D6-4349-931F-026C99C933A1}" type="datetimeFigureOut">
              <a:rPr lang="ru-RU"/>
              <a:pPr>
                <a:defRPr/>
              </a:pPr>
              <a:t>22.02.2013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AD764D-79CB-47A1-BADD-792495998AF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0A477AF-73D4-42D7-BB41-BCF603696AE9}" type="datetimeFigureOut">
              <a:rPr lang="ru-RU"/>
              <a:pPr>
                <a:defRPr/>
              </a:pPr>
              <a:t>22.02.2013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E67FA06-7CAC-4321-A95A-0C17871916A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3471FCA-18AC-431C-8A2A-2C61C4E48211}" type="datetimeFigureOut">
              <a:rPr lang="ru-RU"/>
              <a:pPr>
                <a:defRPr/>
              </a:pPr>
              <a:t>22.02.2013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1C7EEEF-FAE8-4F84-9B09-E089AF80DC3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9DFC58F-614E-48A2-BBDD-9B493ADF3083}" type="datetimeFigureOut">
              <a:rPr lang="ru-RU"/>
              <a:pPr>
                <a:defRPr/>
              </a:pPr>
              <a:t>22.02.2013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246FC92-AF44-4CB6-A660-AB73334F117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6CE7582-2E41-455F-9050-8073704C75CB}" type="datetimeFigureOut">
              <a:rPr lang="ru-RU"/>
              <a:pPr>
                <a:defRPr/>
              </a:pPr>
              <a:t>22.02.2013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5AD6FE6-AA19-4280-976B-578DB8D667C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82260FE-72DD-448E-A375-FE7A4B4133B8}" type="datetimeFigureOut">
              <a:rPr lang="ru-RU"/>
              <a:pPr>
                <a:defRPr/>
              </a:pPr>
              <a:t>22.02.2013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142D13E-0A95-4C4B-826D-8E6073B89DE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E65A656-4A58-4AAC-AB97-9ED9B4545DCC}" type="datetimeFigureOut">
              <a:rPr lang="ru-RU"/>
              <a:pPr>
                <a:defRPr/>
              </a:pPr>
              <a:t>22.02.2013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0AE5C6-CF77-43E2-AB5D-BF28A847C59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CAFAA2-7C26-44C6-8B79-125E7ADDDA9B}" type="datetimeFigureOut">
              <a:rPr lang="ru-RU"/>
              <a:pPr>
                <a:defRPr/>
              </a:pPr>
              <a:t>22.02.2013</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6144279-EF7B-4AB2-8017-B2F4C233560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tranamasterov.ru/taxonomy/term/612"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D:\Анюта\Работа\ОФОРМЛЕНИЕ\Фоны\ddc5f9e2549d.jpg"/>
          <p:cNvPicPr>
            <a:picLocks noChangeAspect="1" noChangeArrowheads="1"/>
          </p:cNvPicPr>
          <p:nvPr/>
        </p:nvPicPr>
        <p:blipFill>
          <a:blip r:embed="rId2"/>
          <a:srcRect/>
          <a:stretch>
            <a:fillRect/>
          </a:stretch>
        </p:blipFill>
        <p:spPr bwMode="auto">
          <a:xfrm>
            <a:off x="0" y="0"/>
            <a:ext cx="6877050" cy="9823450"/>
          </a:xfrm>
          <a:prstGeom prst="rect">
            <a:avLst/>
          </a:prstGeom>
          <a:noFill/>
          <a:ln w="9525">
            <a:noFill/>
            <a:miter lim="800000"/>
            <a:headEnd/>
            <a:tailEnd/>
          </a:ln>
        </p:spPr>
      </p:pic>
      <p:pic>
        <p:nvPicPr>
          <p:cNvPr id="4" name="Прямоугольник 3"/>
          <p:cNvPicPr>
            <a:picLocks noChangeArrowheads="1"/>
          </p:cNvPicPr>
          <p:nvPr/>
        </p:nvPicPr>
        <p:blipFill>
          <a:blip r:embed="rId3"/>
          <a:srcRect/>
          <a:stretch>
            <a:fillRect/>
          </a:stretch>
        </p:blipFill>
        <p:spPr bwMode="auto">
          <a:xfrm>
            <a:off x="695325" y="3846513"/>
            <a:ext cx="5522913" cy="2011362"/>
          </a:xfrm>
          <a:prstGeom prst="rect">
            <a:avLst/>
          </a:prstGeom>
          <a:noFill/>
          <a:ln w="9525">
            <a:noFill/>
            <a:miter lim="800000"/>
            <a:headEnd/>
            <a:tailEnd/>
          </a:ln>
        </p:spPr>
      </p:pic>
      <p:sp>
        <p:nvSpPr>
          <p:cNvPr id="13315" name="Rectangle 3"/>
          <p:cNvSpPr>
            <a:spLocks noChangeArrowheads="1"/>
          </p:cNvSpPr>
          <p:nvPr/>
        </p:nvSpPr>
        <p:spPr bwMode="auto">
          <a:xfrm>
            <a:off x="620713" y="1490663"/>
            <a:ext cx="5276850" cy="2289175"/>
          </a:xfrm>
          <a:prstGeom prst="rect">
            <a:avLst/>
          </a:prstGeom>
          <a:noFill/>
          <a:ln w="9525">
            <a:noFill/>
            <a:miter lim="800000"/>
            <a:headEnd/>
            <a:tailEnd/>
          </a:ln>
        </p:spPr>
        <p:txBody>
          <a:bodyPr anchor="ctr">
            <a:spAutoFit/>
          </a:bodyPr>
          <a:lstStyle/>
          <a:p>
            <a:pPr algn="ctr"/>
            <a:endParaRPr lang="en-US" b="1"/>
          </a:p>
          <a:p>
            <a:pPr algn="ctr"/>
            <a:endParaRPr lang="en-US" b="1"/>
          </a:p>
          <a:p>
            <a:pPr algn="ctr"/>
            <a:endParaRPr lang="ru-RU"/>
          </a:p>
          <a:p>
            <a:pPr algn="ctr"/>
            <a:r>
              <a:rPr lang="ru-RU"/>
              <a:t>Практикум для родителей: «Порисуем вместе!»</a:t>
            </a:r>
          </a:p>
          <a:p>
            <a:pPr algn="ctr"/>
            <a:r>
              <a:rPr lang="ru-RU"/>
              <a:t>( Нетрадиционные техники рисования)</a:t>
            </a:r>
          </a:p>
          <a:p>
            <a:pPr algn="ctr"/>
            <a:endParaRPr lang="en-US"/>
          </a:p>
          <a:p>
            <a:pPr algn="ctr"/>
            <a:endParaRPr lang="en-US"/>
          </a:p>
          <a:p>
            <a:pPr algn="ctr"/>
            <a:r>
              <a:rPr lang="ru-RU"/>
              <a:t>Презинтация</a:t>
            </a:r>
          </a:p>
        </p:txBody>
      </p:sp>
      <p:sp>
        <p:nvSpPr>
          <p:cNvPr id="13316" name="Rectangle 5"/>
          <p:cNvSpPr>
            <a:spLocks noChangeArrowheads="1"/>
          </p:cNvSpPr>
          <p:nvPr/>
        </p:nvSpPr>
        <p:spPr bwMode="auto">
          <a:xfrm>
            <a:off x="4221163" y="1619250"/>
            <a:ext cx="2119312" cy="366713"/>
          </a:xfrm>
          <a:prstGeom prst="rect">
            <a:avLst/>
          </a:prstGeom>
          <a:noFill/>
          <a:ln w="9525">
            <a:noFill/>
            <a:miter lim="800000"/>
            <a:headEnd/>
            <a:tailEnd/>
          </a:ln>
        </p:spPr>
        <p:txBody>
          <a:bodyPr wrap="none">
            <a:spAutoFit/>
          </a:bodyPr>
          <a:lstStyle/>
          <a:p>
            <a:r>
              <a:rPr lang="ru-RU" b="1"/>
              <a:t>Приложение № 6</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33375" y="900113"/>
            <a:ext cx="6172200" cy="7267575"/>
          </a:xfrm>
        </p:spPr>
        <p:txBody>
          <a:bodyPr/>
          <a:lstStyle/>
          <a:p>
            <a:pPr marL="0" indent="358775" eaLnBrk="1" hangingPunct="1">
              <a:spcBef>
                <a:spcPct val="0"/>
              </a:spcBef>
              <a:buFont typeface="Arial" charset="0"/>
              <a:buNone/>
            </a:pPr>
            <a:r>
              <a:rPr lang="ru-RU" smtClean="0"/>
              <a:t>. </a:t>
            </a:r>
            <a:r>
              <a:rPr lang="ru-RU" sz="2000" smtClean="0">
                <a:solidFill>
                  <a:schemeClr val="hlink"/>
                </a:solidFill>
              </a:rPr>
              <a:t>С помощью ладошек детей, можно нарисовать целую семью осминожков разного размера. И посадить их на морское дно, с отпечатанными пальчиками-камушками и волнами или водорослями, которые получаются, если обмакнуть в краску четыре пальца, и провести волнистые линии в нужном направлении. Те же самые ладошки могут превратиться и в волшебные цветы с лепестками-пальчиками - из них можно напечатать целый луг! А можно "ограничиться" крыльями красивой птицы. Отпечатанные ладошки с прижатыми пальцами могут стать удивительными бабочками, достаточно просто нарисовать им длинные усики. Рука, сжатая в кулак, дает круглый отпечаток, похожий на ракушку, или домик для улитки. Кроме того, из получающихся кружков можно напечатать и снеговика, и солнышко, и забавного человечка. У каждого пальца свой неповторимый отпечаток. По-разному поворачивая руки, и дорисовывая к напечатанным элементам узнаваемые детали, можно воплотить любые задумки. Таким образом, соединяя и комбинируя простые элементы, ребёнок развивает фантазию, пространственное и образное мышление, находит первые конструкторские решения.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33375" y="900113"/>
            <a:ext cx="6172200" cy="6835775"/>
          </a:xfrm>
        </p:spPr>
        <p:txBody>
          <a:bodyPr/>
          <a:lstStyle/>
          <a:p>
            <a:pPr marL="0" indent="358775" eaLnBrk="1" hangingPunct="1"/>
            <a:r>
              <a:rPr lang="ru-RU" sz="2400" smtClean="0">
                <a:solidFill>
                  <a:schemeClr val="hlink"/>
                </a:solidFill>
              </a:rPr>
              <a:t>Такие нехитрые творческие упражнения особенно важны для детей, так как они ненавязчиво стимулируют полноценное развитие рук. Эта, на первый взгляд, не слишком аккуратная и откровенно грязная работа на больших листах служит прекрасным средством для расслабления и релаксации, раскрепощает ребенка, избавляет его от страха что-то испортить или запачкаться, дает ребёнку необходимую творческую смелость, от отсутствия которой часто страдают маленькие художники. </a:t>
            </a:r>
          </a:p>
          <a:p>
            <a:pPr marL="0" indent="358775" eaLnBrk="1" hangingPunct="1"/>
            <a:r>
              <a:rPr lang="ru-RU" sz="2400" smtClean="0">
                <a:solidFill>
                  <a:schemeClr val="hlink"/>
                </a:solidFill>
              </a:rPr>
              <a:t>     Рисуя своими ладошками, дети развивают свою фантазию и абстрактное мышление. Эти игры рассчитаны на совместную деятельность взрослого и ребенка. Сегодня, мы с вами обсудим некоторые техники нетрадиционного рисования. А так же попробуем увидеть и узнать, как превратить силуэт ладошки в изображение предметов, людей или животных.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42900" y="1331913"/>
            <a:ext cx="6172200" cy="6835775"/>
          </a:xfrm>
        </p:spPr>
        <p:txBody>
          <a:bodyPr/>
          <a:lstStyle/>
          <a:p>
            <a:pPr marL="0" indent="358775" eaLnBrk="1" hangingPunct="1">
              <a:lnSpc>
                <a:spcPct val="110000"/>
              </a:lnSpc>
              <a:spcBef>
                <a:spcPct val="0"/>
              </a:spcBef>
              <a:buFont typeface="Arial" charset="0"/>
              <a:buNone/>
            </a:pPr>
            <a:r>
              <a:rPr lang="ru-RU" sz="2700" smtClean="0">
                <a:solidFill>
                  <a:schemeClr val="hlink"/>
                </a:solidFill>
              </a:rPr>
              <a:t>Рисование с использованием нетрадиционных техник изображения не утомляет дошкольников, у них сохраняется высокая активность, работоспособность на протяжении всего времени, отведенного на выполнение задания. Нетрадиционные техники позволяют педагогу, родителю осуществлять индивидуальный подход к детям, учитывать их желание, интерес. Их использование способствует интеллектуальному развитию ребенка, коррекции психических процессов и личностной сферы дошкольников.</a:t>
            </a:r>
            <a:r>
              <a:rPr lang="ru-RU" sz="2700" smtClean="0"/>
              <a:t> </a:t>
            </a:r>
          </a:p>
          <a:p>
            <a:pPr marL="0" indent="358775" algn="just" eaLnBrk="1" hangingPunct="1">
              <a:lnSpc>
                <a:spcPct val="110000"/>
              </a:lnSpc>
              <a:spcBef>
                <a:spcPct val="0"/>
              </a:spcBef>
              <a:buFont typeface="Arial" charset="0"/>
              <a:buNone/>
            </a:pPr>
            <a:endParaRPr lang="ru-RU" sz="27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D:\Анюта\Работа\ОФОРМЛЕНИЕ\Фоны\ddc5f9e2549d.jpg"/>
          <p:cNvPicPr>
            <a:picLocks noChangeAspect="1" noChangeArrowheads="1"/>
          </p:cNvPicPr>
          <p:nvPr/>
        </p:nvPicPr>
        <p:blipFill>
          <a:blip r:embed="rId2"/>
          <a:srcRect/>
          <a:stretch>
            <a:fillRect/>
          </a:stretch>
        </p:blipFill>
        <p:spPr bwMode="auto">
          <a:xfrm>
            <a:off x="9525" y="-36513"/>
            <a:ext cx="6875463" cy="9823451"/>
          </a:xfrm>
          <a:prstGeom prst="rect">
            <a:avLst/>
          </a:prstGeom>
          <a:noFill/>
          <a:ln w="9525">
            <a:noFill/>
            <a:miter lim="800000"/>
            <a:headEnd/>
            <a:tailEnd/>
          </a:ln>
        </p:spPr>
      </p:pic>
      <p:pic>
        <p:nvPicPr>
          <p:cNvPr id="2052" name="Picture 4" descr="G:\надежда ивановна\S6002481.JPG"/>
          <p:cNvPicPr>
            <a:picLocks noChangeAspect="1" noChangeArrowheads="1"/>
          </p:cNvPicPr>
          <p:nvPr/>
        </p:nvPicPr>
        <p:blipFill>
          <a:blip r:embed="rId3"/>
          <a:srcRect/>
          <a:stretch>
            <a:fillRect/>
          </a:stretch>
        </p:blipFill>
        <p:spPr bwMode="auto">
          <a:xfrm rot="-604200">
            <a:off x="333375" y="2268538"/>
            <a:ext cx="2951163" cy="2212975"/>
          </a:xfrm>
          <a:prstGeom prst="rect">
            <a:avLst/>
          </a:prstGeom>
          <a:noFill/>
          <a:ln w="9525">
            <a:noFill/>
            <a:miter lim="800000"/>
            <a:headEnd/>
            <a:tailEnd/>
          </a:ln>
        </p:spPr>
      </p:pic>
      <p:pic>
        <p:nvPicPr>
          <p:cNvPr id="2053" name="Picture 5" descr="G:\надежда ивановна\S6002487.JPG"/>
          <p:cNvPicPr>
            <a:picLocks noChangeAspect="1" noChangeArrowheads="1"/>
          </p:cNvPicPr>
          <p:nvPr/>
        </p:nvPicPr>
        <p:blipFill>
          <a:blip r:embed="rId4"/>
          <a:srcRect/>
          <a:stretch>
            <a:fillRect/>
          </a:stretch>
        </p:blipFill>
        <p:spPr bwMode="auto">
          <a:xfrm rot="954777">
            <a:off x="3573463" y="2051050"/>
            <a:ext cx="3022600" cy="2266950"/>
          </a:xfrm>
          <a:prstGeom prst="rect">
            <a:avLst/>
          </a:prstGeom>
          <a:noFill/>
          <a:ln w="9525">
            <a:noFill/>
            <a:miter lim="800000"/>
            <a:headEnd/>
            <a:tailEnd/>
          </a:ln>
        </p:spPr>
      </p:pic>
      <p:sp>
        <p:nvSpPr>
          <p:cNvPr id="3" name="Объект 2"/>
          <p:cNvSpPr>
            <a:spLocks/>
          </p:cNvSpPr>
          <p:nvPr/>
        </p:nvSpPr>
        <p:spPr bwMode="auto">
          <a:xfrm>
            <a:off x="404813" y="4067175"/>
            <a:ext cx="6172200" cy="6835775"/>
          </a:xfrm>
          <a:prstGeom prst="rect">
            <a:avLst/>
          </a:prstGeom>
          <a:noFill/>
          <a:ln w="9525">
            <a:noFill/>
            <a:miter lim="800000"/>
            <a:headEnd/>
            <a:tailEnd/>
          </a:ln>
        </p:spPr>
        <p:txBody>
          <a:bodyPr/>
          <a:lstStyle/>
          <a:p>
            <a:pPr indent="358775">
              <a:buFont typeface="Arial" charset="0"/>
              <a:buNone/>
            </a:pPr>
            <a:r>
              <a:rPr lang="ru-RU" sz="2700" b="1" i="1">
                <a:solidFill>
                  <a:schemeClr val="hlink"/>
                </a:solidFill>
                <a:latin typeface="Calibri" pitchFamily="34" charset="0"/>
              </a:rPr>
              <a:t>Материалы:</a:t>
            </a:r>
            <a:r>
              <a:rPr lang="ru-RU" sz="2700">
                <a:solidFill>
                  <a:schemeClr val="hlink"/>
                </a:solidFill>
                <a:latin typeface="Calibri" pitchFamily="34" charset="0"/>
              </a:rPr>
              <a:t> жесткая кисть, гуашь, бумага любого цвета и формата либо вырезанный силуэт пушистого или колючего животного.</a:t>
            </a:r>
          </a:p>
          <a:p>
            <a:pPr indent="358775">
              <a:buFont typeface="Arial" charset="0"/>
              <a:buNone/>
            </a:pPr>
            <a:r>
              <a:rPr lang="ru-RU" sz="2700" b="1" i="1">
                <a:solidFill>
                  <a:schemeClr val="hlink"/>
                </a:solidFill>
                <a:latin typeface="Calibri" pitchFamily="34" charset="0"/>
              </a:rPr>
              <a:t>Способ получения изображения: </a:t>
            </a:r>
            <a:r>
              <a:rPr lang="ru-RU" sz="2700">
                <a:solidFill>
                  <a:schemeClr val="hlink"/>
                </a:solidFill>
                <a:latin typeface="Calibri" pitchFamily="34" charset="0"/>
              </a:rPr>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p>
          <a:p>
            <a:pPr indent="358775">
              <a:buFont typeface="Arial" charset="0"/>
              <a:buNone/>
            </a:pPr>
            <a:endParaRPr lang="ru-RU" sz="2700">
              <a:solidFill>
                <a:schemeClr val="hlink"/>
              </a:solidFill>
              <a:latin typeface="Calibri" pitchFamily="34" charset="0"/>
            </a:endParaRPr>
          </a:p>
        </p:txBody>
      </p:sp>
      <p:sp>
        <p:nvSpPr>
          <p:cNvPr id="25605" name="Rectangle 8"/>
          <p:cNvSpPr>
            <a:spLocks noChangeArrowheads="1"/>
          </p:cNvSpPr>
          <p:nvPr/>
        </p:nvSpPr>
        <p:spPr bwMode="auto">
          <a:xfrm>
            <a:off x="0" y="1258888"/>
            <a:ext cx="6597650" cy="946150"/>
          </a:xfrm>
          <a:prstGeom prst="rect">
            <a:avLst/>
          </a:prstGeom>
          <a:noFill/>
          <a:ln w="9525">
            <a:noFill/>
            <a:miter lim="800000"/>
            <a:headEnd/>
            <a:tailEnd/>
          </a:ln>
        </p:spPr>
        <p:txBody>
          <a:bodyPr>
            <a:spAutoFit/>
          </a:bodyPr>
          <a:lstStyle/>
          <a:p>
            <a:pPr algn="ctr"/>
            <a:r>
              <a:rPr lang="ru-RU" sz="2800" b="1">
                <a:solidFill>
                  <a:schemeClr val="tx2"/>
                </a:solidFill>
              </a:rPr>
              <a:t>Тычок жесткой полусухой кистью</a:t>
            </a:r>
          </a:p>
          <a:p>
            <a:pPr algn="ctr"/>
            <a:r>
              <a:rPr lang="ru-RU" sz="2800" b="1" i="1">
                <a:solidFill>
                  <a:schemeClr val="hlink"/>
                </a:solidFill>
              </a:rPr>
              <a:t>Возраст:</a:t>
            </a:r>
            <a:r>
              <a:rPr lang="ru-RU" sz="2800" b="1">
                <a:solidFill>
                  <a:schemeClr val="hlink"/>
                </a:solidFill>
              </a:rPr>
              <a:t> любой</a:t>
            </a:r>
            <a:r>
              <a:rPr lang="ru-RU" sz="2800">
                <a:solidFill>
                  <a:schemeClr val="hlink"/>
                </a:solidFill>
              </a:rPr>
              <a:t>.</a:t>
            </a:r>
          </a:p>
        </p:txBody>
      </p:sp>
      <p:pic>
        <p:nvPicPr>
          <p:cNvPr id="2" name="Прямоугольник 1"/>
          <p:cNvPicPr>
            <a:picLocks noChangeArrowheads="1"/>
          </p:cNvPicPr>
          <p:nvPr/>
        </p:nvPicPr>
        <p:blipFill>
          <a:blip r:embed="rId5"/>
          <a:srcRect/>
          <a:stretch>
            <a:fillRect/>
          </a:stretch>
        </p:blipFill>
        <p:spPr bwMode="auto">
          <a:xfrm>
            <a:off x="476250" y="-180975"/>
            <a:ext cx="5545138" cy="147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wipe(down)">
                                      <p:cBhvr>
                                        <p:cTn id="25" dur="580">
                                          <p:stCondLst>
                                            <p:cond delay="0"/>
                                          </p:stCondLst>
                                        </p:cTn>
                                        <p:tgtEl>
                                          <p:spTgt spid="2053"/>
                                        </p:tgtEl>
                                      </p:cBhvr>
                                    </p:animEffect>
                                    <p:anim calcmode="lin" valueType="num">
                                      <p:cBhvr>
                                        <p:cTn id="26"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3"/>
                                        </p:tgtEl>
                                      </p:cBhvr>
                                      <p:to x="100000" y="60000"/>
                                    </p:animScale>
                                    <p:animScale>
                                      <p:cBhvr>
                                        <p:cTn id="32" dur="166" decel="50000">
                                          <p:stCondLst>
                                            <p:cond delay="676"/>
                                          </p:stCondLst>
                                        </p:cTn>
                                        <p:tgtEl>
                                          <p:spTgt spid="2053"/>
                                        </p:tgtEl>
                                      </p:cBhvr>
                                      <p:to x="100000" y="100000"/>
                                    </p:animScale>
                                    <p:animScale>
                                      <p:cBhvr>
                                        <p:cTn id="33" dur="26">
                                          <p:stCondLst>
                                            <p:cond delay="1312"/>
                                          </p:stCondLst>
                                        </p:cTn>
                                        <p:tgtEl>
                                          <p:spTgt spid="2053"/>
                                        </p:tgtEl>
                                      </p:cBhvr>
                                      <p:to x="100000" y="80000"/>
                                    </p:animScale>
                                    <p:animScale>
                                      <p:cBhvr>
                                        <p:cTn id="34" dur="166" decel="50000">
                                          <p:stCondLst>
                                            <p:cond delay="1338"/>
                                          </p:stCondLst>
                                        </p:cTn>
                                        <p:tgtEl>
                                          <p:spTgt spid="2053"/>
                                        </p:tgtEl>
                                      </p:cBhvr>
                                      <p:to x="100000" y="100000"/>
                                    </p:animScale>
                                    <p:animScale>
                                      <p:cBhvr>
                                        <p:cTn id="35" dur="26">
                                          <p:stCondLst>
                                            <p:cond delay="1642"/>
                                          </p:stCondLst>
                                        </p:cTn>
                                        <p:tgtEl>
                                          <p:spTgt spid="2053"/>
                                        </p:tgtEl>
                                      </p:cBhvr>
                                      <p:to x="100000" y="90000"/>
                                    </p:animScale>
                                    <p:animScale>
                                      <p:cBhvr>
                                        <p:cTn id="36" dur="166" decel="50000">
                                          <p:stCondLst>
                                            <p:cond delay="1668"/>
                                          </p:stCondLst>
                                        </p:cTn>
                                        <p:tgtEl>
                                          <p:spTgt spid="2053"/>
                                        </p:tgtEl>
                                      </p:cBhvr>
                                      <p:to x="100000" y="100000"/>
                                    </p:animScale>
                                    <p:animScale>
                                      <p:cBhvr>
                                        <p:cTn id="37" dur="26">
                                          <p:stCondLst>
                                            <p:cond delay="1808"/>
                                          </p:stCondLst>
                                        </p:cTn>
                                        <p:tgtEl>
                                          <p:spTgt spid="2053"/>
                                        </p:tgtEl>
                                      </p:cBhvr>
                                      <p:to x="100000" y="95000"/>
                                    </p:animScale>
                                    <p:animScale>
                                      <p:cBhvr>
                                        <p:cTn id="38" dur="166" decel="50000">
                                          <p:stCondLst>
                                            <p:cond delay="1834"/>
                                          </p:stCondLst>
                                        </p:cTn>
                                        <p:tgtEl>
                                          <p:spTgt spid="205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0" end="0"/>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1" end="1"/>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circle(in)">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pic>
        <p:nvPicPr>
          <p:cNvPr id="26626" name="Picture 8"/>
          <p:cNvPicPr>
            <a:picLocks noChangeAspect="1" noChangeArrowheads="1"/>
          </p:cNvPicPr>
          <p:nvPr/>
        </p:nvPicPr>
        <p:blipFill>
          <a:blip r:embed="rId3"/>
          <a:srcRect/>
          <a:stretch>
            <a:fillRect/>
          </a:stretch>
        </p:blipFill>
        <p:spPr bwMode="auto">
          <a:xfrm>
            <a:off x="765175" y="2411413"/>
            <a:ext cx="2519363" cy="1887537"/>
          </a:xfrm>
          <a:prstGeom prst="rect">
            <a:avLst/>
          </a:prstGeom>
          <a:noFill/>
          <a:ln w="9525">
            <a:noFill/>
            <a:miter lim="800000"/>
            <a:headEnd/>
            <a:tailEnd/>
          </a:ln>
        </p:spPr>
      </p:pic>
      <p:pic>
        <p:nvPicPr>
          <p:cNvPr id="26627" name="Picture 7"/>
          <p:cNvPicPr>
            <a:picLocks noChangeAspect="1" noChangeArrowheads="1"/>
          </p:cNvPicPr>
          <p:nvPr/>
        </p:nvPicPr>
        <p:blipFill>
          <a:blip r:embed="rId4"/>
          <a:srcRect/>
          <a:stretch>
            <a:fillRect/>
          </a:stretch>
        </p:blipFill>
        <p:spPr bwMode="auto">
          <a:xfrm>
            <a:off x="4149725" y="1835150"/>
            <a:ext cx="1971675" cy="2628900"/>
          </a:xfrm>
          <a:prstGeom prst="rect">
            <a:avLst/>
          </a:prstGeom>
          <a:noFill/>
          <a:ln w="9525">
            <a:noFill/>
            <a:miter lim="800000"/>
            <a:headEnd/>
            <a:tailEnd/>
          </a:ln>
        </p:spPr>
      </p:pic>
      <p:pic>
        <p:nvPicPr>
          <p:cNvPr id="3075" name="Picture 3" descr="G:\надежда ивановна\S6002468.JPG"/>
          <p:cNvPicPr>
            <a:picLocks noChangeAspect="1" noChangeArrowheads="1"/>
          </p:cNvPicPr>
          <p:nvPr/>
        </p:nvPicPr>
        <p:blipFill>
          <a:blip r:embed="rId5"/>
          <a:srcRect/>
          <a:stretch>
            <a:fillRect/>
          </a:stretch>
        </p:blipFill>
        <p:spPr bwMode="auto">
          <a:xfrm>
            <a:off x="2349500" y="6659563"/>
            <a:ext cx="2473325" cy="1854200"/>
          </a:xfrm>
          <a:prstGeom prst="rect">
            <a:avLst/>
          </a:prstGeom>
          <a:noFill/>
          <a:ln w="9525">
            <a:noFill/>
            <a:miter lim="800000"/>
            <a:headEnd/>
            <a:tailEnd/>
          </a:ln>
        </p:spPr>
      </p:pic>
      <p:sp>
        <p:nvSpPr>
          <p:cNvPr id="3" name="Объект 2"/>
          <p:cNvSpPr>
            <a:spLocks/>
          </p:cNvSpPr>
          <p:nvPr/>
        </p:nvSpPr>
        <p:spPr bwMode="auto">
          <a:xfrm>
            <a:off x="685800" y="4356100"/>
            <a:ext cx="6172200" cy="6835775"/>
          </a:xfrm>
          <a:prstGeom prst="rect">
            <a:avLst/>
          </a:prstGeom>
          <a:noFill/>
          <a:ln w="9525">
            <a:noFill/>
            <a:miter lim="800000"/>
            <a:headEnd/>
            <a:tailEnd/>
          </a:ln>
        </p:spPr>
        <p:txBody>
          <a:bodyPr/>
          <a:lstStyle/>
          <a:p>
            <a:pPr indent="358775">
              <a:lnSpc>
                <a:spcPct val="90000"/>
              </a:lnSpc>
              <a:buFont typeface="Arial" charset="0"/>
              <a:buNone/>
            </a:pPr>
            <a:r>
              <a:rPr lang="ru-RU" sz="2400" b="1" i="1">
                <a:solidFill>
                  <a:schemeClr val="hlink"/>
                </a:solidFill>
                <a:cs typeface="Arial" charset="0"/>
              </a:rPr>
              <a:t>Способ получения изображения: </a:t>
            </a:r>
            <a:r>
              <a:rPr lang="ru-RU" sz="2400">
                <a:solidFill>
                  <a:schemeClr val="hlink"/>
                </a:solidFill>
                <a:cs typeface="Arial" charset="0"/>
              </a:rPr>
              <a:t>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a:t>
            </a:r>
          </a:p>
          <a:p>
            <a:pPr indent="358775" algn="just">
              <a:buFont typeface="Arial" charset="0"/>
              <a:buNone/>
            </a:pPr>
            <a:endParaRPr lang="ru-RU" sz="2400">
              <a:solidFill>
                <a:schemeClr val="hlink"/>
              </a:solidFill>
              <a:cs typeface="Arial" charset="0"/>
            </a:endParaRPr>
          </a:p>
        </p:txBody>
      </p:sp>
      <p:sp>
        <p:nvSpPr>
          <p:cNvPr id="26630" name="Rectangle 8"/>
          <p:cNvSpPr>
            <a:spLocks noChangeArrowheads="1"/>
          </p:cNvSpPr>
          <p:nvPr/>
        </p:nvSpPr>
        <p:spPr bwMode="auto">
          <a:xfrm>
            <a:off x="404813" y="323850"/>
            <a:ext cx="6119812" cy="1917700"/>
          </a:xfrm>
          <a:prstGeom prst="rect">
            <a:avLst/>
          </a:prstGeom>
          <a:noFill/>
          <a:ln w="9525">
            <a:noFill/>
            <a:miter lim="800000"/>
            <a:headEnd/>
            <a:tailEnd/>
          </a:ln>
        </p:spPr>
        <p:txBody>
          <a:bodyPr>
            <a:spAutoFit/>
          </a:bodyPr>
          <a:lstStyle/>
          <a:p>
            <a:r>
              <a:rPr lang="ru-RU" sz="2400" b="1">
                <a:solidFill>
                  <a:schemeClr val="hlink"/>
                </a:solidFill>
              </a:rPr>
              <a:t>Рисование пальчиками</a:t>
            </a:r>
            <a:endParaRPr lang="ru-RU" sz="2400">
              <a:solidFill>
                <a:schemeClr val="hlink"/>
              </a:solidFill>
            </a:endParaRPr>
          </a:p>
          <a:p>
            <a:r>
              <a:rPr lang="ru-RU" sz="2400" b="1" i="1">
                <a:solidFill>
                  <a:schemeClr val="hlink"/>
                </a:solidFill>
              </a:rPr>
              <a:t>Возраст: </a:t>
            </a:r>
            <a:r>
              <a:rPr lang="ru-RU" sz="2400">
                <a:solidFill>
                  <a:schemeClr val="hlink"/>
                </a:solidFill>
              </a:rPr>
              <a:t>от двух лет.</a:t>
            </a:r>
          </a:p>
          <a:p>
            <a:r>
              <a:rPr lang="ru-RU" sz="2400" b="1" i="1">
                <a:solidFill>
                  <a:schemeClr val="hlink"/>
                </a:solidFill>
              </a:rPr>
              <a:t>Материалы: </a:t>
            </a:r>
            <a:r>
              <a:rPr lang="ru-RU" sz="2400">
                <a:solidFill>
                  <a:schemeClr val="hlink"/>
                </a:solidFill>
              </a:rPr>
              <a:t>мисочки с гуашью, плотная бумага любого цвета, небольшие листы, салфетки.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33375" y="5219700"/>
            <a:ext cx="6172200" cy="6764338"/>
          </a:xfrm>
        </p:spPr>
        <p:txBody>
          <a:bodyPr/>
          <a:lstStyle/>
          <a:p>
            <a:pPr marL="0" indent="0" algn="just" eaLnBrk="1" hangingPunct="1">
              <a:lnSpc>
                <a:spcPct val="110000"/>
              </a:lnSpc>
              <a:spcBef>
                <a:spcPct val="0"/>
              </a:spcBef>
              <a:buFont typeface="Arial" charset="0"/>
              <a:buNone/>
            </a:pPr>
            <a:r>
              <a:rPr lang="ru-RU" sz="2700" b="1" i="1" smtClean="0">
                <a:solidFill>
                  <a:schemeClr val="hlink"/>
                </a:solidFill>
              </a:rPr>
              <a:t>Способ получения изображения: </a:t>
            </a:r>
            <a:r>
              <a:rPr lang="ru-RU" sz="2700" smtClean="0">
                <a:solidFill>
                  <a:schemeClr val="hlink"/>
                </a:solidFill>
              </a:rPr>
              <a:t>ребенок опускает в гуашь ладошку (всю кисть) или окрашивает ее с помощью кисточки (с пяти лет) и делает отпечаток на бумаге. </a:t>
            </a:r>
          </a:p>
        </p:txBody>
      </p:sp>
      <p:pic>
        <p:nvPicPr>
          <p:cNvPr id="27651" name="Picture 7"/>
          <p:cNvPicPr>
            <a:picLocks noChangeAspect="1" noChangeArrowheads="1"/>
          </p:cNvPicPr>
          <p:nvPr/>
        </p:nvPicPr>
        <p:blipFill>
          <a:blip r:embed="rId3"/>
          <a:srcRect/>
          <a:stretch>
            <a:fillRect/>
          </a:stretch>
        </p:blipFill>
        <p:spPr bwMode="auto">
          <a:xfrm>
            <a:off x="333375" y="2700338"/>
            <a:ext cx="2149475" cy="2663825"/>
          </a:xfrm>
          <a:prstGeom prst="rect">
            <a:avLst/>
          </a:prstGeom>
          <a:noFill/>
          <a:ln w="9525">
            <a:noFill/>
            <a:miter lim="800000"/>
            <a:headEnd/>
            <a:tailEnd/>
          </a:ln>
        </p:spPr>
      </p:pic>
      <p:pic>
        <p:nvPicPr>
          <p:cNvPr id="4103" name="Picture 7" descr="C:\Documents and Settings\User\Мои документы\Новая папка\hands_art1.jpg"/>
          <p:cNvPicPr>
            <a:picLocks noChangeAspect="1" noChangeArrowheads="1"/>
          </p:cNvPicPr>
          <p:nvPr/>
        </p:nvPicPr>
        <p:blipFill>
          <a:blip r:embed="rId4"/>
          <a:srcRect/>
          <a:stretch>
            <a:fillRect/>
          </a:stretch>
        </p:blipFill>
        <p:spPr bwMode="auto">
          <a:xfrm>
            <a:off x="4786313" y="323850"/>
            <a:ext cx="2071687" cy="2660650"/>
          </a:xfrm>
          <a:prstGeom prst="rect">
            <a:avLst/>
          </a:prstGeom>
          <a:noFill/>
          <a:ln w="9525">
            <a:noFill/>
            <a:miter lim="800000"/>
            <a:headEnd/>
            <a:tailEnd/>
          </a:ln>
        </p:spPr>
      </p:pic>
      <p:pic>
        <p:nvPicPr>
          <p:cNvPr id="27653" name="Picture 6" descr="P1020867"/>
          <p:cNvPicPr>
            <a:picLocks noChangeAspect="1" noChangeArrowheads="1"/>
          </p:cNvPicPr>
          <p:nvPr/>
        </p:nvPicPr>
        <p:blipFill>
          <a:blip r:embed="rId5"/>
          <a:srcRect/>
          <a:stretch>
            <a:fillRect/>
          </a:stretch>
        </p:blipFill>
        <p:spPr bwMode="auto">
          <a:xfrm>
            <a:off x="2276475" y="2339975"/>
            <a:ext cx="3168650" cy="2378075"/>
          </a:xfrm>
          <a:prstGeom prst="rect">
            <a:avLst/>
          </a:prstGeom>
          <a:noFill/>
          <a:ln w="9525">
            <a:noFill/>
            <a:miter lim="800000"/>
            <a:headEnd/>
            <a:tailEnd/>
          </a:ln>
        </p:spPr>
      </p:pic>
      <p:sp>
        <p:nvSpPr>
          <p:cNvPr id="27654" name="Rectangle 7"/>
          <p:cNvSpPr>
            <a:spLocks noChangeArrowheads="1"/>
          </p:cNvSpPr>
          <p:nvPr/>
        </p:nvSpPr>
        <p:spPr bwMode="auto">
          <a:xfrm>
            <a:off x="188913" y="323850"/>
            <a:ext cx="6381750" cy="2282825"/>
          </a:xfrm>
          <a:prstGeom prst="rect">
            <a:avLst/>
          </a:prstGeom>
          <a:noFill/>
          <a:ln w="9525">
            <a:noFill/>
            <a:miter lim="800000"/>
            <a:headEnd/>
            <a:tailEnd/>
          </a:ln>
        </p:spPr>
        <p:txBody>
          <a:bodyPr>
            <a:spAutoFit/>
          </a:bodyPr>
          <a:lstStyle/>
          <a:p>
            <a:r>
              <a:rPr lang="ru-RU" sz="2400" b="1">
                <a:solidFill>
                  <a:schemeClr val="hlink"/>
                </a:solidFill>
              </a:rPr>
              <a:t>Рисование ладошкой</a:t>
            </a:r>
            <a:endParaRPr lang="ru-RU" sz="2400">
              <a:solidFill>
                <a:schemeClr val="hlink"/>
              </a:solidFill>
            </a:endParaRPr>
          </a:p>
          <a:p>
            <a:r>
              <a:rPr lang="ru-RU" sz="2400" b="1" i="1">
                <a:solidFill>
                  <a:schemeClr val="hlink"/>
                </a:solidFill>
              </a:rPr>
              <a:t>Возраст: </a:t>
            </a:r>
            <a:r>
              <a:rPr lang="ru-RU" sz="2400">
                <a:solidFill>
                  <a:schemeClr val="hlink"/>
                </a:solidFill>
              </a:rPr>
              <a:t>от двух лет.</a:t>
            </a:r>
          </a:p>
          <a:p>
            <a:r>
              <a:rPr lang="ru-RU" sz="2400" b="1" i="1">
                <a:solidFill>
                  <a:schemeClr val="hlink"/>
                </a:solidFill>
              </a:rPr>
              <a:t>Материалы:</a:t>
            </a:r>
            <a:r>
              <a:rPr lang="ru-RU" sz="2400">
                <a:solidFill>
                  <a:schemeClr val="hlink"/>
                </a:solidFill>
              </a:rPr>
              <a:t> широкие блюдечки с гуашью, кисть, плотная бумага любого цвета, листы большого формата, салфетки.</a:t>
            </a:r>
          </a:p>
        </p:txBody>
      </p:sp>
      <p:sp>
        <p:nvSpPr>
          <p:cNvPr id="27655" name="Rectangle 8"/>
          <p:cNvSpPr>
            <a:spLocks noChangeArrowheads="1"/>
          </p:cNvSpPr>
          <p:nvPr/>
        </p:nvSpPr>
        <p:spPr bwMode="auto">
          <a:xfrm>
            <a:off x="1268413" y="7380288"/>
            <a:ext cx="5138737" cy="2100262"/>
          </a:xfrm>
          <a:prstGeom prst="rect">
            <a:avLst/>
          </a:prstGeom>
          <a:noFill/>
          <a:ln w="9525">
            <a:noFill/>
            <a:miter lim="800000"/>
            <a:headEnd/>
            <a:tailEnd/>
          </a:ln>
        </p:spPr>
        <p:txBody>
          <a:bodyPr>
            <a:spAutoFit/>
          </a:bodyPr>
          <a:lstStyle/>
          <a:p>
            <a:pPr>
              <a:lnSpc>
                <a:spcPct val="110000"/>
              </a:lnSpc>
              <a:buFont typeface="Arial" charset="0"/>
              <a:buNone/>
            </a:pPr>
            <a:r>
              <a:rPr lang="ru-RU" sz="2400">
                <a:solidFill>
                  <a:schemeClr val="hlink"/>
                </a:solidFill>
              </a:rPr>
              <a:t>Рисуют и правой и левой руками, окрашенными разными цветами. После работы руки вытираются салфеткой, затем гуашь легко смывается.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3">
                                            <p:txEl>
                                              <p:pRg st="0" end="0"/>
                                            </p:txEl>
                                          </p:spTgt>
                                        </p:tgtEl>
                                      </p:cBhvr>
                                    </p:animEffect>
                                    <p:anim calcmode="lin" valueType="num">
                                      <p:cBhvr>
                                        <p:cTn id="12"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3">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barn(inVertical)">
                                      <p:cBhvr>
                                        <p:cTn id="19"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0" y="0"/>
            <a:ext cx="6172200" cy="6835775"/>
          </a:xfrm>
        </p:spPr>
        <p:txBody>
          <a:bodyPr/>
          <a:lstStyle/>
          <a:p>
            <a:pPr marL="0" indent="0" algn="ctr" eaLnBrk="1" hangingPunct="1">
              <a:spcBef>
                <a:spcPct val="0"/>
              </a:spcBef>
              <a:buFont typeface="Arial" charset="0"/>
              <a:buNone/>
            </a:pPr>
            <a:r>
              <a:rPr lang="ru-RU" sz="3000" b="1" smtClean="0">
                <a:solidFill>
                  <a:schemeClr val="hlink"/>
                </a:solidFill>
              </a:rPr>
              <a:t>Оттиск пробкой</a:t>
            </a:r>
            <a:endParaRPr lang="ru-RU" sz="3000" smtClean="0">
              <a:solidFill>
                <a:schemeClr val="hlink"/>
              </a:solidFill>
            </a:endParaRPr>
          </a:p>
          <a:p>
            <a:pPr marL="0" indent="0" eaLnBrk="1" hangingPunct="1">
              <a:spcBef>
                <a:spcPct val="0"/>
              </a:spcBef>
              <a:buFont typeface="Arial" charset="0"/>
              <a:buNone/>
            </a:pPr>
            <a:r>
              <a:rPr lang="ru-RU" sz="3000" b="1" i="1" smtClean="0">
                <a:solidFill>
                  <a:schemeClr val="hlink"/>
                </a:solidFill>
              </a:rPr>
              <a:t>Возраст: </a:t>
            </a:r>
            <a:r>
              <a:rPr lang="ru-RU" sz="3000" smtClean="0">
                <a:solidFill>
                  <a:schemeClr val="hlink"/>
                </a:solidFill>
              </a:rPr>
              <a:t>от трех лет.</a:t>
            </a:r>
          </a:p>
          <a:p>
            <a:pPr marL="0" indent="0" eaLnBrk="1" hangingPunct="1">
              <a:spcBef>
                <a:spcPct val="0"/>
              </a:spcBef>
              <a:buFont typeface="Arial" charset="0"/>
              <a:buNone/>
            </a:pPr>
            <a:r>
              <a:rPr lang="ru-RU" sz="3000" b="1" i="1" smtClean="0">
                <a:solidFill>
                  <a:schemeClr val="hlink"/>
                </a:solidFill>
              </a:rPr>
              <a:t>Материалы: </a:t>
            </a:r>
            <a:r>
              <a:rPr lang="ru-RU" sz="3000" smtClean="0">
                <a:solidFill>
                  <a:schemeClr val="hlink"/>
                </a:solidFill>
              </a:rPr>
              <a:t>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пробки.</a:t>
            </a:r>
          </a:p>
          <a:p>
            <a:pPr marL="0" indent="0" eaLnBrk="1" hangingPunct="1">
              <a:spcBef>
                <a:spcPct val="0"/>
              </a:spcBef>
              <a:buFont typeface="Arial" charset="0"/>
              <a:buNone/>
            </a:pPr>
            <a:r>
              <a:rPr lang="ru-RU" sz="3000" b="1" i="1" smtClean="0">
                <a:solidFill>
                  <a:schemeClr val="hlink"/>
                </a:solidFill>
              </a:rPr>
              <a:t>Способ   получения    изображения:    </a:t>
            </a:r>
            <a:r>
              <a:rPr lang="ru-RU" sz="3000" smtClean="0">
                <a:solidFill>
                  <a:schemeClr val="hlink"/>
                </a:solidFill>
              </a:rPr>
              <a:t>ребенок   прижимает   пробку   к штемпельной подушке с краской и наносит оттиск на бумагу. Для получения другого цвета меняются и мисочка и пробка. </a:t>
            </a:r>
          </a:p>
          <a:p>
            <a:pPr marL="0" indent="0" algn="just" eaLnBrk="1" hangingPunct="1">
              <a:spcBef>
                <a:spcPct val="0"/>
              </a:spcBef>
              <a:buFont typeface="Arial" charset="0"/>
              <a:buNone/>
            </a:pPr>
            <a:endParaRPr lang="ru-RU" sz="3000" smtClean="0">
              <a:solidFill>
                <a:schemeClr val="hlink"/>
              </a:solidFill>
            </a:endParaRPr>
          </a:p>
        </p:txBody>
      </p:sp>
      <p:pic>
        <p:nvPicPr>
          <p:cNvPr id="28675" name="Picture 4"/>
          <p:cNvPicPr>
            <a:picLocks noChangeAspect="1" noChangeArrowheads="1"/>
          </p:cNvPicPr>
          <p:nvPr/>
        </p:nvPicPr>
        <p:blipFill>
          <a:blip r:embed="rId3"/>
          <a:srcRect/>
          <a:stretch>
            <a:fillRect/>
          </a:stretch>
        </p:blipFill>
        <p:spPr bwMode="auto">
          <a:xfrm>
            <a:off x="2205038" y="6516688"/>
            <a:ext cx="2917825" cy="3211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260350" y="250825"/>
            <a:ext cx="6172200" cy="6835775"/>
          </a:xfrm>
        </p:spPr>
        <p:txBody>
          <a:bodyPr/>
          <a:lstStyle/>
          <a:p>
            <a:pPr marL="0" indent="0" algn="ctr" eaLnBrk="1" hangingPunct="1">
              <a:buFont typeface="Arial" charset="0"/>
              <a:buNone/>
            </a:pPr>
            <a:r>
              <a:rPr lang="ru-RU" sz="3000" b="1" smtClean="0">
                <a:solidFill>
                  <a:schemeClr val="hlink"/>
                </a:solidFill>
              </a:rPr>
              <a:t>Оттиск поролоном</a:t>
            </a:r>
            <a:endParaRPr lang="ru-RU" sz="3000" smtClean="0">
              <a:solidFill>
                <a:schemeClr val="hlink"/>
              </a:solidFill>
            </a:endParaRPr>
          </a:p>
          <a:p>
            <a:pPr marL="0" indent="0" algn="just" eaLnBrk="1" hangingPunct="1">
              <a:spcBef>
                <a:spcPct val="0"/>
              </a:spcBef>
              <a:buFont typeface="Arial" charset="0"/>
              <a:buNone/>
            </a:pPr>
            <a:r>
              <a:rPr lang="ru-RU" sz="3000" b="1" i="1" smtClean="0">
                <a:solidFill>
                  <a:schemeClr val="hlink"/>
                </a:solidFill>
              </a:rPr>
              <a:t>Возраст: </a:t>
            </a:r>
            <a:r>
              <a:rPr lang="ru-RU" sz="3000" smtClean="0">
                <a:solidFill>
                  <a:schemeClr val="hlink"/>
                </a:solidFill>
              </a:rPr>
              <a:t>от четырех лет.</a:t>
            </a:r>
          </a:p>
          <a:p>
            <a:pPr marL="0" indent="0" algn="just" eaLnBrk="1" hangingPunct="1">
              <a:spcBef>
                <a:spcPct val="0"/>
              </a:spcBef>
              <a:buFont typeface="Arial" charset="0"/>
              <a:buNone/>
            </a:pPr>
            <a:r>
              <a:rPr lang="ru-RU" sz="3000" b="1" i="1" smtClean="0">
                <a:solidFill>
                  <a:schemeClr val="hlink"/>
                </a:solidFill>
              </a:rPr>
              <a:t>Материалы: </a:t>
            </a:r>
            <a:r>
              <a:rPr lang="ru-RU" sz="3000" smtClean="0">
                <a:solidFill>
                  <a:schemeClr val="hlink"/>
                </a:solidFill>
              </a:rPr>
              <a:t>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кусочки поролона.</a:t>
            </a:r>
          </a:p>
          <a:p>
            <a:pPr marL="0" indent="0" algn="just" eaLnBrk="1" hangingPunct="1">
              <a:spcBef>
                <a:spcPct val="0"/>
              </a:spcBef>
              <a:buFont typeface="Arial" charset="0"/>
              <a:buNone/>
            </a:pPr>
            <a:r>
              <a:rPr lang="ru-RU" sz="3000" b="1" i="1" smtClean="0">
                <a:solidFill>
                  <a:schemeClr val="hlink"/>
                </a:solidFill>
              </a:rPr>
              <a:t>Способ   получения   изображения:   </a:t>
            </a:r>
            <a:r>
              <a:rPr lang="ru-RU" sz="3000" smtClean="0">
                <a:solidFill>
                  <a:schemeClr val="hlink"/>
                </a:solidFill>
              </a:rPr>
              <a:t>ребенок   прижимает   поролон   к штемпельной подушке с краской и наносит оттиск на бумагу. Для изменения цвета берутся другие мисочка и поролон. </a:t>
            </a:r>
          </a:p>
          <a:p>
            <a:pPr marL="0" indent="0" eaLnBrk="1" hangingPunct="1">
              <a:buFont typeface="Arial" charset="0"/>
              <a:buNone/>
            </a:pPr>
            <a:endParaRPr lang="ru-RU" sz="3000" smtClean="0">
              <a:solidFill>
                <a:schemeClr val="hlink"/>
              </a:solidFill>
            </a:endParaRPr>
          </a:p>
        </p:txBody>
      </p:sp>
      <p:pic>
        <p:nvPicPr>
          <p:cNvPr id="5122" name="Picture 2" descr="G:\надежда ивановна\S6002451.JPG"/>
          <p:cNvPicPr>
            <a:picLocks noChangeAspect="1" noChangeArrowheads="1"/>
          </p:cNvPicPr>
          <p:nvPr/>
        </p:nvPicPr>
        <p:blipFill>
          <a:blip r:embed="rId3"/>
          <a:srcRect/>
          <a:stretch>
            <a:fillRect/>
          </a:stretch>
        </p:blipFill>
        <p:spPr bwMode="auto">
          <a:xfrm>
            <a:off x="1412875" y="6659563"/>
            <a:ext cx="4060825" cy="3046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3">
                                            <p:txEl>
                                              <p:pRg st="1" end="1"/>
                                            </p:txEl>
                                          </p:spTgt>
                                        </p:tgtEl>
                                      </p:cBhvr>
                                    </p:animEffect>
                                    <p:set>
                                      <p:cBhvr>
                                        <p:cTn id="3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1" nodeType="clickEffect">
                                  <p:stCondLst>
                                    <p:cond delay="0"/>
                                  </p:stCondLst>
                                  <p:childTnLst>
                                    <p:animEffect transition="out" filter="barn(inVertical)">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3">
                                            <p:txEl>
                                              <p:pRg st="3" end="3"/>
                                            </p:txEl>
                                          </p:spTgt>
                                        </p:tgtEl>
                                      </p:cBhvr>
                                    </p:animEffect>
                                    <p:set>
                                      <p:cBhvr>
                                        <p:cTn id="4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122"/>
                                        </p:tgtEl>
                                        <p:attrNameLst>
                                          <p:attrName>style.visibility</p:attrName>
                                        </p:attrNameLst>
                                      </p:cBhvr>
                                      <p:to>
                                        <p:strVal val="visible"/>
                                      </p:to>
                                    </p:set>
                                    <p:animEffect transition="in" filter="barn(inVertical)">
                                      <p:cBhvr>
                                        <p:cTn id="4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404813" y="250825"/>
            <a:ext cx="6172200" cy="6835775"/>
          </a:xfrm>
        </p:spPr>
        <p:txBody>
          <a:bodyPr/>
          <a:lstStyle/>
          <a:p>
            <a:pPr marL="0" indent="0" algn="ctr" eaLnBrk="1" hangingPunct="1">
              <a:lnSpc>
                <a:spcPct val="80000"/>
              </a:lnSpc>
              <a:buFont typeface="Arial" charset="0"/>
              <a:buNone/>
            </a:pPr>
            <a:r>
              <a:rPr lang="ru-RU" sz="3000" b="1" smtClean="0">
                <a:solidFill>
                  <a:schemeClr val="hlink"/>
                </a:solidFill>
              </a:rPr>
              <a:t>Оттиск пенопластом</a:t>
            </a:r>
            <a:endParaRPr lang="ru-RU" sz="3000" smtClean="0">
              <a:solidFill>
                <a:schemeClr val="hlink"/>
              </a:solidFill>
            </a:endParaRPr>
          </a:p>
          <a:p>
            <a:pPr marL="0" indent="0" eaLnBrk="1" hangingPunct="1">
              <a:lnSpc>
                <a:spcPct val="90000"/>
              </a:lnSpc>
              <a:spcBef>
                <a:spcPct val="0"/>
              </a:spcBef>
              <a:buFont typeface="Arial" charset="0"/>
              <a:buNone/>
            </a:pPr>
            <a:r>
              <a:rPr lang="ru-RU" sz="3000" b="1" i="1" smtClean="0">
                <a:solidFill>
                  <a:schemeClr val="hlink"/>
                </a:solidFill>
              </a:rPr>
              <a:t>Возраст: </a:t>
            </a:r>
            <a:r>
              <a:rPr lang="ru-RU" sz="3000" smtClean="0">
                <a:solidFill>
                  <a:schemeClr val="hlink"/>
                </a:solidFill>
              </a:rPr>
              <a:t>от четырех лет.</a:t>
            </a:r>
          </a:p>
          <a:p>
            <a:pPr marL="0" indent="0" eaLnBrk="1" hangingPunct="1">
              <a:lnSpc>
                <a:spcPct val="90000"/>
              </a:lnSpc>
              <a:spcBef>
                <a:spcPct val="0"/>
              </a:spcBef>
              <a:buFont typeface="Arial" charset="0"/>
              <a:buNone/>
            </a:pPr>
            <a:r>
              <a:rPr lang="ru-RU" sz="3000" b="1" i="1" smtClean="0">
                <a:solidFill>
                  <a:schemeClr val="hlink"/>
                </a:solidFill>
              </a:rPr>
              <a:t>Материалы: </a:t>
            </a:r>
            <a:r>
              <a:rPr lang="ru-RU" sz="3000" smtClean="0">
                <a:solidFill>
                  <a:schemeClr val="hlink"/>
                </a:solidFill>
              </a:rPr>
              <a:t>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a:t>
            </a:r>
          </a:p>
          <a:p>
            <a:pPr marL="0" indent="0" eaLnBrk="1" hangingPunct="1">
              <a:lnSpc>
                <a:spcPct val="90000"/>
              </a:lnSpc>
              <a:spcBef>
                <a:spcPct val="0"/>
              </a:spcBef>
              <a:buFont typeface="Arial" charset="0"/>
              <a:buNone/>
            </a:pPr>
            <a:r>
              <a:rPr lang="ru-RU" sz="3000" b="1" i="1" smtClean="0">
                <a:solidFill>
                  <a:schemeClr val="hlink"/>
                </a:solidFill>
              </a:rPr>
              <a:t>Способ   получения   изображения:   </a:t>
            </a:r>
            <a:r>
              <a:rPr lang="ru-RU" sz="3000" smtClean="0">
                <a:solidFill>
                  <a:schemeClr val="hlink"/>
                </a:solidFill>
              </a:rPr>
              <a:t>ребенок  прижимает  пенопласт   к штемпельной подушке с краской и наносит оттиск на бумагу. Чтобы получить другой цвет, меняются и мисочка и пенопласт. </a:t>
            </a:r>
          </a:p>
          <a:p>
            <a:pPr marL="0" indent="0" eaLnBrk="1" hangingPunct="1">
              <a:lnSpc>
                <a:spcPct val="80000"/>
              </a:lnSpc>
              <a:buFont typeface="Arial" charset="0"/>
              <a:buNone/>
            </a:pPr>
            <a:endParaRPr lang="ru-RU" sz="3000" smtClean="0">
              <a:solidFill>
                <a:schemeClr val="hlink"/>
              </a:solidFill>
            </a:endParaRPr>
          </a:p>
        </p:txBody>
      </p:sp>
      <p:pic>
        <p:nvPicPr>
          <p:cNvPr id="7170" name="Picture 2" descr="G:\надежда ивановна\S6002465.JPG"/>
          <p:cNvPicPr>
            <a:picLocks noChangeAspect="1" noChangeArrowheads="1"/>
          </p:cNvPicPr>
          <p:nvPr/>
        </p:nvPicPr>
        <p:blipFill>
          <a:blip r:embed="rId3"/>
          <a:srcRect/>
          <a:stretch>
            <a:fillRect/>
          </a:stretch>
        </p:blipFill>
        <p:spPr bwMode="auto">
          <a:xfrm>
            <a:off x="1341438" y="6443663"/>
            <a:ext cx="4248150" cy="3186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
                                            <p:txEl>
                                              <p:pRg st="1" end="1"/>
                                            </p:txEl>
                                          </p:spTgt>
                                        </p:tgtEl>
                                      </p:cBhvr>
                                    </p:animEffect>
                                    <p:set>
                                      <p:cBhvr>
                                        <p:cTn id="3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3">
                                            <p:txEl>
                                              <p:pRg st="2" end="2"/>
                                            </p:txEl>
                                          </p:spTgt>
                                        </p:tgtEl>
                                      </p:cBhvr>
                                    </p:animEffect>
                                    <p:set>
                                      <p:cBhvr>
                                        <p:cTn id="41"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7170"/>
                                        </p:tgtEl>
                                        <p:attrNameLst>
                                          <p:attrName>style.visibility</p:attrName>
                                        </p:attrNameLst>
                                      </p:cBhvr>
                                      <p:to>
                                        <p:strVal val="visible"/>
                                      </p:to>
                                    </p:set>
                                    <p:animEffect transition="in" filter="barn(inVertical)">
                                      <p:cBhvr>
                                        <p:cTn id="5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260350" y="323850"/>
            <a:ext cx="6172200" cy="6835775"/>
          </a:xfrm>
        </p:spPr>
        <p:txBody>
          <a:bodyPr/>
          <a:lstStyle/>
          <a:p>
            <a:pPr marL="0" indent="0" algn="ctr" eaLnBrk="1" hangingPunct="1">
              <a:buFont typeface="Arial" charset="0"/>
              <a:buNone/>
            </a:pPr>
            <a:r>
              <a:rPr lang="ru-RU" sz="3000" b="1" smtClean="0">
                <a:solidFill>
                  <a:schemeClr val="hlink"/>
                </a:solidFill>
              </a:rPr>
              <a:t>Оттиск смятой бумагой</a:t>
            </a:r>
            <a:endParaRPr lang="ru-RU" sz="3000" smtClean="0">
              <a:solidFill>
                <a:schemeClr val="hlink"/>
              </a:solidFill>
            </a:endParaRPr>
          </a:p>
          <a:p>
            <a:pPr marL="0" indent="0" eaLnBrk="1" hangingPunct="1">
              <a:spcBef>
                <a:spcPct val="0"/>
              </a:spcBef>
              <a:buFont typeface="Arial" charset="0"/>
              <a:buNone/>
            </a:pPr>
            <a:r>
              <a:rPr lang="ru-RU" sz="3000" b="1" i="1" smtClean="0">
                <a:solidFill>
                  <a:schemeClr val="hlink"/>
                </a:solidFill>
              </a:rPr>
              <a:t>Возраст: </a:t>
            </a:r>
            <a:r>
              <a:rPr lang="ru-RU" sz="3000" smtClean="0">
                <a:solidFill>
                  <a:schemeClr val="hlink"/>
                </a:solidFill>
              </a:rPr>
              <a:t>от четырех лет.</a:t>
            </a:r>
          </a:p>
          <a:p>
            <a:pPr marL="0" indent="0" eaLnBrk="1" hangingPunct="1">
              <a:spcBef>
                <a:spcPct val="0"/>
              </a:spcBef>
              <a:buFont typeface="Arial" charset="0"/>
              <a:buNone/>
            </a:pPr>
            <a:r>
              <a:rPr lang="ru-RU" sz="3000" b="1" i="1" smtClean="0">
                <a:solidFill>
                  <a:schemeClr val="hlink"/>
                </a:solidFill>
              </a:rPr>
              <a:t>Материалы: </a:t>
            </a:r>
            <a:r>
              <a:rPr lang="ru-RU" sz="3000" smtClean="0">
                <a:solidFill>
                  <a:schemeClr val="hlink"/>
                </a:solidFill>
              </a:rPr>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p>
          <a:p>
            <a:pPr marL="0" indent="0" eaLnBrk="1" hangingPunct="1">
              <a:spcBef>
                <a:spcPct val="0"/>
              </a:spcBef>
              <a:buFont typeface="Arial" charset="0"/>
              <a:buNone/>
            </a:pPr>
            <a:r>
              <a:rPr lang="ru-RU" sz="3000" b="1" i="1" smtClean="0">
                <a:solidFill>
                  <a:schemeClr val="hlink"/>
                </a:solidFill>
              </a:rPr>
              <a:t>Способ получения изображения: </a:t>
            </a:r>
            <a:r>
              <a:rPr lang="ru-RU" sz="3000" smtClean="0">
                <a:solidFill>
                  <a:schemeClr val="hlink"/>
                </a:solidFill>
              </a:rPr>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p>
          <a:p>
            <a:pPr marL="0" indent="0" eaLnBrk="1" hangingPunct="1">
              <a:buFont typeface="Arial" charset="0"/>
              <a:buNone/>
            </a:pPr>
            <a:endParaRPr lang="ru-RU" sz="3000" smtClean="0">
              <a:solidFill>
                <a:schemeClr val="hlink"/>
              </a:solidFill>
            </a:endParaRPr>
          </a:p>
        </p:txBody>
      </p:sp>
      <p:pic>
        <p:nvPicPr>
          <p:cNvPr id="31747" name="Рисунок 6" descr="зверята"/>
          <p:cNvPicPr>
            <a:picLocks noChangeAspect="1" noChangeArrowheads="1"/>
          </p:cNvPicPr>
          <p:nvPr/>
        </p:nvPicPr>
        <p:blipFill>
          <a:blip r:embed="rId3"/>
          <a:srcRect/>
          <a:stretch>
            <a:fillRect/>
          </a:stretch>
        </p:blipFill>
        <p:spPr bwMode="auto">
          <a:xfrm>
            <a:off x="1484313" y="6877050"/>
            <a:ext cx="3816350" cy="2474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1" end="1"/>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2" end="2"/>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3" end="3"/>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476250" y="2308225"/>
            <a:ext cx="6172200" cy="6835775"/>
          </a:xfrm>
        </p:spPr>
        <p:txBody>
          <a:bodyPr/>
          <a:lstStyle/>
          <a:p>
            <a:pPr marL="0" indent="0" algn="ctr" eaLnBrk="1" hangingPunct="1">
              <a:buFont typeface="Arial" charset="0"/>
              <a:buNone/>
            </a:pPr>
            <a:endParaRPr lang="ru-RU" b="1" smtClean="0"/>
          </a:p>
          <a:p>
            <a:pPr marL="0" indent="0" algn="ctr" eaLnBrk="1" hangingPunct="1">
              <a:buFont typeface="Arial" charset="0"/>
              <a:buNone/>
            </a:pPr>
            <a:endParaRPr lang="ru-RU" b="1" smtClean="0"/>
          </a:p>
          <a:p>
            <a:pPr marL="0" indent="0" algn="ctr" eaLnBrk="1" hangingPunct="1">
              <a:buFont typeface="Arial" charset="0"/>
              <a:buNone/>
            </a:pPr>
            <a:r>
              <a:rPr lang="ru-RU" sz="4000" b="1" smtClean="0">
                <a:solidFill>
                  <a:schemeClr val="hlink"/>
                </a:solidFill>
              </a:rPr>
              <a:t>Совместная деятельность делится на три части:</a:t>
            </a:r>
            <a:endParaRPr lang="ru-RU" sz="4000" smtClean="0">
              <a:solidFill>
                <a:schemeClr val="hlink"/>
              </a:solidFill>
            </a:endParaRPr>
          </a:p>
          <a:p>
            <a:pPr marL="0" indent="0" algn="just" eaLnBrk="1" hangingPunct="1">
              <a:spcBef>
                <a:spcPct val="0"/>
              </a:spcBef>
            </a:pPr>
            <a:r>
              <a:rPr lang="ru-RU" smtClean="0">
                <a:solidFill>
                  <a:schemeClr val="hlink"/>
                </a:solidFill>
              </a:rPr>
              <a:t>Объяснения задания.</a:t>
            </a:r>
          </a:p>
          <a:p>
            <a:pPr marL="0" indent="0" algn="just" eaLnBrk="1" hangingPunct="1">
              <a:spcBef>
                <a:spcPct val="0"/>
              </a:spcBef>
            </a:pPr>
            <a:r>
              <a:rPr lang="ru-RU" smtClean="0">
                <a:solidFill>
                  <a:schemeClr val="hlink"/>
                </a:solidFill>
              </a:rPr>
              <a:t>Процесс  выполнения  задания.</a:t>
            </a:r>
          </a:p>
          <a:p>
            <a:pPr marL="0" indent="0" eaLnBrk="1" hangingPunct="1">
              <a:spcBef>
                <a:spcPct val="0"/>
              </a:spcBef>
            </a:pPr>
            <a:r>
              <a:rPr lang="ru-RU" smtClean="0">
                <a:solidFill>
                  <a:schemeClr val="hlink"/>
                </a:solidFill>
              </a:rPr>
              <a:t>Совместный анализ выполненной работы.</a:t>
            </a:r>
          </a:p>
          <a:p>
            <a:pPr marL="0" indent="0" algn="ctr" eaLnBrk="1" hangingPunct="1">
              <a:buFont typeface="Arial" charset="0"/>
              <a:buNone/>
            </a:pPr>
            <a:endParaRPr lang="ru-RU" smtClean="0">
              <a:solidFill>
                <a:schemeClr val="hlink"/>
              </a:solidFill>
            </a:endParaRPr>
          </a:p>
        </p:txBody>
      </p:sp>
      <p:pic>
        <p:nvPicPr>
          <p:cNvPr id="2" name="Прямоугольник 1"/>
          <p:cNvPicPr>
            <a:picLocks noChangeArrowheads="1"/>
          </p:cNvPicPr>
          <p:nvPr/>
        </p:nvPicPr>
        <p:blipFill>
          <a:blip r:embed="rId3"/>
          <a:srcRect/>
          <a:stretch>
            <a:fillRect/>
          </a:stretch>
        </p:blipFill>
        <p:spPr bwMode="auto">
          <a:xfrm>
            <a:off x="341313" y="1331913"/>
            <a:ext cx="6516687" cy="1976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42900" y="1331913"/>
            <a:ext cx="6172200" cy="6835775"/>
          </a:xfrm>
        </p:spPr>
        <p:txBody>
          <a:bodyPr/>
          <a:lstStyle/>
          <a:p>
            <a:pPr marL="0" indent="0" algn="just" eaLnBrk="1" hangingPunct="1">
              <a:spcBef>
                <a:spcPct val="0"/>
              </a:spcBef>
              <a:buFont typeface="Arial" charset="0"/>
              <a:buNone/>
            </a:pPr>
            <a:r>
              <a:rPr lang="ru-RU" b="1" smtClean="0">
                <a:solidFill>
                  <a:schemeClr val="hlink"/>
                </a:solidFill>
                <a:latin typeface="Arial" charset="0"/>
                <a:cs typeface="Arial" charset="0"/>
              </a:rPr>
              <a:t>Восковые мелки + акварель</a:t>
            </a:r>
            <a:endParaRPr lang="ru-RU" smtClean="0">
              <a:solidFill>
                <a:schemeClr val="hlink"/>
              </a:solidFill>
              <a:latin typeface="Arial" charset="0"/>
              <a:cs typeface="Arial" charset="0"/>
            </a:endParaRPr>
          </a:p>
          <a:p>
            <a:pPr marL="0" indent="0" algn="just" eaLnBrk="1" hangingPunct="1">
              <a:spcBef>
                <a:spcPct val="0"/>
              </a:spcBef>
              <a:buFont typeface="Arial" charset="0"/>
              <a:buNone/>
            </a:pPr>
            <a:r>
              <a:rPr lang="ru-RU" sz="2800" b="1" i="1" smtClean="0">
                <a:solidFill>
                  <a:schemeClr val="hlink"/>
                </a:solidFill>
                <a:latin typeface="Arial" charset="0"/>
                <a:cs typeface="Arial" charset="0"/>
              </a:rPr>
              <a:t>Возраст: </a:t>
            </a:r>
            <a:r>
              <a:rPr lang="ru-RU" sz="2800" smtClean="0">
                <a:solidFill>
                  <a:schemeClr val="hlink"/>
                </a:solidFill>
                <a:latin typeface="Arial" charset="0"/>
                <a:cs typeface="Arial" charset="0"/>
              </a:rPr>
              <a:t>от четырех лет.</a:t>
            </a:r>
          </a:p>
          <a:p>
            <a:pPr marL="0" indent="0" algn="just" eaLnBrk="1" hangingPunct="1">
              <a:spcBef>
                <a:spcPct val="0"/>
              </a:spcBef>
              <a:buFont typeface="Arial" charset="0"/>
              <a:buNone/>
            </a:pPr>
            <a:r>
              <a:rPr lang="ru-RU" sz="2800" b="1" i="1" smtClean="0">
                <a:solidFill>
                  <a:schemeClr val="hlink"/>
                </a:solidFill>
                <a:latin typeface="Arial" charset="0"/>
                <a:cs typeface="Arial" charset="0"/>
              </a:rPr>
              <a:t>Материалы: </a:t>
            </a:r>
            <a:r>
              <a:rPr lang="ru-RU" sz="2800" smtClean="0">
                <a:solidFill>
                  <a:schemeClr val="hlink"/>
                </a:solidFill>
                <a:latin typeface="Arial" charset="0"/>
                <a:cs typeface="Arial" charset="0"/>
              </a:rPr>
              <a:t>восковые мелки, плотная белая бумага, акварель, кисти. </a:t>
            </a:r>
          </a:p>
          <a:p>
            <a:pPr marL="0" indent="0" algn="just" eaLnBrk="1" hangingPunct="1">
              <a:spcBef>
                <a:spcPct val="0"/>
              </a:spcBef>
              <a:buFont typeface="Arial" charset="0"/>
              <a:buNone/>
            </a:pPr>
            <a:r>
              <a:rPr lang="ru-RU" sz="2800" b="1" i="1" smtClean="0">
                <a:solidFill>
                  <a:schemeClr val="hlink"/>
                </a:solidFill>
                <a:latin typeface="Arial" charset="0"/>
                <a:cs typeface="Arial" charset="0"/>
              </a:rPr>
              <a:t>Способ получения изображения: </a:t>
            </a:r>
            <a:r>
              <a:rPr lang="ru-RU" sz="2800" smtClean="0">
                <a:solidFill>
                  <a:schemeClr val="hlink"/>
                </a:solidFill>
                <a:latin typeface="Arial" charset="0"/>
                <a:cs typeface="Arial" charset="0"/>
              </a:rPr>
              <a:t>ребенок рисует восковыми мелками на белой бумаге. Затем закрашивает лист акварелью в один или несколько цветов. Рисунок мелками остается незакрашенным.</a:t>
            </a:r>
          </a:p>
          <a:p>
            <a:pPr marL="0" indent="0" algn="just" eaLnBrk="1" hangingPunct="1">
              <a:spcBef>
                <a:spcPct val="0"/>
              </a:spcBef>
              <a:buFont typeface="Arial" charset="0"/>
              <a:buNone/>
            </a:pPr>
            <a:endParaRPr lang="ru-RU" smtClean="0">
              <a:solidFill>
                <a:schemeClr val="hlink"/>
              </a:solidFill>
              <a:latin typeface="Arial" charset="0"/>
              <a:cs typeface="Arial" charset="0"/>
            </a:endParaRPr>
          </a:p>
        </p:txBody>
      </p:sp>
      <p:pic>
        <p:nvPicPr>
          <p:cNvPr id="8195" name="Picture 3" descr="G:\надежда ивановна\S6003136.JPG"/>
          <p:cNvPicPr>
            <a:picLocks noChangeAspect="1" noChangeArrowheads="1"/>
          </p:cNvPicPr>
          <p:nvPr/>
        </p:nvPicPr>
        <p:blipFill>
          <a:blip r:embed="rId3"/>
          <a:srcRect/>
          <a:stretch>
            <a:fillRect/>
          </a:stretch>
        </p:blipFill>
        <p:spPr bwMode="auto">
          <a:xfrm>
            <a:off x="1557338" y="6659563"/>
            <a:ext cx="3959225" cy="2970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1" end="1"/>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2" end="2"/>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3" end="3"/>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8195"/>
                                        </p:tgtEl>
                                        <p:attrNameLst>
                                          <p:attrName>style.visibility</p:attrName>
                                        </p:attrNameLst>
                                      </p:cBhvr>
                                      <p:to>
                                        <p:strVal val="visible"/>
                                      </p:to>
                                    </p:set>
                                    <p:animEffect transition="in" filter="barn(inVertical)">
                                      <p:cBhvr>
                                        <p:cTn id="55"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42900" y="1331913"/>
            <a:ext cx="6172200" cy="6835775"/>
          </a:xfrm>
        </p:spPr>
        <p:txBody>
          <a:bodyPr/>
          <a:lstStyle/>
          <a:p>
            <a:pPr marL="0" indent="0" algn="ctr" eaLnBrk="1" hangingPunct="1">
              <a:spcBef>
                <a:spcPct val="0"/>
              </a:spcBef>
              <a:buFont typeface="Arial" charset="0"/>
              <a:buNone/>
            </a:pPr>
            <a:r>
              <a:rPr lang="ru-RU" b="1" smtClean="0">
                <a:solidFill>
                  <a:schemeClr val="hlink"/>
                </a:solidFill>
              </a:rPr>
              <a:t>Свеча + акварель Возраст: от четырех лет</a:t>
            </a:r>
            <a:endParaRPr lang="ru-RU" smtClean="0">
              <a:solidFill>
                <a:schemeClr val="hlink"/>
              </a:solidFill>
            </a:endParaRPr>
          </a:p>
          <a:p>
            <a:pPr marL="0" indent="0" algn="just" eaLnBrk="1" hangingPunct="1">
              <a:spcBef>
                <a:spcPct val="0"/>
              </a:spcBef>
              <a:buFont typeface="Arial" charset="0"/>
              <a:buNone/>
            </a:pPr>
            <a:r>
              <a:rPr lang="ru-RU" b="1" i="1" smtClean="0">
                <a:solidFill>
                  <a:schemeClr val="hlink"/>
                </a:solidFill>
              </a:rPr>
              <a:t>Материалы: </a:t>
            </a:r>
            <a:r>
              <a:rPr lang="ru-RU" smtClean="0">
                <a:solidFill>
                  <a:schemeClr val="hlink"/>
                </a:solidFill>
              </a:rPr>
              <a:t>свеча, плотная бумага, акварель, кисти. </a:t>
            </a:r>
          </a:p>
          <a:p>
            <a:pPr marL="0" indent="0" algn="just" eaLnBrk="1" hangingPunct="1">
              <a:spcBef>
                <a:spcPct val="0"/>
              </a:spcBef>
              <a:buFont typeface="Arial" charset="0"/>
              <a:buNone/>
            </a:pPr>
            <a:r>
              <a:rPr lang="ru-RU" b="1" i="1" smtClean="0">
                <a:solidFill>
                  <a:schemeClr val="hlink"/>
                </a:solidFill>
              </a:rPr>
              <a:t>Способ получения изображения: </a:t>
            </a:r>
            <a:r>
              <a:rPr lang="ru-RU" smtClean="0">
                <a:solidFill>
                  <a:schemeClr val="hlink"/>
                </a:solidFill>
              </a:rPr>
              <a:t>ребенок рисует свечой" на бумаге. Затем закрашивает лист акварелью в один или несколько цветов. Рисунок свечой остается белым.</a:t>
            </a:r>
          </a:p>
          <a:p>
            <a:pPr marL="0" indent="0" algn="just" eaLnBrk="1" hangingPunct="1">
              <a:spcBef>
                <a:spcPct val="0"/>
              </a:spcBef>
              <a:buFont typeface="Arial" charset="0"/>
              <a:buNone/>
            </a:pPr>
            <a:endParaRPr lang="ru-RU" smtClean="0">
              <a:solidFill>
                <a:schemeClr val="hlink"/>
              </a:solidFill>
            </a:endParaRPr>
          </a:p>
        </p:txBody>
      </p:sp>
      <p:pic>
        <p:nvPicPr>
          <p:cNvPr id="9218" name="Picture 2" descr="G:\надежда ивановна\S6002452.JPG"/>
          <p:cNvPicPr>
            <a:picLocks noChangeAspect="1" noChangeArrowheads="1"/>
          </p:cNvPicPr>
          <p:nvPr/>
        </p:nvPicPr>
        <p:blipFill>
          <a:blip r:embed="rId3"/>
          <a:srcRect/>
          <a:stretch>
            <a:fillRect/>
          </a:stretch>
        </p:blipFill>
        <p:spPr bwMode="auto">
          <a:xfrm>
            <a:off x="1557338" y="6227763"/>
            <a:ext cx="4171950" cy="313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0" end="0"/>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1" end="1"/>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2" end="2"/>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218"/>
                                        </p:tgtEl>
                                        <p:attrNameLst>
                                          <p:attrName>style.visibility</p:attrName>
                                        </p:attrNameLst>
                                      </p:cBhvr>
                                      <p:to>
                                        <p:strVal val="visible"/>
                                      </p:to>
                                    </p:set>
                                    <p:animEffect transition="in" filter="barn(inVertical)">
                                      <p:cBhvr>
                                        <p:cTn id="4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260350" y="179388"/>
            <a:ext cx="6172200" cy="6835775"/>
          </a:xfrm>
        </p:spPr>
        <p:txBody>
          <a:bodyPr/>
          <a:lstStyle/>
          <a:p>
            <a:pPr marL="0" indent="0" algn="ctr" eaLnBrk="1" hangingPunct="1">
              <a:buFont typeface="Arial" charset="0"/>
              <a:buNone/>
            </a:pPr>
            <a:r>
              <a:rPr lang="ru-RU" sz="3000" b="1" smtClean="0">
                <a:solidFill>
                  <a:schemeClr val="hlink"/>
                </a:solidFill>
              </a:rPr>
              <a:t>Мыльная живопись</a:t>
            </a:r>
            <a:r>
              <a:rPr lang="ru-RU" sz="3000" smtClean="0">
                <a:solidFill>
                  <a:schemeClr val="hlink"/>
                </a:solidFill>
              </a:rPr>
              <a:t> </a:t>
            </a:r>
          </a:p>
          <a:p>
            <a:pPr marL="0" indent="0" eaLnBrk="1" hangingPunct="1"/>
            <a:r>
              <a:rPr lang="ru-RU" sz="2400" smtClean="0">
                <a:solidFill>
                  <a:schemeClr val="hlink"/>
                </a:solidFill>
              </a:rPr>
              <a:t>1-йспособ: Обмакнуть кисть в небольшом количестве воды. Затем по вращать ворсинками кисти по поверхности куска мыла. Мыльную краску нанести на рисунок, создавая кистью волнистый узор, затем сделать то же самое краской другого оттенка. При рисовании образуются пузырьки, которые, высыхая, наглядно помогают увидеть фактуру красочных мазков кисти (волны, цветы, листья) </a:t>
            </a:r>
          </a:p>
          <a:p>
            <a:pPr marL="0" indent="0" eaLnBrk="1" hangingPunct="1"/>
            <a:r>
              <a:rPr lang="ru-RU" sz="2400" smtClean="0">
                <a:solidFill>
                  <a:schemeClr val="hlink"/>
                </a:solidFill>
              </a:rPr>
              <a:t>2-й способ: Через коктейльную трубочку дуть в стакан с мыльным раствором, затем накладывается лист бумаги. </a:t>
            </a:r>
          </a:p>
          <a:p>
            <a:pPr marL="0" indent="0" eaLnBrk="1" hangingPunct="1"/>
            <a:r>
              <a:rPr lang="ru-RU" sz="2400" smtClean="0">
                <a:solidFill>
                  <a:schemeClr val="hlink"/>
                </a:solidFill>
              </a:rPr>
              <a:t>3-й способ: выдувать  мыльные пузыри на лист бумаги.</a:t>
            </a:r>
            <a:r>
              <a:rPr lang="ru-RU" smtClean="0">
                <a:solidFill>
                  <a:schemeClr val="hlink"/>
                </a:solidFill>
              </a:rPr>
              <a:t> </a:t>
            </a:r>
            <a:endParaRPr lang="ru-RU" sz="2400" smtClean="0">
              <a:solidFill>
                <a:schemeClr val="hlink"/>
              </a:solidFill>
            </a:endParaRPr>
          </a:p>
          <a:p>
            <a:pPr marL="0" indent="0" eaLnBrk="1" hangingPunct="1">
              <a:buFont typeface="Arial" charset="0"/>
              <a:buNone/>
            </a:pPr>
            <a:endParaRPr lang="ru-RU" sz="2400" smtClean="0">
              <a:solidFill>
                <a:schemeClr val="hlink"/>
              </a:solidFill>
            </a:endParaRPr>
          </a:p>
        </p:txBody>
      </p:sp>
      <p:pic>
        <p:nvPicPr>
          <p:cNvPr id="34819" name="Содержимое 8" descr="http://socialforum.ru/fileadmin/tula/stati/artstudija/mylnye_puzyri.png"/>
          <p:cNvPicPr>
            <a:picLocks noChangeArrowheads="1"/>
          </p:cNvPicPr>
          <p:nvPr/>
        </p:nvPicPr>
        <p:blipFill>
          <a:blip r:embed="rId3"/>
          <a:srcRect/>
          <a:stretch>
            <a:fillRect/>
          </a:stretch>
        </p:blipFill>
        <p:spPr bwMode="auto">
          <a:xfrm>
            <a:off x="1052513" y="6084888"/>
            <a:ext cx="4897437"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1" end="1"/>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2" end="2"/>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3" end="3"/>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42900" y="1331913"/>
            <a:ext cx="6172200" cy="6835775"/>
          </a:xfrm>
        </p:spPr>
        <p:txBody>
          <a:bodyPr/>
          <a:lstStyle/>
          <a:p>
            <a:pPr marL="0" indent="0" algn="ctr" eaLnBrk="1" hangingPunct="1">
              <a:buFont typeface="Arial" charset="0"/>
              <a:buNone/>
            </a:pPr>
            <a:r>
              <a:rPr lang="ru-RU" b="1" smtClean="0">
                <a:solidFill>
                  <a:schemeClr val="hlink"/>
                </a:solidFill>
              </a:rPr>
              <a:t>Рисование по сырому</a:t>
            </a:r>
            <a:r>
              <a:rPr lang="ru-RU" smtClean="0">
                <a:solidFill>
                  <a:schemeClr val="hlink"/>
                </a:solidFill>
              </a:rPr>
              <a:t> </a:t>
            </a:r>
          </a:p>
          <a:p>
            <a:pPr marL="0" indent="0" eaLnBrk="1" hangingPunct="1">
              <a:spcBef>
                <a:spcPct val="0"/>
              </a:spcBef>
              <a:buFont typeface="Arial" charset="0"/>
              <a:buNone/>
            </a:pPr>
            <a:r>
              <a:rPr lang="ru-RU" smtClean="0">
                <a:solidFill>
                  <a:schemeClr val="hlink"/>
                </a:solidFill>
              </a:rPr>
              <a:t>Смочить лист водой, дать подсохнуть 30 секунд и можно рисовать, при этом краски расползаются в стороны, образуя нежные оттенки (облака, заря, деревья, радуга, северное сияние, настроение и т.д.).</a:t>
            </a:r>
          </a:p>
          <a:p>
            <a:pPr marL="0" indent="0" eaLnBrk="1" hangingPunct="1">
              <a:buFont typeface="Arial" charset="0"/>
              <a:buNone/>
            </a:pPr>
            <a:endParaRPr lang="ru-RU" smtClean="0">
              <a:solidFill>
                <a:schemeClr val="hlink"/>
              </a:solidFill>
            </a:endParaRPr>
          </a:p>
        </p:txBody>
      </p:sp>
      <p:pic>
        <p:nvPicPr>
          <p:cNvPr id="35843" name="Picture 4"/>
          <p:cNvPicPr>
            <a:picLocks noChangeAspect="1" noChangeArrowheads="1"/>
          </p:cNvPicPr>
          <p:nvPr/>
        </p:nvPicPr>
        <p:blipFill>
          <a:blip r:embed="rId3"/>
          <a:srcRect/>
          <a:stretch>
            <a:fillRect/>
          </a:stretch>
        </p:blipFill>
        <p:spPr bwMode="auto">
          <a:xfrm>
            <a:off x="1557338" y="5334000"/>
            <a:ext cx="36195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0" end="0"/>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1" end="1"/>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pic>
        <p:nvPicPr>
          <p:cNvPr id="36866" name="Picture 10"/>
          <p:cNvPicPr>
            <a:picLocks noChangeAspect="1" noChangeArrowheads="1"/>
          </p:cNvPicPr>
          <p:nvPr/>
        </p:nvPicPr>
        <p:blipFill>
          <a:blip r:embed="rId3"/>
          <a:srcRect/>
          <a:stretch>
            <a:fillRect/>
          </a:stretch>
        </p:blipFill>
        <p:spPr bwMode="auto">
          <a:xfrm>
            <a:off x="3789363" y="2195513"/>
            <a:ext cx="2786062" cy="3671887"/>
          </a:xfrm>
          <a:prstGeom prst="rect">
            <a:avLst/>
          </a:prstGeom>
          <a:noFill/>
          <a:ln w="9525">
            <a:noFill/>
            <a:miter lim="800000"/>
            <a:headEnd/>
            <a:tailEnd/>
          </a:ln>
        </p:spPr>
      </p:pic>
      <p:pic>
        <p:nvPicPr>
          <p:cNvPr id="36867" name="Picture 9"/>
          <p:cNvPicPr>
            <a:picLocks noChangeAspect="1" noChangeArrowheads="1"/>
          </p:cNvPicPr>
          <p:nvPr/>
        </p:nvPicPr>
        <p:blipFill>
          <a:blip r:embed="rId4"/>
          <a:srcRect/>
          <a:stretch>
            <a:fillRect/>
          </a:stretch>
        </p:blipFill>
        <p:spPr bwMode="auto">
          <a:xfrm>
            <a:off x="1700213" y="5651500"/>
            <a:ext cx="3565525" cy="3779838"/>
          </a:xfrm>
          <a:prstGeom prst="rect">
            <a:avLst/>
          </a:prstGeom>
          <a:noFill/>
          <a:ln w="9525">
            <a:noFill/>
            <a:miter lim="800000"/>
            <a:headEnd/>
            <a:tailEnd/>
          </a:ln>
        </p:spPr>
      </p:pic>
      <p:pic>
        <p:nvPicPr>
          <p:cNvPr id="36868" name="Picture 8"/>
          <p:cNvPicPr>
            <a:picLocks noChangeAspect="1" noChangeArrowheads="1"/>
          </p:cNvPicPr>
          <p:nvPr/>
        </p:nvPicPr>
        <p:blipFill>
          <a:blip r:embed="rId5"/>
          <a:srcRect/>
          <a:stretch>
            <a:fillRect/>
          </a:stretch>
        </p:blipFill>
        <p:spPr bwMode="auto">
          <a:xfrm>
            <a:off x="188913" y="1979613"/>
            <a:ext cx="3455987" cy="3060700"/>
          </a:xfrm>
          <a:prstGeom prst="rect">
            <a:avLst/>
          </a:prstGeom>
          <a:noFill/>
          <a:ln w="9525">
            <a:noFill/>
            <a:miter lim="800000"/>
            <a:headEnd/>
            <a:tailEnd/>
          </a:ln>
        </p:spPr>
      </p:pic>
      <p:sp>
        <p:nvSpPr>
          <p:cNvPr id="36869" name="Rectangle 11"/>
          <p:cNvSpPr>
            <a:spLocks noChangeArrowheads="1"/>
          </p:cNvSpPr>
          <p:nvPr/>
        </p:nvSpPr>
        <p:spPr bwMode="auto">
          <a:xfrm>
            <a:off x="404813" y="611188"/>
            <a:ext cx="5545137" cy="1800225"/>
          </a:xfrm>
          <a:prstGeom prst="rect">
            <a:avLst/>
          </a:prstGeom>
          <a:noFill/>
          <a:ln w="9525">
            <a:noFill/>
            <a:miter lim="800000"/>
            <a:headEnd/>
            <a:tailEnd/>
          </a:ln>
        </p:spPr>
        <p:txBody>
          <a:bodyPr anchor="ctr">
            <a:spAutoFit/>
          </a:bodyPr>
          <a:lstStyle/>
          <a:p>
            <a:pPr algn="ctr"/>
            <a:r>
              <a:rPr lang="ru-RU" sz="2800" b="1" i="1">
                <a:solidFill>
                  <a:schemeClr val="hlink"/>
                </a:solidFill>
                <a:latin typeface="Calibri" pitchFamily="34" charset="0"/>
                <a:cs typeface="Times New Roman" pitchFamily="18" charset="0"/>
              </a:rPr>
              <a:t>Не менее интересное занятие -</a:t>
            </a:r>
            <a:r>
              <a:rPr lang="ru-RU" sz="2800" b="1" i="1">
                <a:latin typeface="Calibri" pitchFamily="34" charset="0"/>
                <a:cs typeface="Times New Roman" pitchFamily="18" charset="0"/>
              </a:rPr>
              <a:t> </a:t>
            </a:r>
            <a:r>
              <a:rPr lang="ru-RU" sz="2800" b="1" i="1" u="sng">
                <a:latin typeface="Calibri" pitchFamily="34" charset="0"/>
                <a:cs typeface="Times New Roman" pitchFamily="18" charset="0"/>
                <a:hlinkClick r:id="rId6"/>
              </a:rPr>
              <a:t>аппликации из очерченных и вырезанных ладошек</a:t>
            </a:r>
            <a:endParaRPr lang="ru-RU" sz="2800" u="sng">
              <a:latin typeface="Calibri" pitchFamily="34" charset="0"/>
              <a:cs typeface="Times New Roman" pitchFamily="18" charset="0"/>
            </a:endParaRPr>
          </a:p>
          <a:p>
            <a:pPr algn="ctr" eaLnBrk="0" hangingPunct="0"/>
            <a:r>
              <a:rPr lang="ru-RU" sz="2800">
                <a:latin typeface="Calibri" pitchFamily="34" charset="0"/>
                <a:cs typeface="Times New Roman" pitchFamily="18" charset="0"/>
              </a:rPr>
              <a:t>.</a:t>
            </a:r>
            <a:endParaRPr lang="ru-RU" sz="2800">
              <a:latin typeface="Calibri" pitchFamily="34" charset="0"/>
            </a:endParaRPr>
          </a:p>
        </p:txBody>
      </p:sp>
      <p:sp>
        <p:nvSpPr>
          <p:cNvPr id="36870" name="Rectangle 12"/>
          <p:cNvSpPr>
            <a:spLocks noChangeArrowheads="1"/>
          </p:cNvSpPr>
          <p:nvPr/>
        </p:nvSpPr>
        <p:spPr bwMode="auto">
          <a:xfrm>
            <a:off x="-1941513" y="3576638"/>
            <a:ext cx="1301750" cy="274637"/>
          </a:xfrm>
          <a:prstGeom prst="rect">
            <a:avLst/>
          </a:prstGeom>
          <a:noFill/>
          <a:ln w="9525">
            <a:noFill/>
            <a:miter lim="800000"/>
            <a:headEnd/>
            <a:tailEnd/>
          </a:ln>
        </p:spPr>
        <p:txBody>
          <a:bodyPr wrap="none" anchor="ctr">
            <a:spAutoFit/>
          </a:bodyPr>
          <a:lstStyle/>
          <a:p>
            <a:r>
              <a:rPr lang="ru-RU" sz="1200">
                <a:latin typeface="Calibri" pitchFamily="34" charset="0"/>
                <a:cs typeface="Times New Roman" pitchFamily="18" charset="0"/>
              </a:rPr>
              <a:t>                                </a:t>
            </a:r>
            <a:endParaRPr lang="ru-RU">
              <a:latin typeface="Calibri" pitchFamily="34" charset="0"/>
            </a:endParaRPr>
          </a:p>
        </p:txBody>
      </p:sp>
      <p:sp>
        <p:nvSpPr>
          <p:cNvPr id="36871" name="Rectangle 13"/>
          <p:cNvSpPr>
            <a:spLocks noChangeArrowheads="1"/>
          </p:cNvSpPr>
          <p:nvPr/>
        </p:nvSpPr>
        <p:spPr bwMode="auto">
          <a:xfrm>
            <a:off x="-1941513" y="6223000"/>
            <a:ext cx="219075" cy="274638"/>
          </a:xfrm>
          <a:prstGeom prst="rect">
            <a:avLst/>
          </a:prstGeom>
          <a:noFill/>
          <a:ln w="9525">
            <a:noFill/>
            <a:miter lim="800000"/>
            <a:headEnd/>
            <a:tailEnd/>
          </a:ln>
        </p:spPr>
        <p:txBody>
          <a:bodyPr wrap="none" anchor="ctr">
            <a:spAutoFit/>
          </a:bodyPr>
          <a:lstStyle/>
          <a:p>
            <a:r>
              <a:rPr lang="ru-RU" sz="1200">
                <a:latin typeface="Calibri" pitchFamily="34" charset="0"/>
                <a:cs typeface="Times New Roman" pitchFamily="18" charset="0"/>
              </a:rPr>
              <a:t> </a:t>
            </a:r>
            <a:endParaRPr lang="ru-RU">
              <a:latin typeface="Calibri" pitchFamily="34" charset="0"/>
            </a:endParaRPr>
          </a:p>
        </p:txBody>
      </p:sp>
      <p:sp>
        <p:nvSpPr>
          <p:cNvPr id="36872" name="Rectangle 14"/>
          <p:cNvSpPr>
            <a:spLocks noChangeArrowheads="1"/>
          </p:cNvSpPr>
          <p:nvPr/>
        </p:nvSpPr>
        <p:spPr bwMode="auto">
          <a:xfrm>
            <a:off x="-1941513" y="679450"/>
            <a:ext cx="1965326" cy="0"/>
          </a:xfrm>
          <a:prstGeom prst="rect">
            <a:avLst/>
          </a:prstGeom>
          <a:noFill/>
          <a:ln w="9525">
            <a:noFill/>
            <a:miter lim="800000"/>
            <a:headEnd/>
            <a:tailEnd/>
          </a:ln>
        </p:spPr>
        <p:txBody>
          <a:bodyPr wrap="none">
            <a:spAutoFit/>
          </a:bodyPr>
          <a:lstStyle/>
          <a:p>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4294967295"/>
          </p:nvPr>
        </p:nvSpPr>
        <p:spPr>
          <a:xfrm>
            <a:off x="404813" y="827088"/>
            <a:ext cx="6172200" cy="6835775"/>
          </a:xfrm>
        </p:spPr>
        <p:txBody>
          <a:bodyPr/>
          <a:lstStyle/>
          <a:p>
            <a:pPr marL="0" indent="0" eaLnBrk="1" hangingPunct="1"/>
            <a:r>
              <a:rPr lang="ru-RU" b="1" i="1" smtClean="0">
                <a:solidFill>
                  <a:schemeClr val="hlink"/>
                </a:solidFill>
              </a:rPr>
              <a:t>Для творчества понадобится:</a:t>
            </a:r>
            <a:endParaRPr lang="ru-RU" smtClean="0">
              <a:solidFill>
                <a:schemeClr val="hlink"/>
              </a:solidFill>
            </a:endParaRPr>
          </a:p>
          <a:p>
            <a:pPr marL="0" indent="0" eaLnBrk="1" hangingPunct="1"/>
            <a:r>
              <a:rPr lang="ru-RU" sz="1600" smtClean="0">
                <a:solidFill>
                  <a:schemeClr val="hlink"/>
                </a:solidFill>
              </a:rPr>
              <a:t>альбомный лист или цветная бумага любого цвета;</a:t>
            </a:r>
          </a:p>
          <a:p>
            <a:pPr marL="0" indent="0" eaLnBrk="1" hangingPunct="1"/>
            <a:r>
              <a:rPr lang="ru-RU" sz="1600" smtClean="0">
                <a:solidFill>
                  <a:schemeClr val="hlink"/>
                </a:solidFill>
              </a:rPr>
              <a:t>широкие мисочки (можно использовать одноразовые тарелки) с разведенной водой гуашью (или пальчиковыми красками);</a:t>
            </a:r>
          </a:p>
          <a:p>
            <a:pPr marL="0" indent="0" eaLnBrk="1" hangingPunct="1"/>
            <a:r>
              <a:rPr lang="ru-RU" sz="1600" smtClean="0">
                <a:solidFill>
                  <a:schemeClr val="hlink"/>
                </a:solidFill>
              </a:rPr>
              <a:t>гуашь;</a:t>
            </a:r>
          </a:p>
          <a:p>
            <a:pPr marL="0" indent="0" eaLnBrk="1" hangingPunct="1"/>
            <a:r>
              <a:rPr lang="ru-RU" sz="1600" smtClean="0">
                <a:solidFill>
                  <a:schemeClr val="hlink"/>
                </a:solidFill>
              </a:rPr>
              <a:t>тонкая и широкая кисточка;</a:t>
            </a:r>
          </a:p>
          <a:p>
            <a:pPr marL="0" indent="0" eaLnBrk="1" hangingPunct="1"/>
            <a:r>
              <a:rPr lang="ru-RU" sz="1600" smtClean="0">
                <a:solidFill>
                  <a:schemeClr val="hlink"/>
                </a:solidFill>
              </a:rPr>
              <a:t>мисочка с водой, чтобы помыть руки;</a:t>
            </a:r>
          </a:p>
          <a:p>
            <a:pPr marL="0" indent="0" eaLnBrk="1" hangingPunct="1"/>
            <a:r>
              <a:rPr lang="ru-RU" sz="1600" smtClean="0">
                <a:solidFill>
                  <a:schemeClr val="hlink"/>
                </a:solidFill>
              </a:rPr>
              <a:t>тряпочка</a:t>
            </a:r>
          </a:p>
          <a:p>
            <a:pPr marL="0" indent="0" eaLnBrk="1" hangingPunct="1"/>
            <a:r>
              <a:rPr lang="ru-RU" sz="1600" b="1" i="1" smtClean="0">
                <a:solidFill>
                  <a:schemeClr val="hlink"/>
                </a:solidFill>
              </a:rPr>
              <a:t>Ход работы:</a:t>
            </a:r>
            <a:endParaRPr lang="ru-RU" sz="1600" smtClean="0">
              <a:solidFill>
                <a:schemeClr val="hlink"/>
              </a:solidFill>
            </a:endParaRPr>
          </a:p>
          <a:p>
            <a:pPr marL="0" indent="0" eaLnBrk="1" hangingPunct="1"/>
            <a:r>
              <a:rPr lang="ru-RU" sz="1600" smtClean="0">
                <a:solidFill>
                  <a:schemeClr val="hlink"/>
                </a:solidFill>
              </a:rPr>
              <a:t>1. В  начале занятия потренируйте ребенка делать отпечаток сухой ладонью.</a:t>
            </a:r>
          </a:p>
          <a:p>
            <a:pPr marL="0" indent="0" eaLnBrk="1" hangingPunct="1"/>
            <a:r>
              <a:rPr lang="ru-RU" sz="1600" smtClean="0">
                <a:solidFill>
                  <a:schemeClr val="hlink"/>
                </a:solidFill>
              </a:rPr>
              <a:t>2. Набрать краску на ладонь можно двумя способами: ребенок опускает в мисочку с гуашью всю ладонь, либо сам или взрослый широкой кисточкой наносит слой краски непосредственно на ладонь ребёнка.</a:t>
            </a:r>
          </a:p>
          <a:p>
            <a:pPr marL="0" indent="0" eaLnBrk="1" hangingPunct="1"/>
            <a:r>
              <a:rPr lang="ru-RU" sz="1600" smtClean="0">
                <a:solidFill>
                  <a:schemeClr val="hlink"/>
                </a:solidFill>
              </a:rPr>
              <a:t>3. Ребенок делает отпечаток внутренней стороной растопыренной ладони на бумаге. Если по замыслу нужно, чтобы пальцы смотрели вниз, переворачиваем лист бумаги уже с готовым отпечатком "вверх ногами".</a:t>
            </a:r>
          </a:p>
          <a:p>
            <a:pPr marL="0" indent="0" eaLnBrk="1" hangingPunct="1"/>
            <a:r>
              <a:rPr lang="ru-RU" sz="1600" smtClean="0">
                <a:solidFill>
                  <a:schemeClr val="hlink"/>
                </a:solidFill>
              </a:rPr>
              <a:t>4. Когда  отпечаток ладони на бумаге  высохнет, доводим его до нужного образа, например, поросёнку дорисовываем на отпечатке большого пальца глаза, нос-пятачок, треугольные уши, с другой стороны - хвост-крючок.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9" dur="500"/>
                                        <p:tgtEl>
                                          <p:spTgt spid="3">
                                            <p:txEl>
                                              <p:pRg st="0" end="0"/>
                                            </p:txEl>
                                          </p:spTgt>
                                        </p:tgtEl>
                                        <p:attrNameLst>
                                          <p:attrName>ppt_y</p:attrName>
                                        </p:attrNameLst>
                                      </p:cBhvr>
                                      <p:tavLst>
                                        <p:tav tm="0">
                                          <p:val>
                                            <p:strVal val="ppt_y"/>
                                          </p:val>
                                        </p:tav>
                                        <p:tav tm="100000">
                                          <p:val>
                                            <p:strVal val="1+ppt_h/2"/>
                                          </p:val>
                                        </p:tav>
                                      </p:tavLst>
                                    </p:anim>
                                    <p:set>
                                      <p:cBhvr>
                                        <p:cTn id="8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5" dur="500"/>
                                        <p:tgtEl>
                                          <p:spTgt spid="3">
                                            <p:txEl>
                                              <p:pRg st="1" end="1"/>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91" dur="500"/>
                                        <p:tgtEl>
                                          <p:spTgt spid="3">
                                            <p:txEl>
                                              <p:pRg st="2" end="2"/>
                                            </p:txEl>
                                          </p:spTgt>
                                        </p:tgtEl>
                                        <p:attrNameLst>
                                          <p:attrName>ppt_y</p:attrName>
                                        </p:attrNameLst>
                                      </p:cBhvr>
                                      <p:tavLst>
                                        <p:tav tm="0">
                                          <p:val>
                                            <p:strVal val="ppt_y"/>
                                          </p:val>
                                        </p:tav>
                                        <p:tav tm="100000">
                                          <p:val>
                                            <p:strVal val="1+ppt_h/2"/>
                                          </p:val>
                                        </p:tav>
                                      </p:tavLst>
                                    </p:anim>
                                    <p:set>
                                      <p:cBhvr>
                                        <p:cTn id="9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7" dur="500"/>
                                        <p:tgtEl>
                                          <p:spTgt spid="3">
                                            <p:txEl>
                                              <p:pRg st="3" end="3"/>
                                            </p:txEl>
                                          </p:spTgt>
                                        </p:tgtEl>
                                        <p:attrNameLst>
                                          <p:attrName>ppt_y</p:attrName>
                                        </p:attrNameLst>
                                      </p:cBhvr>
                                      <p:tavLst>
                                        <p:tav tm="0">
                                          <p:val>
                                            <p:strVal val="ppt_y"/>
                                          </p:val>
                                        </p:tav>
                                        <p:tav tm="100000">
                                          <p:val>
                                            <p:strVal val="1+ppt_h/2"/>
                                          </p:val>
                                        </p:tav>
                                      </p:tavLst>
                                    </p:anim>
                                    <p:set>
                                      <p:cBhvr>
                                        <p:cTn id="9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1" nodeType="clickEffect">
                                  <p:stCondLst>
                                    <p:cond delay="0"/>
                                  </p:stCondLst>
                                  <p:childTnLst>
                                    <p:anim calcmode="lin" valueType="num">
                                      <p:cBhvr additive="base">
                                        <p:cTn id="10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03" dur="500"/>
                                        <p:tgtEl>
                                          <p:spTgt spid="3">
                                            <p:txEl>
                                              <p:pRg st="4" end="4"/>
                                            </p:txEl>
                                          </p:spTgt>
                                        </p:tgtEl>
                                        <p:attrNameLst>
                                          <p:attrName>ppt_y</p:attrName>
                                        </p:attrNameLst>
                                      </p:cBhvr>
                                      <p:tavLst>
                                        <p:tav tm="0">
                                          <p:val>
                                            <p:strVal val="ppt_y"/>
                                          </p:val>
                                        </p:tav>
                                        <p:tav tm="100000">
                                          <p:val>
                                            <p:strVal val="1+ppt_h/2"/>
                                          </p:val>
                                        </p:tav>
                                      </p:tavLst>
                                    </p:anim>
                                    <p:set>
                                      <p:cBhvr>
                                        <p:cTn id="10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9" dur="500"/>
                                        <p:tgtEl>
                                          <p:spTgt spid="3">
                                            <p:txEl>
                                              <p:pRg st="5" end="5"/>
                                            </p:txEl>
                                          </p:spTgt>
                                        </p:tgtEl>
                                        <p:attrNameLst>
                                          <p:attrName>ppt_y</p:attrName>
                                        </p:attrNameLst>
                                      </p:cBhvr>
                                      <p:tavLst>
                                        <p:tav tm="0">
                                          <p:val>
                                            <p:strVal val="ppt_y"/>
                                          </p:val>
                                        </p:tav>
                                        <p:tav tm="100000">
                                          <p:val>
                                            <p:strVal val="1+ppt_h/2"/>
                                          </p:val>
                                        </p:tav>
                                      </p:tavLst>
                                    </p:anim>
                                    <p:set>
                                      <p:cBhvr>
                                        <p:cTn id="110"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grpId="1" nodeType="clickEffect">
                                  <p:stCondLst>
                                    <p:cond delay="0"/>
                                  </p:stCondLst>
                                  <p:childTnLst>
                                    <p:anim calcmode="lin" valueType="num">
                                      <p:cBhvr additive="base">
                                        <p:cTn id="114"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15" dur="500"/>
                                        <p:tgtEl>
                                          <p:spTgt spid="3">
                                            <p:txEl>
                                              <p:pRg st="6" end="6"/>
                                            </p:txEl>
                                          </p:spTgt>
                                        </p:tgtEl>
                                        <p:attrNameLst>
                                          <p:attrName>ppt_y</p:attrName>
                                        </p:attrNameLst>
                                      </p:cBhvr>
                                      <p:tavLst>
                                        <p:tav tm="0">
                                          <p:val>
                                            <p:strVal val="ppt_y"/>
                                          </p:val>
                                        </p:tav>
                                        <p:tav tm="100000">
                                          <p:val>
                                            <p:strVal val="1+ppt_h/2"/>
                                          </p:val>
                                        </p:tav>
                                      </p:tavLst>
                                    </p:anim>
                                    <p:set>
                                      <p:cBhvr>
                                        <p:cTn id="116"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1" nodeType="clickEffect">
                                  <p:stCondLst>
                                    <p:cond delay="0"/>
                                  </p:stCondLst>
                                  <p:childTnLst>
                                    <p:anim calcmode="lin" valueType="num">
                                      <p:cBhvr additive="base">
                                        <p:cTn id="120"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1" dur="500"/>
                                        <p:tgtEl>
                                          <p:spTgt spid="3">
                                            <p:txEl>
                                              <p:pRg st="7" end="7"/>
                                            </p:txEl>
                                          </p:spTgt>
                                        </p:tgtEl>
                                        <p:attrNameLst>
                                          <p:attrName>ppt_y</p:attrName>
                                        </p:attrNameLst>
                                      </p:cBhvr>
                                      <p:tavLst>
                                        <p:tav tm="0">
                                          <p:val>
                                            <p:strVal val="ppt_y"/>
                                          </p:val>
                                        </p:tav>
                                        <p:tav tm="100000">
                                          <p:val>
                                            <p:strVal val="1+ppt_h/2"/>
                                          </p:val>
                                        </p:tav>
                                      </p:tavLst>
                                    </p:anim>
                                    <p:set>
                                      <p:cBhvr>
                                        <p:cTn id="122"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grpId="1" nodeType="clickEffect">
                                  <p:stCondLst>
                                    <p:cond delay="0"/>
                                  </p:stCondLst>
                                  <p:childTnLst>
                                    <p:anim calcmode="lin" valueType="num">
                                      <p:cBhvr additive="base">
                                        <p:cTn id="126" dur="5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7" dur="500"/>
                                        <p:tgtEl>
                                          <p:spTgt spid="3">
                                            <p:txEl>
                                              <p:pRg st="8" end="8"/>
                                            </p:txEl>
                                          </p:spTgt>
                                        </p:tgtEl>
                                        <p:attrNameLst>
                                          <p:attrName>ppt_y</p:attrName>
                                        </p:attrNameLst>
                                      </p:cBhvr>
                                      <p:tavLst>
                                        <p:tav tm="0">
                                          <p:val>
                                            <p:strVal val="ppt_y"/>
                                          </p:val>
                                        </p:tav>
                                        <p:tav tm="100000">
                                          <p:val>
                                            <p:strVal val="1+ppt_h/2"/>
                                          </p:val>
                                        </p:tav>
                                      </p:tavLst>
                                    </p:anim>
                                    <p:set>
                                      <p:cBhvr>
                                        <p:cTn id="128"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xit" presetSubtype="4" fill="hold" grpId="1" nodeType="clickEffect">
                                  <p:stCondLst>
                                    <p:cond delay="0"/>
                                  </p:stCondLst>
                                  <p:childTnLst>
                                    <p:anim calcmode="lin" valueType="num">
                                      <p:cBhvr additive="base">
                                        <p:cTn id="132" dur="500"/>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33" dur="500"/>
                                        <p:tgtEl>
                                          <p:spTgt spid="3">
                                            <p:txEl>
                                              <p:pRg st="9" end="9"/>
                                            </p:txEl>
                                          </p:spTgt>
                                        </p:tgtEl>
                                        <p:attrNameLst>
                                          <p:attrName>ppt_y</p:attrName>
                                        </p:attrNameLst>
                                      </p:cBhvr>
                                      <p:tavLst>
                                        <p:tav tm="0">
                                          <p:val>
                                            <p:strVal val="ppt_y"/>
                                          </p:val>
                                        </p:tav>
                                        <p:tav tm="100000">
                                          <p:val>
                                            <p:strVal val="1+ppt_h/2"/>
                                          </p:val>
                                        </p:tav>
                                      </p:tavLst>
                                    </p:anim>
                                    <p:set>
                                      <p:cBhvr>
                                        <p:cTn id="134" dur="1" fill="hold">
                                          <p:stCondLst>
                                            <p:cond delay="499"/>
                                          </p:stCondLst>
                                        </p:cTn>
                                        <p:tgtEl>
                                          <p:spTgt spid="3">
                                            <p:txEl>
                                              <p:pRg st="9" end="9"/>
                                            </p:txEl>
                                          </p:spTgt>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1" nodeType="clickEffect">
                                  <p:stCondLst>
                                    <p:cond delay="0"/>
                                  </p:stCondLst>
                                  <p:childTnLst>
                                    <p:anim calcmode="lin" valueType="num">
                                      <p:cBhvr additive="base">
                                        <p:cTn id="138" dur="500"/>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39" dur="500"/>
                                        <p:tgtEl>
                                          <p:spTgt spid="3">
                                            <p:txEl>
                                              <p:pRg st="10" end="10"/>
                                            </p:txEl>
                                          </p:spTgt>
                                        </p:tgtEl>
                                        <p:attrNameLst>
                                          <p:attrName>ppt_y</p:attrName>
                                        </p:attrNameLst>
                                      </p:cBhvr>
                                      <p:tavLst>
                                        <p:tav tm="0">
                                          <p:val>
                                            <p:strVal val="ppt_y"/>
                                          </p:val>
                                        </p:tav>
                                        <p:tav tm="100000">
                                          <p:val>
                                            <p:strVal val="1+ppt_h/2"/>
                                          </p:val>
                                        </p:tav>
                                      </p:tavLst>
                                    </p:anim>
                                    <p:set>
                                      <p:cBhvr>
                                        <p:cTn id="140"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xit" presetSubtype="4" fill="hold" grpId="1" nodeType="clickEffect">
                                  <p:stCondLst>
                                    <p:cond delay="0"/>
                                  </p:stCondLst>
                                  <p:childTnLst>
                                    <p:anim calcmode="lin" valueType="num">
                                      <p:cBhvr additive="base">
                                        <p:cTn id="144" dur="500"/>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5" dur="500"/>
                                        <p:tgtEl>
                                          <p:spTgt spid="3">
                                            <p:txEl>
                                              <p:pRg st="11" end="11"/>
                                            </p:txEl>
                                          </p:spTgt>
                                        </p:tgtEl>
                                        <p:attrNameLst>
                                          <p:attrName>ppt_y</p:attrName>
                                        </p:attrNameLst>
                                      </p:cBhvr>
                                      <p:tavLst>
                                        <p:tav tm="0">
                                          <p:val>
                                            <p:strVal val="ppt_y"/>
                                          </p:val>
                                        </p:tav>
                                        <p:tav tm="100000">
                                          <p:val>
                                            <p:strVal val="1+ppt_h/2"/>
                                          </p:val>
                                        </p:tav>
                                      </p:tavLst>
                                    </p:anim>
                                    <p:set>
                                      <p:cBhvr>
                                        <p:cTn id="146"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D:\Анюта\Работа\ОФОРМЛЕНИЕ\Фоны\ddc5f9e2549d.jpg"/>
          <p:cNvPicPr>
            <a:picLocks noChangeAspect="1" noChangeArrowheads="1"/>
          </p:cNvPicPr>
          <p:nvPr/>
        </p:nvPicPr>
        <p:blipFill>
          <a:blip r:embed="rId2"/>
          <a:srcRect/>
          <a:stretch>
            <a:fillRect/>
          </a:stretch>
        </p:blipFill>
        <p:spPr bwMode="auto">
          <a:xfrm>
            <a:off x="0" y="0"/>
            <a:ext cx="6875463" cy="9823450"/>
          </a:xfrm>
          <a:prstGeom prst="rect">
            <a:avLst/>
          </a:prstGeom>
          <a:noFill/>
          <a:ln w="9525">
            <a:noFill/>
            <a:miter lim="800000"/>
            <a:headEnd/>
            <a:tailEnd/>
          </a:ln>
        </p:spPr>
      </p:pic>
      <p:sp>
        <p:nvSpPr>
          <p:cNvPr id="3" name="Объект 2"/>
          <p:cNvSpPr>
            <a:spLocks noGrp="1"/>
          </p:cNvSpPr>
          <p:nvPr>
            <p:ph idx="4294967295"/>
          </p:nvPr>
        </p:nvSpPr>
        <p:spPr>
          <a:xfrm>
            <a:off x="260350" y="827088"/>
            <a:ext cx="6172200" cy="6835775"/>
          </a:xfrm>
        </p:spPr>
        <p:txBody>
          <a:bodyPr/>
          <a:lstStyle/>
          <a:p>
            <a:pPr marL="0" indent="0" algn="ctr" eaLnBrk="1" hangingPunct="1"/>
            <a:r>
              <a:rPr lang="ru-RU" sz="2800" b="1" smtClean="0">
                <a:solidFill>
                  <a:schemeClr val="hlink"/>
                </a:solidFill>
              </a:rPr>
              <a:t>Примерные темы: </a:t>
            </a:r>
          </a:p>
          <a:p>
            <a:pPr marL="0" indent="0" eaLnBrk="1" hangingPunct="1"/>
            <a:r>
              <a:rPr lang="ru-RU" sz="2400" b="1" smtClean="0">
                <a:solidFill>
                  <a:schemeClr val="hlink"/>
                </a:solidFill>
              </a:rPr>
              <a:t>1 тема: «Перчатка»</a:t>
            </a:r>
            <a:endParaRPr lang="ru-RU" sz="2400" b="1" i="1" smtClean="0">
              <a:solidFill>
                <a:schemeClr val="hlink"/>
              </a:solidFill>
            </a:endParaRPr>
          </a:p>
          <a:p>
            <a:pPr marL="0" indent="0" eaLnBrk="1" hangingPunct="1"/>
            <a:r>
              <a:rPr lang="ru-RU" sz="2400" b="1" i="1" smtClean="0">
                <a:solidFill>
                  <a:schemeClr val="hlink"/>
                </a:solidFill>
              </a:rPr>
              <a:t>Ручки чтоб не замерзали,</a:t>
            </a:r>
          </a:p>
          <a:p>
            <a:pPr marL="0" indent="0" eaLnBrk="1" hangingPunct="1"/>
            <a:r>
              <a:rPr lang="ru-RU" sz="2400" b="1" i="1" smtClean="0">
                <a:solidFill>
                  <a:schemeClr val="hlink"/>
                </a:solidFill>
              </a:rPr>
              <a:t> Две перчатки мы связали.</a:t>
            </a:r>
          </a:p>
          <a:p>
            <a:pPr marL="0" indent="0" eaLnBrk="1" hangingPunct="1"/>
            <a:r>
              <a:rPr lang="ru-RU" sz="2400" b="1" i="1" smtClean="0">
                <a:solidFill>
                  <a:schemeClr val="hlink"/>
                </a:solidFill>
              </a:rPr>
              <a:t>На одной – узор цветной,</a:t>
            </a:r>
          </a:p>
          <a:p>
            <a:pPr marL="0" indent="0" eaLnBrk="1" hangingPunct="1"/>
            <a:r>
              <a:rPr lang="ru-RU" sz="2400" b="1" i="1" smtClean="0">
                <a:solidFill>
                  <a:schemeClr val="hlink"/>
                </a:solidFill>
              </a:rPr>
              <a:t>На другой точь-в-точь такой.</a:t>
            </a:r>
            <a:r>
              <a:rPr lang="ru-RU" sz="2400" b="1" smtClean="0">
                <a:solidFill>
                  <a:schemeClr val="hlink"/>
                </a:solidFill>
              </a:rPr>
              <a:t> </a:t>
            </a:r>
            <a:endParaRPr lang="ru-RU" sz="2400" i="1" u="sng" smtClean="0">
              <a:solidFill>
                <a:schemeClr val="hlink"/>
              </a:solidFill>
            </a:endParaRPr>
          </a:p>
          <a:p>
            <a:pPr marL="0" indent="0" eaLnBrk="1" hangingPunct="1"/>
            <a:r>
              <a:rPr lang="ru-RU" sz="2400" i="1" u="sng" smtClean="0">
                <a:solidFill>
                  <a:schemeClr val="hlink"/>
                </a:solidFill>
              </a:rPr>
              <a:t>Задание:</a:t>
            </a:r>
            <a:r>
              <a:rPr lang="ru-RU" sz="2400" smtClean="0">
                <a:solidFill>
                  <a:schemeClr val="hlink"/>
                </a:solidFill>
              </a:rPr>
              <a:t> надо рассмотреть узор на перчатке для правой руки. Нарисуй свою перчатку для левой руки, в точности повтори узор.  ( можно обрисовать силуэт собственной ладошки или нарисовать по контуру, либо сделать отпечаток)</a:t>
            </a:r>
          </a:p>
        </p:txBody>
      </p:sp>
      <p:pic>
        <p:nvPicPr>
          <p:cNvPr id="38915" name="Picture 4"/>
          <p:cNvPicPr>
            <a:picLocks noChangeAspect="1" noChangeArrowheads="1"/>
          </p:cNvPicPr>
          <p:nvPr/>
        </p:nvPicPr>
        <p:blipFill>
          <a:blip r:embed="rId3"/>
          <a:srcRect/>
          <a:stretch>
            <a:fillRect/>
          </a:stretch>
        </p:blipFill>
        <p:spPr bwMode="auto">
          <a:xfrm>
            <a:off x="1412875" y="5867400"/>
            <a:ext cx="4321175"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0" end="0"/>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1" end="1"/>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2" end="2"/>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3" end="3"/>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3" dur="500"/>
                                        <p:tgtEl>
                                          <p:spTgt spid="3">
                                            <p:txEl>
                                              <p:pRg st="4" end="4"/>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9" dur="500"/>
                                        <p:tgtEl>
                                          <p:spTgt spid="3">
                                            <p:txEl>
                                              <p:pRg st="5" end="5"/>
                                            </p:txEl>
                                          </p:spTgt>
                                        </p:tgtEl>
                                        <p:attrNameLst>
                                          <p:attrName>ppt_y</p:attrName>
                                        </p:attrNameLst>
                                      </p:cBhvr>
                                      <p:tavLst>
                                        <p:tav tm="0">
                                          <p:val>
                                            <p:strVal val="ppt_y"/>
                                          </p:val>
                                        </p:tav>
                                        <p:tav tm="100000">
                                          <p:val>
                                            <p:strVal val="1+ppt_h/2"/>
                                          </p:val>
                                        </p:tav>
                                      </p:tavLst>
                                    </p:anim>
                                    <p:set>
                                      <p:cBhvr>
                                        <p:cTn id="80"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5" dur="500"/>
                                        <p:tgtEl>
                                          <p:spTgt spid="3">
                                            <p:txEl>
                                              <p:pRg st="6" end="6"/>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4294967295"/>
          </p:nvPr>
        </p:nvSpPr>
        <p:spPr>
          <a:xfrm>
            <a:off x="404813" y="971550"/>
            <a:ext cx="6172200" cy="6835775"/>
          </a:xfrm>
        </p:spPr>
        <p:txBody>
          <a:bodyPr/>
          <a:lstStyle/>
          <a:p>
            <a:pPr marL="0" indent="0" eaLnBrk="1" hangingPunct="1"/>
            <a:r>
              <a:rPr lang="ru-RU" sz="2400" b="1" smtClean="0">
                <a:solidFill>
                  <a:schemeClr val="hlink"/>
                </a:solidFill>
              </a:rPr>
              <a:t>2 тема: «Петушок»</a:t>
            </a:r>
            <a:endParaRPr lang="ru-RU" sz="2400" b="1" i="1" smtClean="0">
              <a:solidFill>
                <a:schemeClr val="hlink"/>
              </a:solidFill>
            </a:endParaRPr>
          </a:p>
          <a:p>
            <a:pPr marL="0" indent="0" eaLnBrk="1" hangingPunct="1"/>
            <a:r>
              <a:rPr lang="ru-RU" sz="2400" b="1" i="1" smtClean="0">
                <a:solidFill>
                  <a:schemeClr val="hlink"/>
                </a:solidFill>
              </a:rPr>
              <a:t> Перед вами петушок</a:t>
            </a:r>
          </a:p>
          <a:p>
            <a:pPr marL="0" indent="0" eaLnBrk="1" hangingPunct="1"/>
            <a:r>
              <a:rPr lang="ru-RU" sz="2400" b="1" i="1" smtClean="0">
                <a:solidFill>
                  <a:schemeClr val="hlink"/>
                </a:solidFill>
              </a:rPr>
              <a:t>  Ярко-красный гребешок.</a:t>
            </a:r>
          </a:p>
          <a:p>
            <a:pPr marL="0" indent="0" eaLnBrk="1" hangingPunct="1"/>
            <a:r>
              <a:rPr lang="ru-RU" sz="2400" b="1" i="1" smtClean="0">
                <a:solidFill>
                  <a:schemeClr val="hlink"/>
                </a:solidFill>
              </a:rPr>
              <a:t>  Почему ж он так хорош?</a:t>
            </a:r>
            <a:endParaRPr lang="ru-RU" sz="2400" smtClean="0">
              <a:solidFill>
                <a:schemeClr val="hlink"/>
              </a:solidFill>
            </a:endParaRPr>
          </a:p>
          <a:p>
            <a:pPr marL="0" indent="0" eaLnBrk="1" hangingPunct="1"/>
            <a:r>
              <a:rPr lang="ru-RU" sz="2400" smtClean="0">
                <a:solidFill>
                  <a:schemeClr val="hlink"/>
                </a:solidFill>
              </a:rPr>
              <a:t>  </a:t>
            </a:r>
            <a:r>
              <a:rPr lang="ru-RU" sz="2400" b="1" i="1" smtClean="0">
                <a:solidFill>
                  <a:schemeClr val="hlink"/>
                </a:solidFill>
              </a:rPr>
              <a:t>Нарисуешь – сам поймешь?</a:t>
            </a:r>
            <a:endParaRPr lang="ru-RU" sz="2400" i="1" u="sng" smtClean="0">
              <a:solidFill>
                <a:schemeClr val="hlink"/>
              </a:solidFill>
            </a:endParaRPr>
          </a:p>
          <a:p>
            <a:pPr marL="0" indent="0" eaLnBrk="1" hangingPunct="1"/>
            <a:r>
              <a:rPr lang="ru-RU" sz="2400" i="1" u="sng" smtClean="0">
                <a:solidFill>
                  <a:schemeClr val="hlink"/>
                </a:solidFill>
              </a:rPr>
              <a:t>Задание:</a:t>
            </a:r>
            <a:r>
              <a:rPr lang="ru-RU" sz="2400" smtClean="0">
                <a:solidFill>
                  <a:schemeClr val="hlink"/>
                </a:solidFill>
              </a:rPr>
              <a:t> обведи левую ладошку и нарисуй на ней головку петушка или дорисуй глазик и раскрась клюв.</a:t>
            </a:r>
          </a:p>
        </p:txBody>
      </p:sp>
      <p:pic>
        <p:nvPicPr>
          <p:cNvPr id="39939" name="Рисунок 5" descr="cc5b7947c365x"/>
          <p:cNvPicPr>
            <a:picLocks noChangeArrowheads="1"/>
          </p:cNvPicPr>
          <p:nvPr/>
        </p:nvPicPr>
        <p:blipFill>
          <a:blip r:embed="rId3"/>
          <a:srcRect/>
          <a:stretch>
            <a:fillRect/>
          </a:stretch>
        </p:blipFill>
        <p:spPr bwMode="auto">
          <a:xfrm>
            <a:off x="1304925" y="4968875"/>
            <a:ext cx="4241800" cy="3919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0" end="0"/>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1" end="1"/>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2" end="2"/>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3" end="3"/>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4" end="4"/>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3" dur="500"/>
                                        <p:tgtEl>
                                          <p:spTgt spid="3">
                                            <p:txEl>
                                              <p:pRg st="5" end="5"/>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4294967295"/>
          </p:nvPr>
        </p:nvSpPr>
        <p:spPr>
          <a:xfrm>
            <a:off x="342900" y="1331913"/>
            <a:ext cx="6172200" cy="6835775"/>
          </a:xfrm>
        </p:spPr>
        <p:txBody>
          <a:bodyPr/>
          <a:lstStyle/>
          <a:p>
            <a:pPr marL="0" indent="0" eaLnBrk="1" hangingPunct="1"/>
            <a:endParaRPr lang="ru-RU" sz="2400" b="1" smtClean="0"/>
          </a:p>
          <a:p>
            <a:pPr marL="0" indent="0" eaLnBrk="1" hangingPunct="1"/>
            <a:r>
              <a:rPr lang="ru-RU" sz="2400" b="1" smtClean="0">
                <a:solidFill>
                  <a:schemeClr val="hlink"/>
                </a:solidFill>
              </a:rPr>
              <a:t>3 тема: «Ежик»</a:t>
            </a:r>
            <a:endParaRPr lang="ru-RU" sz="2400" b="1" i="1" smtClean="0">
              <a:solidFill>
                <a:schemeClr val="hlink"/>
              </a:solidFill>
            </a:endParaRPr>
          </a:p>
          <a:p>
            <a:pPr marL="0" indent="0" eaLnBrk="1" hangingPunct="1"/>
            <a:r>
              <a:rPr lang="ru-RU" sz="2400" b="1" i="1" smtClean="0">
                <a:solidFill>
                  <a:schemeClr val="hlink"/>
                </a:solidFill>
              </a:rPr>
              <a:t>   Еж, колючий недотрога,</a:t>
            </a:r>
            <a:r>
              <a:rPr lang="ru-RU" sz="2400" smtClean="0">
                <a:solidFill>
                  <a:schemeClr val="hlink"/>
                </a:solidFill>
              </a:rPr>
              <a:t> </a:t>
            </a:r>
            <a:endParaRPr lang="ru-RU" sz="2400" b="1" i="1" smtClean="0">
              <a:solidFill>
                <a:schemeClr val="hlink"/>
              </a:solidFill>
            </a:endParaRPr>
          </a:p>
          <a:p>
            <a:pPr marL="0" indent="0" eaLnBrk="1" hangingPunct="1"/>
            <a:r>
              <a:rPr lang="ru-RU" sz="2400" b="1" i="1" smtClean="0">
                <a:solidFill>
                  <a:schemeClr val="hlink"/>
                </a:solidFill>
              </a:rPr>
              <a:t>  Как-то раз заметил строго:</a:t>
            </a:r>
          </a:p>
          <a:p>
            <a:pPr marL="0" indent="0" eaLnBrk="1" hangingPunct="1"/>
            <a:r>
              <a:rPr lang="ru-RU" sz="2400" b="1" i="1" smtClean="0">
                <a:solidFill>
                  <a:schemeClr val="hlink"/>
                </a:solidFill>
              </a:rPr>
              <a:t>  - У меня, как и у елки,</a:t>
            </a:r>
          </a:p>
          <a:p>
            <a:pPr marL="0" indent="0" eaLnBrk="1" hangingPunct="1"/>
            <a:r>
              <a:rPr lang="ru-RU" sz="2400" b="1" i="1" smtClean="0">
                <a:solidFill>
                  <a:schemeClr val="hlink"/>
                </a:solidFill>
              </a:rPr>
              <a:t> Очень острые иголки.</a:t>
            </a:r>
            <a:endParaRPr lang="ru-RU" sz="2400" i="1" u="sng" smtClean="0">
              <a:solidFill>
                <a:schemeClr val="hlink"/>
              </a:solidFill>
            </a:endParaRPr>
          </a:p>
          <a:p>
            <a:pPr marL="0" indent="0" eaLnBrk="1" hangingPunct="1"/>
            <a:r>
              <a:rPr lang="ru-RU" sz="2400" i="1" u="sng" smtClean="0">
                <a:solidFill>
                  <a:schemeClr val="hlink"/>
                </a:solidFill>
              </a:rPr>
              <a:t>Задание:</a:t>
            </a:r>
            <a:r>
              <a:rPr lang="ru-RU" sz="2400" smtClean="0">
                <a:solidFill>
                  <a:schemeClr val="hlink"/>
                </a:solidFill>
              </a:rPr>
              <a:t> обведи левую ладошку и нарисуй на ней пальцам глаза и нос у своего ежика.</a:t>
            </a:r>
          </a:p>
          <a:p>
            <a:pPr marL="0" indent="0" eaLnBrk="1" hangingPunct="1"/>
            <a:endParaRPr lang="ru-RU" sz="2400" smtClean="0">
              <a:solidFill>
                <a:schemeClr val="hlink"/>
              </a:solidFill>
            </a:endParaRPr>
          </a:p>
          <a:p>
            <a:pPr marL="0" indent="0" eaLnBrk="1" hangingPunct="1"/>
            <a:endParaRPr lang="ru-RU" sz="2400" smtClean="0">
              <a:solidFill>
                <a:schemeClr val="hlink"/>
              </a:solidFill>
            </a:endParaRPr>
          </a:p>
          <a:p>
            <a:pPr marL="0" indent="0" eaLnBrk="1" hangingPunct="1"/>
            <a:endParaRPr lang="ru-RU" sz="2400" smtClean="0">
              <a:solidFill>
                <a:schemeClr val="hlink"/>
              </a:solidFill>
            </a:endParaRPr>
          </a:p>
          <a:p>
            <a:pPr marL="0" indent="0" eaLnBrk="1" hangingPunct="1"/>
            <a:endParaRPr lang="ru-RU" sz="2400" b="1" smtClean="0">
              <a:solidFill>
                <a:schemeClr val="hlink"/>
              </a:solidFill>
            </a:endParaRPr>
          </a:p>
          <a:p>
            <a:pPr marL="0" indent="0" eaLnBrk="1" hangingPunct="1"/>
            <a:r>
              <a:rPr lang="ru-RU" sz="2400" b="1" smtClean="0">
                <a:solidFill>
                  <a:schemeClr val="hlink"/>
                </a:solidFill>
              </a:rPr>
              <a:t>4 тема: «Рыбка»</a:t>
            </a:r>
            <a:endParaRPr lang="ru-RU" sz="2400" b="1" i="1" smtClean="0">
              <a:solidFill>
                <a:schemeClr val="hlink"/>
              </a:solidFill>
            </a:endParaRPr>
          </a:p>
          <a:p>
            <a:pPr marL="0" indent="0" eaLnBrk="1" hangingPunct="1"/>
            <a:r>
              <a:rPr lang="ru-RU" sz="2400" b="1" i="1" smtClean="0">
                <a:solidFill>
                  <a:schemeClr val="hlink"/>
                </a:solidFill>
              </a:rPr>
              <a:t>  Рыбка, рыбка золота</a:t>
            </a:r>
          </a:p>
          <a:p>
            <a:pPr marL="0" indent="0" eaLnBrk="1" hangingPunct="1"/>
            <a:r>
              <a:rPr lang="ru-RU" sz="2400" b="1" i="1" smtClean="0">
                <a:solidFill>
                  <a:schemeClr val="hlink"/>
                </a:solidFill>
              </a:rPr>
              <a:t> В речке плавает, играя:</a:t>
            </a:r>
          </a:p>
          <a:p>
            <a:pPr marL="0" indent="0" eaLnBrk="1" hangingPunct="1"/>
            <a:r>
              <a:rPr lang="ru-RU" sz="2400" b="1" i="1" smtClean="0">
                <a:solidFill>
                  <a:schemeClr val="hlink"/>
                </a:solidFill>
              </a:rPr>
              <a:t> То на дно она ныряет,</a:t>
            </a:r>
          </a:p>
          <a:p>
            <a:pPr marL="0" indent="0" eaLnBrk="1" hangingPunct="1"/>
            <a:r>
              <a:rPr lang="ru-RU" sz="2400" b="1" i="1" smtClean="0">
                <a:solidFill>
                  <a:schemeClr val="hlink"/>
                </a:solidFill>
              </a:rPr>
              <a:t>То вдруг снова вверх плывет.</a:t>
            </a:r>
            <a:endParaRPr lang="ru-RU" sz="2400" i="1" u="sng" smtClean="0">
              <a:solidFill>
                <a:schemeClr val="hlink"/>
              </a:solidFill>
            </a:endParaRPr>
          </a:p>
          <a:p>
            <a:pPr marL="0" indent="0" eaLnBrk="1" hangingPunct="1"/>
            <a:r>
              <a:rPr lang="ru-RU" sz="2400" i="1" u="sng" smtClean="0">
                <a:solidFill>
                  <a:schemeClr val="hlink"/>
                </a:solidFill>
              </a:rPr>
              <a:t>Задание:</a:t>
            </a:r>
            <a:r>
              <a:rPr lang="ru-RU" sz="2400" smtClean="0">
                <a:solidFill>
                  <a:schemeClr val="hlink"/>
                </a:solidFill>
              </a:rPr>
              <a:t> обведи левую ладошку и нарисуй на ней пальцам глаза и рот усвоей рыбки.</a:t>
            </a:r>
          </a:p>
        </p:txBody>
      </p:sp>
      <p:pic>
        <p:nvPicPr>
          <p:cNvPr id="40963" name="Picture 4"/>
          <p:cNvPicPr>
            <a:picLocks noChangeAspect="1" noChangeArrowheads="1"/>
          </p:cNvPicPr>
          <p:nvPr/>
        </p:nvPicPr>
        <p:blipFill>
          <a:blip r:embed="rId3"/>
          <a:srcRect/>
          <a:stretch>
            <a:fillRect/>
          </a:stretch>
        </p:blipFill>
        <p:spPr bwMode="auto">
          <a:xfrm>
            <a:off x="3716338" y="0"/>
            <a:ext cx="2908300" cy="2174875"/>
          </a:xfrm>
          <a:prstGeom prst="rect">
            <a:avLst/>
          </a:prstGeom>
          <a:noFill/>
          <a:ln w="9525">
            <a:noFill/>
            <a:miter lim="800000"/>
            <a:headEnd/>
            <a:tailEnd/>
          </a:ln>
        </p:spPr>
      </p:pic>
      <p:pic>
        <p:nvPicPr>
          <p:cNvPr id="40964" name="Picture 5"/>
          <p:cNvPicPr>
            <a:picLocks noChangeAspect="1" noChangeArrowheads="1"/>
          </p:cNvPicPr>
          <p:nvPr/>
        </p:nvPicPr>
        <p:blipFill>
          <a:blip r:embed="rId4"/>
          <a:srcRect/>
          <a:stretch>
            <a:fillRect/>
          </a:stretch>
        </p:blipFill>
        <p:spPr bwMode="auto">
          <a:xfrm>
            <a:off x="3068638" y="4716463"/>
            <a:ext cx="2482850" cy="2376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9" dur="500"/>
                                        <p:tgtEl>
                                          <p:spTgt spid="3">
                                            <p:txEl>
                                              <p:pRg st="1" end="1"/>
                                            </p:txEl>
                                          </p:spTgt>
                                        </p:tgtEl>
                                        <p:attrNameLst>
                                          <p:attrName>ppt_y</p:attrName>
                                        </p:attrNameLst>
                                      </p:cBhvr>
                                      <p:tavLst>
                                        <p:tav tm="0">
                                          <p:val>
                                            <p:strVal val="ppt_y"/>
                                          </p:val>
                                        </p:tav>
                                        <p:tav tm="100000">
                                          <p:val>
                                            <p:strVal val="1+ppt_h/2"/>
                                          </p:val>
                                        </p:tav>
                                      </p:tavLst>
                                    </p:anim>
                                    <p:set>
                                      <p:cBhvr>
                                        <p:cTn id="8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5" dur="500"/>
                                        <p:tgtEl>
                                          <p:spTgt spid="3">
                                            <p:txEl>
                                              <p:pRg st="2" end="2"/>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1" dur="500"/>
                                        <p:tgtEl>
                                          <p:spTgt spid="3">
                                            <p:txEl>
                                              <p:pRg st="3" end="3"/>
                                            </p:txEl>
                                          </p:spTgt>
                                        </p:tgtEl>
                                        <p:attrNameLst>
                                          <p:attrName>ppt_y</p:attrName>
                                        </p:attrNameLst>
                                      </p:cBhvr>
                                      <p:tavLst>
                                        <p:tav tm="0">
                                          <p:val>
                                            <p:strVal val="ppt_y"/>
                                          </p:val>
                                        </p:tav>
                                        <p:tav tm="100000">
                                          <p:val>
                                            <p:strVal val="1+ppt_h/2"/>
                                          </p:val>
                                        </p:tav>
                                      </p:tavLst>
                                    </p:anim>
                                    <p:set>
                                      <p:cBhvr>
                                        <p:cTn id="9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7" dur="500"/>
                                        <p:tgtEl>
                                          <p:spTgt spid="3">
                                            <p:txEl>
                                              <p:pRg st="4" end="4"/>
                                            </p:txEl>
                                          </p:spTgt>
                                        </p:tgtEl>
                                        <p:attrNameLst>
                                          <p:attrName>ppt_y</p:attrName>
                                        </p:attrNameLst>
                                      </p:cBhvr>
                                      <p:tavLst>
                                        <p:tav tm="0">
                                          <p:val>
                                            <p:strVal val="ppt_y"/>
                                          </p:val>
                                        </p:tav>
                                        <p:tav tm="100000">
                                          <p:val>
                                            <p:strVal val="1+ppt_h/2"/>
                                          </p:val>
                                        </p:tav>
                                      </p:tavLst>
                                    </p:anim>
                                    <p:set>
                                      <p:cBhvr>
                                        <p:cTn id="9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1" nodeType="clickEffect">
                                  <p:stCondLst>
                                    <p:cond delay="0"/>
                                  </p:stCondLst>
                                  <p:childTnLst>
                                    <p:anim calcmode="lin" valueType="num">
                                      <p:cBhvr additive="base">
                                        <p:cTn id="102"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3" dur="500"/>
                                        <p:tgtEl>
                                          <p:spTgt spid="3">
                                            <p:txEl>
                                              <p:pRg st="5" end="5"/>
                                            </p:txEl>
                                          </p:spTgt>
                                        </p:tgtEl>
                                        <p:attrNameLst>
                                          <p:attrName>ppt_y</p:attrName>
                                        </p:attrNameLst>
                                      </p:cBhvr>
                                      <p:tavLst>
                                        <p:tav tm="0">
                                          <p:val>
                                            <p:strVal val="ppt_y"/>
                                          </p:val>
                                        </p:tav>
                                        <p:tav tm="100000">
                                          <p:val>
                                            <p:strVal val="1+ppt_h/2"/>
                                          </p:val>
                                        </p:tav>
                                      </p:tavLst>
                                    </p:anim>
                                    <p:set>
                                      <p:cBhvr>
                                        <p:cTn id="10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09" dur="500"/>
                                        <p:tgtEl>
                                          <p:spTgt spid="3">
                                            <p:txEl>
                                              <p:pRg st="6" end="6"/>
                                            </p:txEl>
                                          </p:spTgt>
                                        </p:tgtEl>
                                        <p:attrNameLst>
                                          <p:attrName>ppt_y</p:attrName>
                                        </p:attrNameLst>
                                      </p:cBhvr>
                                      <p:tavLst>
                                        <p:tav tm="0">
                                          <p:val>
                                            <p:strVal val="ppt_y"/>
                                          </p:val>
                                        </p:tav>
                                        <p:tav tm="100000">
                                          <p:val>
                                            <p:strVal val="1+ppt_h/2"/>
                                          </p:val>
                                        </p:tav>
                                      </p:tavLst>
                                    </p:anim>
                                    <p:set>
                                      <p:cBhvr>
                                        <p:cTn id="110"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grpId="1" nodeType="clickEffect">
                                  <p:stCondLst>
                                    <p:cond delay="0"/>
                                  </p:stCondLst>
                                  <p:childTnLst>
                                    <p:anim calcmode="lin" valueType="num">
                                      <p:cBhvr additive="base">
                                        <p:cTn id="114" dur="500"/>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15" dur="500"/>
                                        <p:tgtEl>
                                          <p:spTgt spid="3">
                                            <p:txEl>
                                              <p:pRg st="11" end="11"/>
                                            </p:txEl>
                                          </p:spTgt>
                                        </p:tgtEl>
                                        <p:attrNameLst>
                                          <p:attrName>ppt_y</p:attrName>
                                        </p:attrNameLst>
                                      </p:cBhvr>
                                      <p:tavLst>
                                        <p:tav tm="0">
                                          <p:val>
                                            <p:strVal val="ppt_y"/>
                                          </p:val>
                                        </p:tav>
                                        <p:tav tm="100000">
                                          <p:val>
                                            <p:strVal val="1+ppt_h/2"/>
                                          </p:val>
                                        </p:tav>
                                      </p:tavLst>
                                    </p:anim>
                                    <p:set>
                                      <p:cBhvr>
                                        <p:cTn id="116"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1" nodeType="clickEffect">
                                  <p:stCondLst>
                                    <p:cond delay="0"/>
                                  </p:stCondLst>
                                  <p:childTnLst>
                                    <p:anim calcmode="lin" valueType="num">
                                      <p:cBhvr additive="base">
                                        <p:cTn id="120" dur="500"/>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1" dur="500"/>
                                        <p:tgtEl>
                                          <p:spTgt spid="3">
                                            <p:txEl>
                                              <p:pRg st="12" end="12"/>
                                            </p:txEl>
                                          </p:spTgt>
                                        </p:tgtEl>
                                        <p:attrNameLst>
                                          <p:attrName>ppt_y</p:attrName>
                                        </p:attrNameLst>
                                      </p:cBhvr>
                                      <p:tavLst>
                                        <p:tav tm="0">
                                          <p:val>
                                            <p:strVal val="ppt_y"/>
                                          </p:val>
                                        </p:tav>
                                        <p:tav tm="100000">
                                          <p:val>
                                            <p:strVal val="1+ppt_h/2"/>
                                          </p:val>
                                        </p:tav>
                                      </p:tavLst>
                                    </p:anim>
                                    <p:set>
                                      <p:cBhvr>
                                        <p:cTn id="122" dur="1" fill="hold">
                                          <p:stCondLst>
                                            <p:cond delay="499"/>
                                          </p:stCondLst>
                                        </p:cTn>
                                        <p:tgtEl>
                                          <p:spTgt spid="3">
                                            <p:txEl>
                                              <p:pRg st="12" end="12"/>
                                            </p:txEl>
                                          </p:spTgt>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grpId="1" nodeType="clickEffect">
                                  <p:stCondLst>
                                    <p:cond delay="0"/>
                                  </p:stCondLst>
                                  <p:childTnLst>
                                    <p:anim calcmode="lin" valueType="num">
                                      <p:cBhvr additive="base">
                                        <p:cTn id="126" dur="500"/>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27" dur="500"/>
                                        <p:tgtEl>
                                          <p:spTgt spid="3">
                                            <p:txEl>
                                              <p:pRg st="13" end="13"/>
                                            </p:txEl>
                                          </p:spTgt>
                                        </p:tgtEl>
                                        <p:attrNameLst>
                                          <p:attrName>ppt_y</p:attrName>
                                        </p:attrNameLst>
                                      </p:cBhvr>
                                      <p:tavLst>
                                        <p:tav tm="0">
                                          <p:val>
                                            <p:strVal val="ppt_y"/>
                                          </p:val>
                                        </p:tav>
                                        <p:tav tm="100000">
                                          <p:val>
                                            <p:strVal val="1+ppt_h/2"/>
                                          </p:val>
                                        </p:tav>
                                      </p:tavLst>
                                    </p:anim>
                                    <p:set>
                                      <p:cBhvr>
                                        <p:cTn id="128" dur="1" fill="hold">
                                          <p:stCondLst>
                                            <p:cond delay="499"/>
                                          </p:stCondLst>
                                        </p:cTn>
                                        <p:tgtEl>
                                          <p:spTgt spid="3">
                                            <p:txEl>
                                              <p:pRg st="13" end="13"/>
                                            </p:txEl>
                                          </p:spTgt>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xit" presetSubtype="4" fill="hold" grpId="1" nodeType="clickEffect">
                                  <p:stCondLst>
                                    <p:cond delay="0"/>
                                  </p:stCondLst>
                                  <p:childTnLst>
                                    <p:anim calcmode="lin" valueType="num">
                                      <p:cBhvr additive="base">
                                        <p:cTn id="132" dur="500"/>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33" dur="500"/>
                                        <p:tgtEl>
                                          <p:spTgt spid="3">
                                            <p:txEl>
                                              <p:pRg st="14" end="14"/>
                                            </p:txEl>
                                          </p:spTgt>
                                        </p:tgtEl>
                                        <p:attrNameLst>
                                          <p:attrName>ppt_y</p:attrName>
                                        </p:attrNameLst>
                                      </p:cBhvr>
                                      <p:tavLst>
                                        <p:tav tm="0">
                                          <p:val>
                                            <p:strVal val="ppt_y"/>
                                          </p:val>
                                        </p:tav>
                                        <p:tav tm="100000">
                                          <p:val>
                                            <p:strVal val="1+ppt_h/2"/>
                                          </p:val>
                                        </p:tav>
                                      </p:tavLst>
                                    </p:anim>
                                    <p:set>
                                      <p:cBhvr>
                                        <p:cTn id="134" dur="1" fill="hold">
                                          <p:stCondLst>
                                            <p:cond delay="499"/>
                                          </p:stCondLst>
                                        </p:cTn>
                                        <p:tgtEl>
                                          <p:spTgt spid="3">
                                            <p:txEl>
                                              <p:pRg st="14" end="14"/>
                                            </p:txEl>
                                          </p:spTgt>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1" nodeType="clickEffect">
                                  <p:stCondLst>
                                    <p:cond delay="0"/>
                                  </p:stCondLst>
                                  <p:childTnLst>
                                    <p:anim calcmode="lin" valueType="num">
                                      <p:cBhvr additive="base">
                                        <p:cTn id="138" dur="500"/>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39" dur="500"/>
                                        <p:tgtEl>
                                          <p:spTgt spid="3">
                                            <p:txEl>
                                              <p:pRg st="15" end="15"/>
                                            </p:txEl>
                                          </p:spTgt>
                                        </p:tgtEl>
                                        <p:attrNameLst>
                                          <p:attrName>ppt_y</p:attrName>
                                        </p:attrNameLst>
                                      </p:cBhvr>
                                      <p:tavLst>
                                        <p:tav tm="0">
                                          <p:val>
                                            <p:strVal val="ppt_y"/>
                                          </p:val>
                                        </p:tav>
                                        <p:tav tm="100000">
                                          <p:val>
                                            <p:strVal val="1+ppt_h/2"/>
                                          </p:val>
                                        </p:tav>
                                      </p:tavLst>
                                    </p:anim>
                                    <p:set>
                                      <p:cBhvr>
                                        <p:cTn id="140" dur="1" fill="hold">
                                          <p:stCondLst>
                                            <p:cond delay="499"/>
                                          </p:stCondLst>
                                        </p:cTn>
                                        <p:tgtEl>
                                          <p:spTgt spid="3">
                                            <p:txEl>
                                              <p:pRg st="15" end="15"/>
                                            </p:txEl>
                                          </p:spTgt>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xit" presetSubtype="4" fill="hold" grpId="1" nodeType="clickEffect">
                                  <p:stCondLst>
                                    <p:cond delay="0"/>
                                  </p:stCondLst>
                                  <p:childTnLst>
                                    <p:anim calcmode="lin" valueType="num">
                                      <p:cBhvr additive="base">
                                        <p:cTn id="144" dur="500"/>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45" dur="500"/>
                                        <p:tgtEl>
                                          <p:spTgt spid="3">
                                            <p:txEl>
                                              <p:pRg st="16" end="16"/>
                                            </p:txEl>
                                          </p:spTgt>
                                        </p:tgtEl>
                                        <p:attrNameLst>
                                          <p:attrName>ppt_y</p:attrName>
                                        </p:attrNameLst>
                                      </p:cBhvr>
                                      <p:tavLst>
                                        <p:tav tm="0">
                                          <p:val>
                                            <p:strVal val="ppt_y"/>
                                          </p:val>
                                        </p:tav>
                                        <p:tav tm="100000">
                                          <p:val>
                                            <p:strVal val="1+ppt_h/2"/>
                                          </p:val>
                                        </p:tav>
                                      </p:tavLst>
                                    </p:anim>
                                    <p:set>
                                      <p:cBhvr>
                                        <p:cTn id="146" dur="1" fill="hold">
                                          <p:stCondLst>
                                            <p:cond delay="499"/>
                                          </p:stCondLst>
                                        </p:cTn>
                                        <p:tgtEl>
                                          <p:spTgt spid="3">
                                            <p:txEl>
                                              <p:pRg st="16" end="1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D:\Анюта\Работа\ОФОРМЛЕНИЕ\Фоны\ddc5f9e2549d.jpg"/>
          <p:cNvPicPr>
            <a:picLocks noChangeAspect="1" noChangeArrowheads="1"/>
          </p:cNvPicPr>
          <p:nvPr/>
        </p:nvPicPr>
        <p:blipFill>
          <a:blip r:embed="rId2"/>
          <a:srcRect/>
          <a:stretch>
            <a:fillRect/>
          </a:stretch>
        </p:blipFill>
        <p:spPr bwMode="auto">
          <a:xfrm>
            <a:off x="-17463" y="0"/>
            <a:ext cx="6875463" cy="9823450"/>
          </a:xfrm>
          <a:prstGeom prst="rect">
            <a:avLst/>
          </a:prstGeom>
          <a:noFill/>
          <a:ln w="9525">
            <a:noFill/>
            <a:miter lim="800000"/>
            <a:headEnd/>
            <a:tailEnd/>
          </a:ln>
        </p:spPr>
      </p:pic>
      <p:sp>
        <p:nvSpPr>
          <p:cNvPr id="3" name="Объект 2"/>
          <p:cNvSpPr>
            <a:spLocks noGrp="1"/>
          </p:cNvSpPr>
          <p:nvPr>
            <p:ph idx="4294967295"/>
          </p:nvPr>
        </p:nvSpPr>
        <p:spPr>
          <a:xfrm>
            <a:off x="404813" y="1331913"/>
            <a:ext cx="6172200" cy="6835775"/>
          </a:xfrm>
        </p:spPr>
        <p:txBody>
          <a:bodyPr/>
          <a:lstStyle/>
          <a:p>
            <a:pPr marL="0" indent="0" eaLnBrk="1" hangingPunct="1"/>
            <a:r>
              <a:rPr lang="ru-RU" sz="2400" b="1" smtClean="0">
                <a:solidFill>
                  <a:schemeClr val="hlink"/>
                </a:solidFill>
              </a:rPr>
              <a:t>5 тема: «Злая собака»</a:t>
            </a:r>
            <a:endParaRPr lang="ru-RU" sz="2400" b="1" i="1" smtClean="0">
              <a:solidFill>
                <a:schemeClr val="hlink"/>
              </a:solidFill>
            </a:endParaRPr>
          </a:p>
          <a:p>
            <a:pPr marL="0" indent="0" eaLnBrk="1" hangingPunct="1"/>
            <a:r>
              <a:rPr lang="ru-RU" sz="2400" b="1" i="1" smtClean="0">
                <a:solidFill>
                  <a:schemeClr val="hlink"/>
                </a:solidFill>
              </a:rPr>
              <a:t>Во дворе несет дозор</a:t>
            </a:r>
          </a:p>
          <a:p>
            <a:pPr marL="0" indent="0" eaLnBrk="1" hangingPunct="1"/>
            <a:r>
              <a:rPr lang="ru-RU" sz="2400" b="1" i="1" smtClean="0">
                <a:solidFill>
                  <a:schemeClr val="hlink"/>
                </a:solidFill>
              </a:rPr>
              <a:t>Пес по имени Трезор.</a:t>
            </a:r>
          </a:p>
          <a:p>
            <a:pPr marL="0" indent="0" eaLnBrk="1" hangingPunct="1"/>
            <a:r>
              <a:rPr lang="ru-RU" sz="2400" b="1" i="1" smtClean="0">
                <a:solidFill>
                  <a:schemeClr val="hlink"/>
                </a:solidFill>
              </a:rPr>
              <a:t>Злобно морща нос свой, лает,</a:t>
            </a:r>
          </a:p>
          <a:p>
            <a:pPr marL="0" indent="0" eaLnBrk="1" hangingPunct="1"/>
            <a:r>
              <a:rPr lang="ru-RU" sz="2400" b="1" i="1" smtClean="0">
                <a:solidFill>
                  <a:schemeClr val="hlink"/>
                </a:solidFill>
              </a:rPr>
              <a:t>В дом чужого не пускает.</a:t>
            </a:r>
          </a:p>
        </p:txBody>
      </p:sp>
      <p:pic>
        <p:nvPicPr>
          <p:cNvPr id="41987" name="Picture 4"/>
          <p:cNvPicPr>
            <a:picLocks noChangeAspect="1" noChangeArrowheads="1"/>
          </p:cNvPicPr>
          <p:nvPr/>
        </p:nvPicPr>
        <p:blipFill>
          <a:blip r:embed="rId3"/>
          <a:srcRect/>
          <a:stretch>
            <a:fillRect/>
          </a:stretch>
        </p:blipFill>
        <p:spPr bwMode="auto">
          <a:xfrm>
            <a:off x="4005263" y="250825"/>
            <a:ext cx="2400300" cy="2495550"/>
          </a:xfrm>
          <a:prstGeom prst="rect">
            <a:avLst/>
          </a:prstGeom>
          <a:noFill/>
          <a:ln w="9525">
            <a:noFill/>
            <a:miter lim="800000"/>
            <a:headEnd/>
            <a:tailEnd/>
          </a:ln>
        </p:spPr>
      </p:pic>
      <p:sp>
        <p:nvSpPr>
          <p:cNvPr id="41988" name="Rectangle 5"/>
          <p:cNvSpPr>
            <a:spLocks noChangeArrowheads="1"/>
          </p:cNvSpPr>
          <p:nvPr/>
        </p:nvSpPr>
        <p:spPr bwMode="auto">
          <a:xfrm>
            <a:off x="0" y="3563938"/>
            <a:ext cx="6192838" cy="3013075"/>
          </a:xfrm>
          <a:prstGeom prst="rect">
            <a:avLst/>
          </a:prstGeom>
          <a:noFill/>
          <a:ln w="9525">
            <a:noFill/>
            <a:miter lim="800000"/>
            <a:headEnd/>
            <a:tailEnd/>
          </a:ln>
        </p:spPr>
        <p:txBody>
          <a:bodyPr anchor="ctr">
            <a:spAutoFit/>
          </a:bodyPr>
          <a:lstStyle/>
          <a:p>
            <a:pPr algn="ctr"/>
            <a:r>
              <a:rPr lang="ru-RU" sz="2400" u="sng">
                <a:solidFill>
                  <a:schemeClr val="hlink"/>
                </a:solidFill>
              </a:rPr>
              <a:t>Задание:</a:t>
            </a:r>
            <a:r>
              <a:rPr lang="ru-RU" sz="2400">
                <a:solidFill>
                  <a:schemeClr val="hlink"/>
                </a:solidFill>
              </a:rPr>
              <a:t> обведи левую ладошку и нарисуй на ней свою собаку дорисовав  нос и глаз.</a:t>
            </a:r>
          </a:p>
          <a:p>
            <a:r>
              <a:rPr lang="ru-RU" sz="2400" b="1">
                <a:solidFill>
                  <a:schemeClr val="hlink"/>
                </a:solidFill>
              </a:rPr>
              <a:t>6 тема: «Слон»</a:t>
            </a:r>
            <a:endParaRPr lang="ru-RU" sz="2400">
              <a:solidFill>
                <a:schemeClr val="hlink"/>
              </a:solidFill>
            </a:endParaRPr>
          </a:p>
          <a:p>
            <a:r>
              <a:rPr lang="ru-RU" sz="2400" b="1" i="1">
                <a:solidFill>
                  <a:schemeClr val="hlink"/>
                </a:solidFill>
              </a:rPr>
              <a:t> Вот огромный серый слон,</a:t>
            </a:r>
            <a:r>
              <a:rPr lang="ru-RU" sz="2400">
                <a:solidFill>
                  <a:schemeClr val="hlink"/>
                </a:solidFill>
              </a:rPr>
              <a:t> </a:t>
            </a:r>
          </a:p>
          <a:p>
            <a:r>
              <a:rPr lang="ru-RU" sz="2400" b="1" i="1">
                <a:solidFill>
                  <a:schemeClr val="hlink"/>
                </a:solidFill>
              </a:rPr>
              <a:t> Свесил уши низко он,</a:t>
            </a:r>
            <a:endParaRPr lang="ru-RU" sz="2400">
              <a:solidFill>
                <a:schemeClr val="hlink"/>
              </a:solidFill>
            </a:endParaRPr>
          </a:p>
          <a:p>
            <a:r>
              <a:rPr lang="ru-RU" sz="2400" b="1" i="1">
                <a:solidFill>
                  <a:schemeClr val="hlink"/>
                </a:solidFill>
              </a:rPr>
              <a:t>Тянет длинный хобот-нос.</a:t>
            </a:r>
            <a:endParaRPr lang="ru-RU" sz="2400">
              <a:solidFill>
                <a:schemeClr val="hlink"/>
              </a:solidFill>
            </a:endParaRPr>
          </a:p>
          <a:p>
            <a:r>
              <a:rPr lang="ru-RU" sz="2400" b="1" i="1">
                <a:solidFill>
                  <a:schemeClr val="hlink"/>
                </a:solidFill>
              </a:rPr>
              <a:t>А куда? Для всех вопрос!...</a:t>
            </a:r>
          </a:p>
        </p:txBody>
      </p:sp>
      <p:pic>
        <p:nvPicPr>
          <p:cNvPr id="41989" name="Picture 6"/>
          <p:cNvPicPr>
            <a:picLocks noChangeAspect="1" noChangeArrowheads="1"/>
          </p:cNvPicPr>
          <p:nvPr/>
        </p:nvPicPr>
        <p:blipFill>
          <a:blip r:embed="rId4"/>
          <a:srcRect/>
          <a:stretch>
            <a:fillRect/>
          </a:stretch>
        </p:blipFill>
        <p:spPr bwMode="auto">
          <a:xfrm>
            <a:off x="4437063" y="4356100"/>
            <a:ext cx="2420937" cy="2293938"/>
          </a:xfrm>
          <a:prstGeom prst="rect">
            <a:avLst/>
          </a:prstGeom>
          <a:noFill/>
          <a:ln w="9525">
            <a:noFill/>
            <a:miter lim="800000"/>
            <a:headEnd/>
            <a:tailEnd/>
          </a:ln>
        </p:spPr>
      </p:pic>
      <p:sp>
        <p:nvSpPr>
          <p:cNvPr id="41990" name="Rectangle 7"/>
          <p:cNvSpPr>
            <a:spLocks noChangeArrowheads="1"/>
          </p:cNvSpPr>
          <p:nvPr/>
        </p:nvSpPr>
        <p:spPr bwMode="auto">
          <a:xfrm>
            <a:off x="404813" y="6588125"/>
            <a:ext cx="5445125" cy="1187450"/>
          </a:xfrm>
          <a:prstGeom prst="rect">
            <a:avLst/>
          </a:prstGeom>
          <a:noFill/>
          <a:ln w="9525">
            <a:noFill/>
            <a:miter lim="800000"/>
            <a:headEnd/>
            <a:tailEnd/>
          </a:ln>
        </p:spPr>
        <p:txBody>
          <a:bodyPr anchor="ctr">
            <a:spAutoFit/>
          </a:bodyPr>
          <a:lstStyle/>
          <a:p>
            <a:r>
              <a:rPr lang="ru-RU" sz="2400" u="sng">
                <a:solidFill>
                  <a:schemeClr val="hlink"/>
                </a:solidFill>
              </a:rPr>
              <a:t>Задание:</a:t>
            </a:r>
            <a:r>
              <a:rPr lang="ru-RU" sz="2400">
                <a:solidFill>
                  <a:schemeClr val="hlink"/>
                </a:solidFill>
              </a:rPr>
              <a:t> обведи левый кулачок и нарисуй на нем своего слона.(хвост, уши, глаза и ноги)</a:t>
            </a:r>
          </a:p>
        </p:txBody>
      </p:sp>
      <p:pic>
        <p:nvPicPr>
          <p:cNvPr id="41991" name="Picture 8"/>
          <p:cNvPicPr>
            <a:picLocks noChangeAspect="1" noChangeArrowheads="1"/>
          </p:cNvPicPr>
          <p:nvPr/>
        </p:nvPicPr>
        <p:blipFill>
          <a:blip r:embed="rId5"/>
          <a:srcRect/>
          <a:stretch>
            <a:fillRect/>
          </a:stretch>
        </p:blipFill>
        <p:spPr bwMode="auto">
          <a:xfrm>
            <a:off x="2781300" y="7596188"/>
            <a:ext cx="2628900" cy="202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0" end="0"/>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2" end="2"/>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3" end="3"/>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4" end="4"/>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42900" y="1331913"/>
            <a:ext cx="6172200" cy="6835775"/>
          </a:xfrm>
        </p:spPr>
        <p:txBody>
          <a:bodyPr/>
          <a:lstStyle/>
          <a:p>
            <a:pPr marL="0" indent="358775" algn="ctr" eaLnBrk="1" hangingPunct="1">
              <a:spcBef>
                <a:spcPct val="0"/>
              </a:spcBef>
              <a:buFont typeface="Arial" charset="0"/>
              <a:buNone/>
            </a:pPr>
            <a:r>
              <a:rPr lang="ru-RU" sz="2800" b="1" smtClean="0">
                <a:solidFill>
                  <a:schemeClr val="hlink"/>
                </a:solidFill>
              </a:rPr>
              <a:t>Что делает воспитатель:</a:t>
            </a:r>
          </a:p>
          <a:p>
            <a:pPr marL="0" indent="358775" algn="just" eaLnBrk="1" hangingPunct="1">
              <a:spcBef>
                <a:spcPct val="0"/>
              </a:spcBef>
              <a:buFont typeface="Arial" charset="0"/>
              <a:buNone/>
            </a:pPr>
            <a:endParaRPr lang="ru-RU" sz="2000" smtClean="0">
              <a:solidFill>
                <a:schemeClr val="hlink"/>
              </a:solidFill>
            </a:endParaRPr>
          </a:p>
          <a:p>
            <a:pPr marL="0" indent="358775" eaLnBrk="1" hangingPunct="1">
              <a:spcBef>
                <a:spcPct val="0"/>
              </a:spcBef>
              <a:buFontTx/>
              <a:buChar char="-"/>
            </a:pPr>
            <a:r>
              <a:rPr lang="ru-RU" sz="2000" smtClean="0">
                <a:solidFill>
                  <a:schemeClr val="hlink"/>
                </a:solidFill>
              </a:rPr>
              <a:t>даёт дидактический образец, т. е. изображение, где ясно выступают те черты, на которые надо обратить внимание детей, и где убрано все лишнее. Образец выполнен желательно нейтральным цветом без раскрашивания; цвета дети будут применять самостоятельно;</a:t>
            </a:r>
          </a:p>
          <a:p>
            <a:pPr marL="0" indent="358775" eaLnBrk="1" hangingPunct="1">
              <a:spcBef>
                <a:spcPct val="0"/>
              </a:spcBef>
              <a:buFont typeface="Arial" charset="0"/>
              <a:buNone/>
            </a:pPr>
            <a:r>
              <a:rPr lang="ru-RU" sz="2000" smtClean="0">
                <a:solidFill>
                  <a:schemeClr val="hlink"/>
                </a:solidFill>
              </a:rPr>
              <a:t>- показ способа действия воспитатель обязательно сопровождает пояснением и  может его повторить, обратив внимание детей на последовательность действия, а также использовать слова, как вначале, так и в процессе, что помогает им запомнить все действия в определенном порядке;</a:t>
            </a:r>
          </a:p>
          <a:p>
            <a:pPr marL="0" indent="358775" eaLnBrk="1" hangingPunct="1">
              <a:lnSpc>
                <a:spcPct val="120000"/>
              </a:lnSpc>
              <a:spcBef>
                <a:spcPct val="0"/>
              </a:spcBef>
              <a:buFont typeface="Arial" charset="0"/>
              <a:buNone/>
            </a:pPr>
            <a:r>
              <a:rPr lang="ru-RU" sz="2000" smtClean="0">
                <a:solidFill>
                  <a:schemeClr val="hlink"/>
                </a:solidFill>
              </a:rPr>
              <a:t>- по-новому организует анализ натуры ( обращает внимание на индивидуальные характерные признаки)</a:t>
            </a:r>
          </a:p>
          <a:p>
            <a:pPr marL="0" indent="358775" eaLnBrk="1" hangingPunct="1">
              <a:lnSpc>
                <a:spcPct val="120000"/>
              </a:lnSpc>
              <a:spcBef>
                <a:spcPct val="0"/>
              </a:spcBef>
              <a:buFontTx/>
              <a:buChar char="-"/>
            </a:pPr>
            <a:r>
              <a:rPr lang="ru-RU" sz="2000" smtClean="0">
                <a:solidFill>
                  <a:schemeClr val="hlink"/>
                </a:solidFill>
              </a:rPr>
              <a:t>подбирает  модели</a:t>
            </a:r>
          </a:p>
          <a:p>
            <a:pPr marL="0" indent="358775" eaLnBrk="1" hangingPunct="1">
              <a:lnSpc>
                <a:spcPct val="120000"/>
              </a:lnSpc>
              <a:spcBef>
                <a:spcPct val="0"/>
              </a:spcBef>
              <a:buFontTx/>
              <a:buChar char="-"/>
            </a:pPr>
            <a:r>
              <a:rPr lang="ru-RU" sz="2000" smtClean="0">
                <a:solidFill>
                  <a:schemeClr val="hlink"/>
                </a:solidFill>
              </a:rPr>
              <a:t>предоставляет  детям как можно больше самостоятельности, вместе с тем формирует у них умение воспринимать увиденное, действовать, создавать.</a:t>
            </a:r>
          </a:p>
          <a:p>
            <a:pPr marL="0" indent="358775" algn="just" eaLnBrk="1" hangingPunct="1">
              <a:lnSpc>
                <a:spcPct val="120000"/>
              </a:lnSpc>
              <a:spcBef>
                <a:spcPct val="0"/>
              </a:spcBef>
              <a:buFontTx/>
              <a:buChar char="-"/>
            </a:pPr>
            <a:endParaRPr lang="ru-RU" sz="2000" smtClean="0">
              <a:solidFill>
                <a:schemeClr val="hlink"/>
              </a:solidFill>
            </a:endParaRPr>
          </a:p>
          <a:p>
            <a:pPr marL="0" indent="358775" algn="just" eaLnBrk="1" hangingPunct="1">
              <a:spcBef>
                <a:spcPct val="0"/>
              </a:spcBef>
              <a:buFontTx/>
              <a:buChar char="-"/>
            </a:pPr>
            <a:endParaRPr lang="ru-RU" sz="2000" smtClean="0"/>
          </a:p>
          <a:p>
            <a:pPr marL="0" indent="358775" algn="just" eaLnBrk="1" hangingPunct="1">
              <a:spcBef>
                <a:spcPct val="0"/>
              </a:spcBef>
              <a:buFont typeface="Arial" charset="0"/>
              <a:buNone/>
            </a:pPr>
            <a:endParaRPr lang="ru-RU"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4294967295"/>
          </p:nvPr>
        </p:nvSpPr>
        <p:spPr>
          <a:xfrm>
            <a:off x="0" y="684213"/>
            <a:ext cx="6172200" cy="6835775"/>
          </a:xfrm>
        </p:spPr>
        <p:txBody>
          <a:bodyPr/>
          <a:lstStyle/>
          <a:p>
            <a:pPr marL="0" indent="0" eaLnBrk="1" hangingPunct="1"/>
            <a:r>
              <a:rPr lang="ru-RU" sz="2400" b="1" smtClean="0">
                <a:solidFill>
                  <a:schemeClr val="hlink"/>
                </a:solidFill>
              </a:rPr>
              <a:t>7 тема: «Дракон»</a:t>
            </a:r>
            <a:endParaRPr lang="ru-RU" sz="2400" b="1" i="1" smtClean="0">
              <a:solidFill>
                <a:schemeClr val="hlink"/>
              </a:solidFill>
            </a:endParaRPr>
          </a:p>
          <a:p>
            <a:pPr marL="0" indent="0" eaLnBrk="1" hangingPunct="1"/>
            <a:r>
              <a:rPr lang="ru-RU" sz="2400" b="1" i="1" smtClean="0">
                <a:solidFill>
                  <a:schemeClr val="hlink"/>
                </a:solidFill>
              </a:rPr>
              <a:t>Познакомлю вас с Дракошей.</a:t>
            </a:r>
            <a:r>
              <a:rPr lang="ru-RU" sz="2400" smtClean="0">
                <a:solidFill>
                  <a:schemeClr val="hlink"/>
                </a:solidFill>
              </a:rPr>
              <a:t> </a:t>
            </a:r>
            <a:endParaRPr lang="ru-RU" sz="2400" b="1" i="1" smtClean="0">
              <a:solidFill>
                <a:schemeClr val="hlink"/>
              </a:solidFill>
            </a:endParaRPr>
          </a:p>
          <a:p>
            <a:pPr marL="0" indent="0" eaLnBrk="1" hangingPunct="1"/>
            <a:r>
              <a:rPr lang="ru-RU" sz="2400" b="1" i="1" smtClean="0">
                <a:solidFill>
                  <a:schemeClr val="hlink"/>
                </a:solidFill>
              </a:rPr>
              <a:t>Не пугайтесь! Он хороший</a:t>
            </a:r>
          </a:p>
          <a:p>
            <a:pPr marL="0" indent="0" eaLnBrk="1" hangingPunct="1"/>
            <a:r>
              <a:rPr lang="ru-RU" sz="2400" b="1" i="1" smtClean="0">
                <a:solidFill>
                  <a:schemeClr val="hlink"/>
                </a:solidFill>
              </a:rPr>
              <a:t>И совсем-совсем не злой,</a:t>
            </a:r>
          </a:p>
          <a:p>
            <a:pPr marL="0" indent="0" eaLnBrk="1" hangingPunct="1"/>
            <a:r>
              <a:rPr lang="ru-RU" sz="2400" b="1" i="1" smtClean="0">
                <a:solidFill>
                  <a:schemeClr val="hlink"/>
                </a:solidFill>
              </a:rPr>
              <a:t>Он забавный и смешной.</a:t>
            </a:r>
            <a:r>
              <a:rPr lang="ru-RU" sz="2400" smtClean="0"/>
              <a:t> </a:t>
            </a:r>
          </a:p>
        </p:txBody>
      </p:sp>
      <p:sp>
        <p:nvSpPr>
          <p:cNvPr id="43011" name="Rectangle 4"/>
          <p:cNvSpPr>
            <a:spLocks noChangeArrowheads="1"/>
          </p:cNvSpPr>
          <p:nvPr/>
        </p:nvSpPr>
        <p:spPr bwMode="auto">
          <a:xfrm>
            <a:off x="549275" y="2843213"/>
            <a:ext cx="5684838" cy="822325"/>
          </a:xfrm>
          <a:prstGeom prst="rect">
            <a:avLst/>
          </a:prstGeom>
          <a:noFill/>
          <a:ln w="9525">
            <a:noFill/>
            <a:miter lim="800000"/>
            <a:headEnd/>
            <a:tailEnd/>
          </a:ln>
        </p:spPr>
        <p:txBody>
          <a:bodyPr anchor="ctr">
            <a:spAutoFit/>
          </a:bodyPr>
          <a:lstStyle/>
          <a:p>
            <a:r>
              <a:rPr lang="ru-RU" sz="2400" u="sng">
                <a:solidFill>
                  <a:schemeClr val="hlink"/>
                </a:solidFill>
              </a:rPr>
              <a:t>Задание:</a:t>
            </a:r>
            <a:r>
              <a:rPr lang="ru-RU" sz="2400">
                <a:solidFill>
                  <a:schemeClr val="hlink"/>
                </a:solidFill>
              </a:rPr>
              <a:t> обведи левую ладошку и нарисуй на ней своего дракона.</a:t>
            </a:r>
          </a:p>
        </p:txBody>
      </p:sp>
      <p:pic>
        <p:nvPicPr>
          <p:cNvPr id="43012" name="Picture 5"/>
          <p:cNvPicPr>
            <a:picLocks noChangeAspect="1" noChangeArrowheads="1"/>
          </p:cNvPicPr>
          <p:nvPr/>
        </p:nvPicPr>
        <p:blipFill>
          <a:blip r:embed="rId3"/>
          <a:srcRect/>
          <a:stretch>
            <a:fillRect/>
          </a:stretch>
        </p:blipFill>
        <p:spPr bwMode="auto">
          <a:xfrm>
            <a:off x="4221163" y="179388"/>
            <a:ext cx="2406650" cy="2762250"/>
          </a:xfrm>
          <a:prstGeom prst="rect">
            <a:avLst/>
          </a:prstGeom>
          <a:noFill/>
          <a:ln w="9525">
            <a:noFill/>
            <a:miter lim="800000"/>
            <a:headEnd/>
            <a:tailEnd/>
          </a:ln>
        </p:spPr>
      </p:pic>
      <p:pic>
        <p:nvPicPr>
          <p:cNvPr id="43013" name="Picture 7"/>
          <p:cNvPicPr>
            <a:picLocks noChangeAspect="1" noChangeArrowheads="1"/>
          </p:cNvPicPr>
          <p:nvPr/>
        </p:nvPicPr>
        <p:blipFill>
          <a:blip r:embed="rId4"/>
          <a:srcRect/>
          <a:stretch>
            <a:fillRect/>
          </a:stretch>
        </p:blipFill>
        <p:spPr bwMode="auto">
          <a:xfrm>
            <a:off x="1773238" y="6732588"/>
            <a:ext cx="3240087" cy="2430462"/>
          </a:xfrm>
          <a:prstGeom prst="rect">
            <a:avLst/>
          </a:prstGeom>
          <a:noFill/>
          <a:ln w="9525">
            <a:noFill/>
            <a:miter lim="800000"/>
            <a:headEnd/>
            <a:tailEnd/>
          </a:ln>
        </p:spPr>
      </p:pic>
      <p:pic>
        <p:nvPicPr>
          <p:cNvPr id="43014" name="Picture 6"/>
          <p:cNvPicPr>
            <a:picLocks noChangeAspect="1" noChangeArrowheads="1"/>
          </p:cNvPicPr>
          <p:nvPr/>
        </p:nvPicPr>
        <p:blipFill>
          <a:blip r:embed="rId5"/>
          <a:srcRect/>
          <a:stretch>
            <a:fillRect/>
          </a:stretch>
        </p:blipFill>
        <p:spPr bwMode="auto">
          <a:xfrm>
            <a:off x="4005263" y="3635375"/>
            <a:ext cx="2447925" cy="2319338"/>
          </a:xfrm>
          <a:prstGeom prst="rect">
            <a:avLst/>
          </a:prstGeom>
          <a:noFill/>
          <a:ln w="9525">
            <a:noFill/>
            <a:miter lim="800000"/>
            <a:headEnd/>
            <a:tailEnd/>
          </a:ln>
        </p:spPr>
      </p:pic>
      <p:sp>
        <p:nvSpPr>
          <p:cNvPr id="43015" name="Rectangle 8"/>
          <p:cNvSpPr>
            <a:spLocks noChangeArrowheads="1"/>
          </p:cNvSpPr>
          <p:nvPr/>
        </p:nvSpPr>
        <p:spPr bwMode="auto">
          <a:xfrm>
            <a:off x="404813" y="3754438"/>
            <a:ext cx="4392612" cy="2282825"/>
          </a:xfrm>
          <a:prstGeom prst="rect">
            <a:avLst/>
          </a:prstGeom>
          <a:noFill/>
          <a:ln w="9525">
            <a:noFill/>
            <a:miter lim="800000"/>
            <a:headEnd/>
            <a:tailEnd/>
          </a:ln>
        </p:spPr>
        <p:txBody>
          <a:bodyPr anchor="ctr">
            <a:spAutoFit/>
          </a:bodyPr>
          <a:lstStyle/>
          <a:p>
            <a:r>
              <a:rPr lang="ru-RU" sz="2400" b="1">
                <a:solidFill>
                  <a:schemeClr val="hlink"/>
                </a:solidFill>
                <a:latin typeface="Calibri" pitchFamily="34" charset="0"/>
                <a:cs typeface="Times New Roman" pitchFamily="18" charset="0"/>
              </a:rPr>
              <a:t>8 тема: «Жар-птица»</a:t>
            </a:r>
            <a:endParaRPr lang="ru-RU" sz="2400">
              <a:solidFill>
                <a:schemeClr val="hlink"/>
              </a:solidFill>
              <a:latin typeface="Calibri" pitchFamily="34" charset="0"/>
              <a:cs typeface="Times New Roman" pitchFamily="18" charset="0"/>
            </a:endParaRPr>
          </a:p>
          <a:p>
            <a:pPr eaLnBrk="0" hangingPunct="0"/>
            <a:r>
              <a:rPr lang="ru-RU" sz="2400" b="1" i="1">
                <a:solidFill>
                  <a:schemeClr val="hlink"/>
                </a:solidFill>
                <a:latin typeface="Calibri" pitchFamily="34" charset="0"/>
                <a:cs typeface="Times New Roman" pitchFamily="18" charset="0"/>
              </a:rPr>
              <a:t> По стране загадочной,</a:t>
            </a:r>
            <a:r>
              <a:rPr lang="ru-RU" sz="2400">
                <a:solidFill>
                  <a:schemeClr val="hlink"/>
                </a:solidFill>
                <a:latin typeface="Calibri" pitchFamily="34" charset="0"/>
                <a:cs typeface="Times New Roman" pitchFamily="18" charset="0"/>
              </a:rPr>
              <a:t> </a:t>
            </a:r>
          </a:p>
          <a:p>
            <a:pPr eaLnBrk="0" hangingPunct="0"/>
            <a:r>
              <a:rPr lang="ru-RU" sz="2400" b="1" i="1">
                <a:solidFill>
                  <a:schemeClr val="hlink"/>
                </a:solidFill>
                <a:latin typeface="Calibri" pitchFamily="34" charset="0"/>
                <a:cs typeface="Times New Roman" pitchFamily="18" charset="0"/>
              </a:rPr>
              <a:t> Неизвестной, сказочной</a:t>
            </a:r>
            <a:endParaRPr lang="ru-RU" sz="2400">
              <a:solidFill>
                <a:schemeClr val="hlink"/>
              </a:solidFill>
              <a:latin typeface="Calibri" pitchFamily="34" charset="0"/>
              <a:cs typeface="Times New Roman" pitchFamily="18" charset="0"/>
            </a:endParaRPr>
          </a:p>
          <a:p>
            <a:pPr eaLnBrk="0" hangingPunct="0"/>
            <a:r>
              <a:rPr lang="ru-RU" sz="2400" b="1" i="1">
                <a:solidFill>
                  <a:schemeClr val="hlink"/>
                </a:solidFill>
                <a:latin typeface="Calibri" pitchFamily="34" charset="0"/>
                <a:cs typeface="Times New Roman" pitchFamily="18" charset="0"/>
              </a:rPr>
              <a:t> Дивная Жар-птица</a:t>
            </a:r>
            <a:endParaRPr lang="ru-RU" sz="2400">
              <a:solidFill>
                <a:schemeClr val="hlink"/>
              </a:solidFill>
              <a:latin typeface="Calibri" pitchFamily="34" charset="0"/>
              <a:cs typeface="Times New Roman" pitchFamily="18" charset="0"/>
            </a:endParaRPr>
          </a:p>
          <a:p>
            <a:pPr eaLnBrk="0" hangingPunct="0"/>
            <a:r>
              <a:rPr lang="ru-RU" sz="2400" b="1" i="1">
                <a:solidFill>
                  <a:schemeClr val="hlink"/>
                </a:solidFill>
                <a:latin typeface="Calibri" pitchFamily="34" charset="0"/>
                <a:cs typeface="Times New Roman" pitchFamily="18" charset="0"/>
              </a:rPr>
              <a:t> Кружится-кружится.</a:t>
            </a:r>
            <a:endParaRPr lang="ru-RU" sz="2400">
              <a:solidFill>
                <a:schemeClr val="hlink"/>
              </a:solidFill>
              <a:latin typeface="Calibri" pitchFamily="34" charset="0"/>
              <a:cs typeface="Times New Roman" pitchFamily="18" charset="0"/>
            </a:endParaRPr>
          </a:p>
          <a:p>
            <a:pPr eaLnBrk="0" hangingPunct="0"/>
            <a:endParaRPr lang="ru-RU" sz="2400">
              <a:solidFill>
                <a:schemeClr val="hlink"/>
              </a:solidFill>
              <a:latin typeface="Calibri" pitchFamily="34" charset="0"/>
            </a:endParaRPr>
          </a:p>
        </p:txBody>
      </p:sp>
      <p:sp>
        <p:nvSpPr>
          <p:cNvPr id="43016" name="Rectangle 9"/>
          <p:cNvSpPr>
            <a:spLocks noChangeArrowheads="1"/>
          </p:cNvSpPr>
          <p:nvPr/>
        </p:nvSpPr>
        <p:spPr bwMode="auto">
          <a:xfrm>
            <a:off x="692150" y="5795963"/>
            <a:ext cx="5184775" cy="822325"/>
          </a:xfrm>
          <a:prstGeom prst="rect">
            <a:avLst/>
          </a:prstGeom>
          <a:noFill/>
          <a:ln w="9525">
            <a:noFill/>
            <a:miter lim="800000"/>
            <a:headEnd/>
            <a:tailEnd/>
          </a:ln>
        </p:spPr>
        <p:txBody>
          <a:bodyPr anchor="ctr">
            <a:spAutoFit/>
          </a:bodyPr>
          <a:lstStyle/>
          <a:p>
            <a:r>
              <a:rPr lang="ru-RU" sz="2400" u="sng">
                <a:solidFill>
                  <a:schemeClr val="hlink"/>
                </a:solidFill>
                <a:latin typeface="Calibri" pitchFamily="34" charset="0"/>
                <a:cs typeface="Times New Roman" pitchFamily="18" charset="0"/>
              </a:rPr>
              <a:t>Задание:</a:t>
            </a:r>
            <a:r>
              <a:rPr lang="ru-RU" sz="2400">
                <a:solidFill>
                  <a:schemeClr val="hlink"/>
                </a:solidFill>
                <a:latin typeface="Calibri" pitchFamily="34" charset="0"/>
                <a:cs typeface="Times New Roman" pitchFamily="18" charset="0"/>
              </a:rPr>
              <a:t> обведи левую ладошку и нарисуй на ней свою Жар-птицу</a:t>
            </a:r>
            <a:r>
              <a:rPr lang="ru-RU" sz="1300">
                <a:solidFill>
                  <a:schemeClr val="hlink"/>
                </a:solidFill>
                <a:latin typeface="Calibri" pitchFamily="34" charset="0"/>
                <a:cs typeface="Times New Roman" pitchFamily="18" charset="0"/>
              </a:rPr>
              <a:t>.</a:t>
            </a:r>
            <a:endParaRPr lang="ru-RU">
              <a:solidFill>
                <a:schemeClr val="hlink"/>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0" end="0"/>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2" end="2"/>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3" end="3"/>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4" end="4"/>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4294967295"/>
          </p:nvPr>
        </p:nvSpPr>
        <p:spPr>
          <a:xfrm>
            <a:off x="342900" y="1331913"/>
            <a:ext cx="6172200" cy="6835775"/>
          </a:xfrm>
        </p:spPr>
        <p:txBody>
          <a:bodyPr/>
          <a:lstStyle/>
          <a:p>
            <a:pPr marL="0" indent="0" eaLnBrk="1" hangingPunct="1"/>
            <a:r>
              <a:rPr lang="ru-RU" sz="2400" b="1" smtClean="0">
                <a:solidFill>
                  <a:schemeClr val="hlink"/>
                </a:solidFill>
              </a:rPr>
              <a:t>9 тема: «Цветок»</a:t>
            </a:r>
            <a:endParaRPr lang="ru-RU" sz="2400" b="1" i="1" smtClean="0">
              <a:solidFill>
                <a:schemeClr val="hlink"/>
              </a:solidFill>
            </a:endParaRPr>
          </a:p>
          <a:p>
            <a:pPr marL="0" indent="0" eaLnBrk="1" hangingPunct="1"/>
            <a:r>
              <a:rPr lang="ru-RU" sz="2400" b="1" i="1" smtClean="0">
                <a:solidFill>
                  <a:schemeClr val="hlink"/>
                </a:solidFill>
              </a:rPr>
              <a:t> Вот цветочек аленький,</a:t>
            </a:r>
            <a:r>
              <a:rPr lang="ru-RU" sz="2400" smtClean="0">
                <a:solidFill>
                  <a:schemeClr val="hlink"/>
                </a:solidFill>
              </a:rPr>
              <a:t> </a:t>
            </a:r>
            <a:endParaRPr lang="ru-RU" sz="2400" b="1" i="1" smtClean="0">
              <a:solidFill>
                <a:schemeClr val="hlink"/>
              </a:solidFill>
            </a:endParaRPr>
          </a:p>
          <a:p>
            <a:pPr marL="0" indent="0" eaLnBrk="1" hangingPunct="1"/>
            <a:r>
              <a:rPr lang="ru-RU" sz="2400" b="1" i="1" smtClean="0">
                <a:solidFill>
                  <a:schemeClr val="hlink"/>
                </a:solidFill>
              </a:rPr>
              <a:t> Не большой, не маленький.</a:t>
            </a:r>
          </a:p>
          <a:p>
            <a:pPr marL="0" indent="0" eaLnBrk="1" hangingPunct="1"/>
            <a:r>
              <a:rPr lang="ru-RU" sz="2400" b="1" i="1" smtClean="0">
                <a:solidFill>
                  <a:schemeClr val="hlink"/>
                </a:solidFill>
              </a:rPr>
              <a:t> Просто сказочный цветок,</a:t>
            </a:r>
          </a:p>
          <a:p>
            <a:pPr marL="0" indent="0" eaLnBrk="1" hangingPunct="1"/>
            <a:r>
              <a:rPr lang="ru-RU" sz="2400" b="1" i="1" smtClean="0">
                <a:solidFill>
                  <a:schemeClr val="hlink"/>
                </a:solidFill>
              </a:rPr>
              <a:t> Чудо – каждый лепесток.</a:t>
            </a:r>
            <a:endParaRPr lang="ru-RU" sz="2400" u="sng" smtClean="0">
              <a:solidFill>
                <a:schemeClr val="hlink"/>
              </a:solidFill>
            </a:endParaRPr>
          </a:p>
          <a:p>
            <a:pPr marL="0" indent="0" eaLnBrk="1" hangingPunct="1"/>
            <a:r>
              <a:rPr lang="ru-RU" sz="2400" u="sng" smtClean="0">
                <a:solidFill>
                  <a:schemeClr val="hlink"/>
                </a:solidFill>
              </a:rPr>
              <a:t>Задание:</a:t>
            </a:r>
            <a:r>
              <a:rPr lang="ru-RU" sz="2400" smtClean="0">
                <a:solidFill>
                  <a:schemeClr val="hlink"/>
                </a:solidFill>
              </a:rPr>
              <a:t> нанеси на левую ладошку цветные краски и приложив ладонь к стеблю, поверни её несколько раз.</a:t>
            </a:r>
          </a:p>
          <a:p>
            <a:pPr marL="0" indent="0" eaLnBrk="1" hangingPunct="1"/>
            <a:endParaRPr lang="ru-RU" sz="2400" smtClean="0">
              <a:solidFill>
                <a:schemeClr val="hlink"/>
              </a:solidFill>
            </a:endParaRPr>
          </a:p>
          <a:p>
            <a:pPr marL="0" indent="0" eaLnBrk="1" hangingPunct="1">
              <a:buFont typeface="Arial" charset="0"/>
              <a:buNone/>
            </a:pPr>
            <a:r>
              <a:rPr lang="ru-RU" smtClean="0"/>
              <a:t/>
            </a:r>
            <a:br>
              <a:rPr lang="ru-RU" smtClean="0"/>
            </a:br>
            <a:r>
              <a:rPr lang="ru-RU" smtClean="0"/>
              <a:t/>
            </a:r>
            <a:br>
              <a:rPr lang="ru-RU" smtClean="0"/>
            </a:br>
            <a:endParaRPr lang="ru-RU" smtClean="0"/>
          </a:p>
        </p:txBody>
      </p:sp>
      <p:pic>
        <p:nvPicPr>
          <p:cNvPr id="44035" name="Picture 4"/>
          <p:cNvPicPr>
            <a:picLocks noChangeAspect="1" noChangeArrowheads="1"/>
          </p:cNvPicPr>
          <p:nvPr/>
        </p:nvPicPr>
        <p:blipFill>
          <a:blip r:embed="rId3"/>
          <a:srcRect/>
          <a:stretch>
            <a:fillRect/>
          </a:stretch>
        </p:blipFill>
        <p:spPr bwMode="auto">
          <a:xfrm>
            <a:off x="4437063" y="755650"/>
            <a:ext cx="2347912" cy="2736850"/>
          </a:xfrm>
          <a:prstGeom prst="rect">
            <a:avLst/>
          </a:prstGeom>
          <a:noFill/>
          <a:ln w="9525">
            <a:noFill/>
            <a:miter lim="800000"/>
            <a:headEnd/>
            <a:tailEnd/>
          </a:ln>
        </p:spPr>
      </p:pic>
      <p:pic>
        <p:nvPicPr>
          <p:cNvPr id="44036" name="Picture 5"/>
          <p:cNvPicPr>
            <a:picLocks noChangeAspect="1" noChangeArrowheads="1"/>
          </p:cNvPicPr>
          <p:nvPr/>
        </p:nvPicPr>
        <p:blipFill>
          <a:blip r:embed="rId4"/>
          <a:srcRect/>
          <a:stretch>
            <a:fillRect/>
          </a:stretch>
        </p:blipFill>
        <p:spPr bwMode="auto">
          <a:xfrm>
            <a:off x="4437063" y="4284663"/>
            <a:ext cx="2306637" cy="2519362"/>
          </a:xfrm>
          <a:prstGeom prst="rect">
            <a:avLst/>
          </a:prstGeom>
          <a:noFill/>
          <a:ln w="9525">
            <a:noFill/>
            <a:miter lim="800000"/>
            <a:headEnd/>
            <a:tailEnd/>
          </a:ln>
        </p:spPr>
      </p:pic>
      <p:sp>
        <p:nvSpPr>
          <p:cNvPr id="44037" name="Rectangle 7"/>
          <p:cNvSpPr>
            <a:spLocks noChangeArrowheads="1"/>
          </p:cNvSpPr>
          <p:nvPr/>
        </p:nvSpPr>
        <p:spPr bwMode="auto">
          <a:xfrm>
            <a:off x="260350" y="5497513"/>
            <a:ext cx="3673475" cy="457200"/>
          </a:xfrm>
          <a:prstGeom prst="rect">
            <a:avLst/>
          </a:prstGeom>
          <a:noFill/>
          <a:ln w="9525">
            <a:noFill/>
            <a:miter lim="800000"/>
            <a:headEnd/>
            <a:tailEnd/>
          </a:ln>
        </p:spPr>
        <p:txBody>
          <a:bodyPr anchor="ctr">
            <a:spAutoFit/>
          </a:bodyPr>
          <a:lstStyle/>
          <a:p>
            <a:r>
              <a:rPr lang="ru-RU" sz="1300" b="1">
                <a:latin typeface="Calibri" pitchFamily="34" charset="0"/>
                <a:cs typeface="Times New Roman" pitchFamily="18" charset="0"/>
              </a:rPr>
              <a:t> </a:t>
            </a:r>
            <a:r>
              <a:rPr lang="ru-RU" sz="2400" b="1">
                <a:solidFill>
                  <a:schemeClr val="hlink"/>
                </a:solidFill>
                <a:latin typeface="Calibri" pitchFamily="34" charset="0"/>
                <a:cs typeface="Times New Roman" pitchFamily="18" charset="0"/>
              </a:rPr>
              <a:t>10 тема: «Дед Мороз»</a:t>
            </a:r>
            <a:endParaRPr lang="ru-RU" sz="2400">
              <a:solidFill>
                <a:schemeClr val="hlink"/>
              </a:solidFill>
              <a:latin typeface="Calibri" pitchFamily="34" charset="0"/>
            </a:endParaRPr>
          </a:p>
        </p:txBody>
      </p:sp>
      <p:pic>
        <p:nvPicPr>
          <p:cNvPr id="44038" name="Picture 6"/>
          <p:cNvPicPr>
            <a:picLocks noChangeAspect="1" noChangeArrowheads="1"/>
          </p:cNvPicPr>
          <p:nvPr/>
        </p:nvPicPr>
        <p:blipFill>
          <a:blip r:embed="rId5"/>
          <a:srcRect/>
          <a:stretch>
            <a:fillRect/>
          </a:stretch>
        </p:blipFill>
        <p:spPr bwMode="auto">
          <a:xfrm>
            <a:off x="2060575" y="6300788"/>
            <a:ext cx="2570163"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0" end="0"/>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1" end="1"/>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2" end="2"/>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3" end="3"/>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3" dur="500"/>
                                        <p:tgtEl>
                                          <p:spTgt spid="3">
                                            <p:txEl>
                                              <p:pRg st="4" end="4"/>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9" dur="500"/>
                                        <p:tgtEl>
                                          <p:spTgt spid="3">
                                            <p:txEl>
                                              <p:pRg st="5" end="5"/>
                                            </p:txEl>
                                          </p:spTgt>
                                        </p:tgtEl>
                                        <p:attrNameLst>
                                          <p:attrName>ppt_y</p:attrName>
                                        </p:attrNameLst>
                                      </p:cBhvr>
                                      <p:tavLst>
                                        <p:tav tm="0">
                                          <p:val>
                                            <p:strVal val="ppt_y"/>
                                          </p:val>
                                        </p:tav>
                                        <p:tav tm="100000">
                                          <p:val>
                                            <p:strVal val="1+ppt_h/2"/>
                                          </p:val>
                                        </p:tav>
                                      </p:tavLst>
                                    </p:anim>
                                    <p:set>
                                      <p:cBhvr>
                                        <p:cTn id="80"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5" dur="500"/>
                                        <p:tgtEl>
                                          <p:spTgt spid="3">
                                            <p:txEl>
                                              <p:pRg st="7" end="7"/>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pic>
        <p:nvPicPr>
          <p:cNvPr id="45058" name="Picture 6"/>
          <p:cNvPicPr>
            <a:picLocks noChangeAspect="1" noChangeArrowheads="1"/>
          </p:cNvPicPr>
          <p:nvPr/>
        </p:nvPicPr>
        <p:blipFill>
          <a:blip r:embed="rId3"/>
          <a:srcRect/>
          <a:stretch>
            <a:fillRect/>
          </a:stretch>
        </p:blipFill>
        <p:spPr bwMode="auto">
          <a:xfrm>
            <a:off x="333375" y="611188"/>
            <a:ext cx="2673350" cy="3179762"/>
          </a:xfrm>
          <a:prstGeom prst="rect">
            <a:avLst/>
          </a:prstGeom>
          <a:noFill/>
          <a:ln w="9525">
            <a:noFill/>
            <a:miter lim="800000"/>
            <a:headEnd/>
            <a:tailEnd/>
          </a:ln>
        </p:spPr>
      </p:pic>
      <p:pic>
        <p:nvPicPr>
          <p:cNvPr id="45059" name="Picture 5"/>
          <p:cNvPicPr>
            <a:picLocks noChangeAspect="1" noChangeArrowheads="1"/>
          </p:cNvPicPr>
          <p:nvPr/>
        </p:nvPicPr>
        <p:blipFill>
          <a:blip r:embed="rId4"/>
          <a:srcRect/>
          <a:stretch>
            <a:fillRect/>
          </a:stretch>
        </p:blipFill>
        <p:spPr bwMode="auto">
          <a:xfrm>
            <a:off x="3357563" y="2555875"/>
            <a:ext cx="3094037" cy="3673475"/>
          </a:xfrm>
          <a:prstGeom prst="rect">
            <a:avLst/>
          </a:prstGeom>
          <a:noFill/>
          <a:ln w="9525">
            <a:noFill/>
            <a:miter lim="800000"/>
            <a:headEnd/>
            <a:tailEnd/>
          </a:ln>
        </p:spPr>
      </p:pic>
      <p:pic>
        <p:nvPicPr>
          <p:cNvPr id="45060" name="Picture 4"/>
          <p:cNvPicPr>
            <a:picLocks noChangeAspect="1" noChangeArrowheads="1"/>
          </p:cNvPicPr>
          <p:nvPr/>
        </p:nvPicPr>
        <p:blipFill>
          <a:blip r:embed="rId5"/>
          <a:srcRect/>
          <a:stretch>
            <a:fillRect/>
          </a:stretch>
        </p:blipFill>
        <p:spPr bwMode="auto">
          <a:xfrm>
            <a:off x="1916113" y="6300788"/>
            <a:ext cx="3024187" cy="2268537"/>
          </a:xfrm>
          <a:prstGeom prst="rect">
            <a:avLst/>
          </a:prstGeom>
          <a:noFill/>
          <a:ln w="9525">
            <a:noFill/>
            <a:miter lim="800000"/>
            <a:headEnd/>
            <a:tailEnd/>
          </a:ln>
        </p:spPr>
      </p:pic>
      <p:sp>
        <p:nvSpPr>
          <p:cNvPr id="45061" name="Rectangle 7"/>
          <p:cNvSpPr>
            <a:spLocks noChangeArrowheads="1"/>
          </p:cNvSpPr>
          <p:nvPr/>
        </p:nvSpPr>
        <p:spPr bwMode="auto">
          <a:xfrm>
            <a:off x="1298575" y="338138"/>
            <a:ext cx="3160713" cy="822325"/>
          </a:xfrm>
          <a:prstGeom prst="rect">
            <a:avLst/>
          </a:prstGeom>
          <a:noFill/>
          <a:ln w="9525">
            <a:noFill/>
            <a:miter lim="800000"/>
            <a:headEnd/>
            <a:tailEnd/>
          </a:ln>
        </p:spPr>
        <p:txBody>
          <a:bodyPr wrap="none" anchor="ctr">
            <a:spAutoFit/>
          </a:bodyPr>
          <a:lstStyle/>
          <a:p>
            <a:r>
              <a:rPr lang="ru-RU" sz="2400" b="1">
                <a:solidFill>
                  <a:schemeClr val="hlink"/>
                </a:solidFill>
                <a:latin typeface="Calibri" pitchFamily="34" charset="0"/>
                <a:cs typeface="Times New Roman" pitchFamily="18" charset="0"/>
              </a:rPr>
              <a:t>11 тема: «Ангелочек»</a:t>
            </a:r>
            <a:endParaRPr lang="ru-RU" sz="2400">
              <a:solidFill>
                <a:schemeClr val="hlink"/>
              </a:solidFill>
              <a:latin typeface="Calibri" pitchFamily="34" charset="0"/>
            </a:endParaRPr>
          </a:p>
          <a:p>
            <a:pPr eaLnBrk="0" hangingPunct="0"/>
            <a:endParaRPr lang="ru-RU" sz="2400">
              <a:latin typeface="Calibri" pitchFamily="34" charset="0"/>
            </a:endParaRPr>
          </a:p>
        </p:txBody>
      </p:sp>
      <p:sp>
        <p:nvSpPr>
          <p:cNvPr id="45062" name="Rectangle 8"/>
          <p:cNvSpPr>
            <a:spLocks noChangeArrowheads="1"/>
          </p:cNvSpPr>
          <p:nvPr/>
        </p:nvSpPr>
        <p:spPr bwMode="auto">
          <a:xfrm>
            <a:off x="3141663" y="2051050"/>
            <a:ext cx="2908300" cy="822325"/>
          </a:xfrm>
          <a:prstGeom prst="rect">
            <a:avLst/>
          </a:prstGeom>
          <a:noFill/>
          <a:ln w="9525">
            <a:noFill/>
            <a:miter lim="800000"/>
            <a:headEnd/>
            <a:tailEnd/>
          </a:ln>
        </p:spPr>
        <p:txBody>
          <a:bodyPr wrap="none" anchor="ctr">
            <a:spAutoFit/>
          </a:bodyPr>
          <a:lstStyle/>
          <a:p>
            <a:r>
              <a:rPr lang="ru-RU" sz="2400" b="1">
                <a:solidFill>
                  <a:schemeClr val="hlink"/>
                </a:solidFill>
                <a:latin typeface="Calibri" pitchFamily="34" charset="0"/>
                <a:cs typeface="Times New Roman" pitchFamily="18" charset="0"/>
              </a:rPr>
              <a:t>12 тема: «Кактусы»</a:t>
            </a:r>
            <a:endParaRPr lang="ru-RU" sz="2400">
              <a:solidFill>
                <a:schemeClr val="hlink"/>
              </a:solidFill>
              <a:latin typeface="Calibri" pitchFamily="34" charset="0"/>
            </a:endParaRPr>
          </a:p>
          <a:p>
            <a:pPr eaLnBrk="0" hangingPunct="0"/>
            <a:endParaRPr lang="ru-RU" sz="2400">
              <a:latin typeface="Calibri" pitchFamily="34" charset="0"/>
            </a:endParaRPr>
          </a:p>
        </p:txBody>
      </p:sp>
      <p:sp>
        <p:nvSpPr>
          <p:cNvPr id="45063" name="Rectangle 10"/>
          <p:cNvSpPr>
            <a:spLocks noChangeArrowheads="1"/>
          </p:cNvSpPr>
          <p:nvPr/>
        </p:nvSpPr>
        <p:spPr bwMode="auto">
          <a:xfrm>
            <a:off x="692150" y="5795963"/>
            <a:ext cx="3419475" cy="1004887"/>
          </a:xfrm>
          <a:prstGeom prst="rect">
            <a:avLst/>
          </a:prstGeom>
          <a:noFill/>
          <a:ln w="9525">
            <a:noFill/>
            <a:miter lim="800000"/>
            <a:headEnd/>
            <a:tailEnd/>
          </a:ln>
        </p:spPr>
        <p:txBody>
          <a:bodyPr>
            <a:spAutoFit/>
          </a:bodyPr>
          <a:lstStyle/>
          <a:p>
            <a:pPr>
              <a:spcBef>
                <a:spcPct val="50000"/>
              </a:spcBef>
            </a:pPr>
            <a:r>
              <a:rPr lang="ru-RU" b="1">
                <a:solidFill>
                  <a:schemeClr val="hlink"/>
                </a:solidFill>
              </a:rPr>
              <a:t>13 </a:t>
            </a:r>
            <a:r>
              <a:rPr lang="ru-RU" sz="2400" b="1">
                <a:solidFill>
                  <a:schemeClr val="hlink"/>
                </a:solidFill>
              </a:rPr>
              <a:t>тема: «Краб»</a:t>
            </a:r>
            <a:endParaRPr lang="ru-RU" sz="2400">
              <a:solidFill>
                <a:schemeClr val="hlink"/>
              </a:solidFill>
            </a:endParaRPr>
          </a:p>
          <a:p>
            <a:pPr eaLnBrk="0" hangingPunct="0">
              <a:spcBef>
                <a:spcPct val="50000"/>
              </a:spcBef>
            </a:pPr>
            <a:endParaRPr lang="ru-RU" sz="2400">
              <a:solidFill>
                <a:schemeClr val="hlink"/>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42900" y="1331913"/>
            <a:ext cx="6172200" cy="6835775"/>
          </a:xfrm>
        </p:spPr>
        <p:txBody>
          <a:bodyPr/>
          <a:lstStyle/>
          <a:p>
            <a:pPr marL="0" indent="358775" eaLnBrk="1" hangingPunct="1">
              <a:spcBef>
                <a:spcPct val="0"/>
              </a:spcBef>
              <a:buFontTx/>
              <a:buChar char="-"/>
            </a:pPr>
            <a:r>
              <a:rPr lang="ru-RU" sz="2000" smtClean="0">
                <a:solidFill>
                  <a:schemeClr val="hlink"/>
                </a:solidFill>
              </a:rPr>
              <a:t>вызывает 1-2 детей и комментирует и уточняет их действие;</a:t>
            </a:r>
          </a:p>
          <a:p>
            <a:pPr marL="0" indent="358775" eaLnBrk="1" hangingPunct="1">
              <a:spcBef>
                <a:spcPct val="0"/>
              </a:spcBef>
              <a:buFontTx/>
              <a:buChar char="-"/>
            </a:pPr>
            <a:r>
              <a:rPr lang="ru-RU" sz="2000" smtClean="0">
                <a:solidFill>
                  <a:schemeClr val="hlink"/>
                </a:solidFill>
              </a:rPr>
              <a:t>Напоминает  детям последовательность действия;</a:t>
            </a:r>
          </a:p>
          <a:p>
            <a:pPr marL="0" indent="358775" eaLnBrk="1" hangingPunct="1">
              <a:spcBef>
                <a:spcPct val="0"/>
              </a:spcBef>
              <a:buFontTx/>
              <a:buChar char="-"/>
            </a:pPr>
            <a:r>
              <a:rPr lang="ru-RU" sz="2000" smtClean="0">
                <a:solidFill>
                  <a:schemeClr val="hlink"/>
                </a:solidFill>
              </a:rPr>
              <a:t>начинает занятия упражнением-разминкой  с  кисточкой</a:t>
            </a:r>
          </a:p>
          <a:p>
            <a:pPr marL="0" indent="358775" algn="ctr" eaLnBrk="1" hangingPunct="1">
              <a:spcBef>
                <a:spcPct val="0"/>
              </a:spcBef>
              <a:buFont typeface="Arial" charset="0"/>
              <a:buNone/>
            </a:pPr>
            <a:r>
              <a:rPr lang="ru-RU" sz="2000" i="1" smtClean="0">
                <a:solidFill>
                  <a:schemeClr val="hlink"/>
                </a:solidFill>
              </a:rPr>
              <a:t>( Кисточку возьмем вот так: </a:t>
            </a:r>
          </a:p>
          <a:p>
            <a:pPr marL="0" indent="358775" algn="ctr" eaLnBrk="1" hangingPunct="1">
              <a:spcBef>
                <a:spcPct val="0"/>
              </a:spcBef>
              <a:buFont typeface="Arial" charset="0"/>
              <a:buNone/>
            </a:pPr>
            <a:r>
              <a:rPr lang="ru-RU" sz="2000" i="1" smtClean="0">
                <a:solidFill>
                  <a:schemeClr val="hlink"/>
                </a:solidFill>
              </a:rPr>
              <a:t>Это трудно? Нет, пустяк.</a:t>
            </a:r>
          </a:p>
          <a:p>
            <a:pPr marL="0" indent="358775" algn="ctr" eaLnBrk="1" hangingPunct="1">
              <a:spcBef>
                <a:spcPct val="0"/>
              </a:spcBef>
              <a:buFont typeface="Arial" charset="0"/>
              <a:buNone/>
            </a:pPr>
            <a:r>
              <a:rPr lang="ru-RU" sz="2000" i="1" smtClean="0">
                <a:solidFill>
                  <a:schemeClr val="hlink"/>
                </a:solidFill>
              </a:rPr>
              <a:t>Вверх-вниз, вправо-влево</a:t>
            </a:r>
          </a:p>
          <a:p>
            <a:pPr marL="0" indent="358775" algn="ctr" eaLnBrk="1" hangingPunct="1">
              <a:spcBef>
                <a:spcPct val="0"/>
              </a:spcBef>
              <a:buFont typeface="Arial" charset="0"/>
              <a:buNone/>
            </a:pPr>
            <a:r>
              <a:rPr lang="ru-RU" sz="2000" i="1" smtClean="0">
                <a:solidFill>
                  <a:schemeClr val="hlink"/>
                </a:solidFill>
              </a:rPr>
              <a:t>Гордо словно королева.</a:t>
            </a:r>
          </a:p>
          <a:p>
            <a:pPr marL="0" indent="358775" algn="ctr" eaLnBrk="1" hangingPunct="1">
              <a:spcBef>
                <a:spcPct val="0"/>
              </a:spcBef>
              <a:buFont typeface="Arial" charset="0"/>
              <a:buNone/>
            </a:pPr>
            <a:r>
              <a:rPr lang="ru-RU" sz="2000" i="1" smtClean="0">
                <a:solidFill>
                  <a:schemeClr val="hlink"/>
                </a:solidFill>
              </a:rPr>
              <a:t>Начала рисовать.</a:t>
            </a:r>
          </a:p>
          <a:p>
            <a:pPr marL="0" indent="358775" algn="ctr" eaLnBrk="1" hangingPunct="1">
              <a:spcBef>
                <a:spcPct val="0"/>
              </a:spcBef>
              <a:buFont typeface="Arial" charset="0"/>
              <a:buNone/>
            </a:pPr>
            <a:r>
              <a:rPr lang="ru-RU" sz="2000" i="1" smtClean="0">
                <a:solidFill>
                  <a:schemeClr val="hlink"/>
                </a:solidFill>
              </a:rPr>
              <a:t>Как девица плясать.</a:t>
            </a:r>
          </a:p>
          <a:p>
            <a:pPr marL="0" indent="358775" eaLnBrk="1" hangingPunct="1">
              <a:spcBef>
                <a:spcPct val="0"/>
              </a:spcBef>
              <a:buFont typeface="Arial" charset="0"/>
              <a:buNone/>
            </a:pPr>
            <a:r>
              <a:rPr lang="ru-RU" sz="2000" smtClean="0">
                <a:solidFill>
                  <a:schemeClr val="hlink"/>
                </a:solidFill>
              </a:rPr>
              <a:t>-обращает внимание на выразительность образа, красоту цветосочетаний  и гармоничность форм, ритмичность расположений деталей в узоре</a:t>
            </a:r>
          </a:p>
          <a:p>
            <a:pPr marL="0" indent="358775" algn="just" eaLnBrk="1" hangingPunct="1">
              <a:spcBef>
                <a:spcPct val="0"/>
              </a:spcBef>
              <a:buFont typeface="Arial" charset="0"/>
              <a:buNone/>
            </a:pPr>
            <a:r>
              <a:rPr lang="ru-RU" sz="2000" smtClean="0">
                <a:solidFill>
                  <a:schemeClr val="hlink"/>
                </a:solidFill>
              </a:rPr>
              <a:t>-  использует художественное слово при просмотре работ;</a:t>
            </a:r>
          </a:p>
          <a:p>
            <a:pPr marL="0" indent="358775" algn="just" eaLnBrk="1" hangingPunct="1">
              <a:spcBef>
                <a:spcPct val="0"/>
              </a:spcBef>
              <a:buFont typeface="Arial" charset="0"/>
              <a:buNone/>
            </a:pPr>
            <a:endParaRPr lang="ru-RU" sz="2000" smtClean="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1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1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1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1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1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42900" y="1331913"/>
            <a:ext cx="6172200" cy="6835775"/>
          </a:xfrm>
        </p:spPr>
        <p:txBody>
          <a:bodyPr/>
          <a:lstStyle/>
          <a:p>
            <a:pPr marL="0" indent="358775" algn="just" eaLnBrk="1" hangingPunct="1">
              <a:spcBef>
                <a:spcPct val="0"/>
              </a:spcBef>
              <a:buFont typeface="Arial" charset="0"/>
              <a:buNone/>
            </a:pPr>
            <a:endParaRPr lang="ru-RU" sz="2000" smtClean="0"/>
          </a:p>
          <a:p>
            <a:pPr marL="0" indent="358775" eaLnBrk="1" hangingPunct="1">
              <a:lnSpc>
                <a:spcPct val="120000"/>
              </a:lnSpc>
              <a:spcBef>
                <a:spcPct val="0"/>
              </a:spcBef>
              <a:buFont typeface="Arial" charset="0"/>
              <a:buNone/>
            </a:pPr>
            <a:r>
              <a:rPr lang="ru-RU" sz="2000" smtClean="0">
                <a:solidFill>
                  <a:schemeClr val="hlink"/>
                </a:solidFill>
              </a:rPr>
              <a:t>- последовательно усложняет задания для детей;</a:t>
            </a:r>
          </a:p>
          <a:p>
            <a:pPr marL="0" indent="358775" eaLnBrk="1" hangingPunct="1">
              <a:lnSpc>
                <a:spcPct val="120000"/>
              </a:lnSpc>
              <a:spcBef>
                <a:spcPct val="0"/>
              </a:spcBef>
              <a:buFontTx/>
              <a:buChar char="-"/>
            </a:pPr>
            <a:r>
              <a:rPr lang="ru-RU" sz="2000" smtClean="0">
                <a:solidFill>
                  <a:schemeClr val="hlink"/>
                </a:solidFill>
              </a:rPr>
              <a:t>организовывает наблюдение окружающих предметов;</a:t>
            </a:r>
          </a:p>
          <a:p>
            <a:pPr marL="0" indent="358775" eaLnBrk="1" hangingPunct="1">
              <a:lnSpc>
                <a:spcPct val="120000"/>
              </a:lnSpc>
              <a:spcBef>
                <a:spcPct val="0"/>
              </a:spcBef>
              <a:buFontTx/>
              <a:buChar char="-"/>
            </a:pPr>
            <a:r>
              <a:rPr lang="ru-RU" sz="2000" smtClean="0">
                <a:solidFill>
                  <a:schemeClr val="hlink"/>
                </a:solidFill>
              </a:rPr>
              <a:t>знакомит с творчеством художников;</a:t>
            </a:r>
          </a:p>
          <a:p>
            <a:pPr marL="0" indent="358775" eaLnBrk="1" hangingPunct="1">
              <a:lnSpc>
                <a:spcPct val="120000"/>
              </a:lnSpc>
              <a:spcBef>
                <a:spcPct val="0"/>
              </a:spcBef>
              <a:buFontTx/>
              <a:buChar char="-"/>
            </a:pPr>
            <a:r>
              <a:rPr lang="ru-RU" sz="2000" smtClean="0">
                <a:solidFill>
                  <a:schemeClr val="hlink"/>
                </a:solidFill>
              </a:rPr>
              <a:t>прорисовывает контур простым карандашом какого-либо предмета( дети старшего возраста прорисовывают самостоятельно);</a:t>
            </a:r>
          </a:p>
          <a:p>
            <a:pPr marL="0" indent="358775" eaLnBrk="1" hangingPunct="1">
              <a:lnSpc>
                <a:spcPct val="120000"/>
              </a:lnSpc>
              <a:spcBef>
                <a:spcPct val="0"/>
              </a:spcBef>
              <a:buFontTx/>
              <a:buChar char="-"/>
            </a:pPr>
            <a:r>
              <a:rPr lang="ru-RU" sz="2000" smtClean="0">
                <a:solidFill>
                  <a:schemeClr val="hlink"/>
                </a:solidFill>
              </a:rPr>
              <a:t>технические навыки (воспитатель постоянно уделяет внимание технике пользования разными изобразительными материалами);</a:t>
            </a:r>
          </a:p>
          <a:p>
            <a:pPr marL="0" indent="358775" eaLnBrk="1" hangingPunct="1">
              <a:lnSpc>
                <a:spcPct val="120000"/>
              </a:lnSpc>
              <a:spcBef>
                <a:spcPct val="0"/>
              </a:spcBef>
              <a:buFontTx/>
              <a:buChar char="-"/>
            </a:pPr>
            <a:r>
              <a:rPr lang="ru-RU" sz="2000" smtClean="0">
                <a:solidFill>
                  <a:schemeClr val="hlink"/>
                </a:solidFill>
              </a:rPr>
              <a:t>Использует игровой приём: Мадам Клякса приходит в гости, Ниточка просит Кисточку научить  её  рисовать,  волшебник  Алладин  оставляет свою лампу и т.д. Дети произносят  заклинание,  чтобы  чудо произошло и т.д. </a:t>
            </a:r>
          </a:p>
          <a:p>
            <a:pPr marL="0" indent="358775" algn="just" eaLnBrk="1" hangingPunct="1">
              <a:lnSpc>
                <a:spcPct val="120000"/>
              </a:lnSpc>
              <a:spcBef>
                <a:spcPct val="0"/>
              </a:spcBef>
              <a:buFontTx/>
              <a:buChar char="-"/>
            </a:pPr>
            <a:endParaRPr lang="ru-RU" sz="2000" smtClean="0">
              <a:solidFill>
                <a:schemeClr val="hlink"/>
              </a:solidFill>
            </a:endParaRPr>
          </a:p>
          <a:p>
            <a:pPr marL="0" indent="358775" algn="just" eaLnBrk="1" hangingPunct="1">
              <a:lnSpc>
                <a:spcPct val="120000"/>
              </a:lnSpc>
              <a:spcBef>
                <a:spcPct val="0"/>
              </a:spcBef>
              <a:buFontTx/>
              <a:buChar char="-"/>
            </a:pPr>
            <a:endParaRPr lang="ru-RU" sz="2000" smtClean="0">
              <a:solidFill>
                <a:schemeClr val="hlink"/>
              </a:solidFill>
            </a:endParaRPr>
          </a:p>
          <a:p>
            <a:pPr marL="0" indent="358775" algn="just" eaLnBrk="1" hangingPunct="1">
              <a:lnSpc>
                <a:spcPct val="120000"/>
              </a:lnSpc>
              <a:spcBef>
                <a:spcPct val="0"/>
              </a:spcBef>
              <a:buFontTx/>
              <a:buChar char="-"/>
            </a:pPr>
            <a:endParaRPr lang="ru-RU" sz="2000" smtClean="0"/>
          </a:p>
          <a:p>
            <a:pPr marL="0" indent="358775" algn="just" eaLnBrk="1" hangingPunct="1">
              <a:lnSpc>
                <a:spcPct val="120000"/>
              </a:lnSpc>
              <a:spcBef>
                <a:spcPct val="0"/>
              </a:spcBef>
              <a:buFontTx/>
              <a:buChar char="-"/>
            </a:pPr>
            <a:endParaRPr lang="ru-RU" sz="2000" smtClean="0"/>
          </a:p>
          <a:p>
            <a:pPr marL="0" indent="358775" algn="just" eaLnBrk="1" hangingPunct="1">
              <a:lnSpc>
                <a:spcPct val="120000"/>
              </a:lnSpc>
              <a:spcBef>
                <a:spcPct val="0"/>
              </a:spcBef>
              <a:buFont typeface="Arial" charset="0"/>
              <a:buNone/>
            </a:pPr>
            <a:endParaRPr lang="ru-RU" sz="2000" smtClean="0"/>
          </a:p>
          <a:p>
            <a:pPr marL="0" indent="358775" algn="just" eaLnBrk="1" hangingPunct="1">
              <a:spcBef>
                <a:spcPct val="0"/>
              </a:spcBef>
              <a:buFontTx/>
              <a:buChar char="-"/>
            </a:pPr>
            <a:endParaRPr lang="ru-RU" sz="2000" smtClean="0"/>
          </a:p>
          <a:p>
            <a:pPr marL="0" indent="358775" algn="just" eaLnBrk="1" hangingPunct="1">
              <a:spcBef>
                <a:spcPct val="0"/>
              </a:spcBef>
              <a:buFont typeface="Arial" charset="0"/>
              <a:buNone/>
            </a:pPr>
            <a:endParaRPr lang="ru-RU"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42900" y="1331913"/>
            <a:ext cx="6172200" cy="6835775"/>
          </a:xfrm>
        </p:spPr>
        <p:txBody>
          <a:bodyPr/>
          <a:lstStyle/>
          <a:p>
            <a:pPr marL="0" indent="358775" algn="ctr" eaLnBrk="1" hangingPunct="1">
              <a:spcBef>
                <a:spcPct val="0"/>
              </a:spcBef>
              <a:buFont typeface="Arial" charset="0"/>
              <a:buNone/>
            </a:pPr>
            <a:r>
              <a:rPr lang="ru-RU" sz="4000" b="1" smtClean="0">
                <a:solidFill>
                  <a:schemeClr val="hlink"/>
                </a:solidFill>
              </a:rPr>
              <a:t>Что делают дети:</a:t>
            </a:r>
          </a:p>
          <a:p>
            <a:pPr marL="0" indent="358775" algn="just" eaLnBrk="1" hangingPunct="1">
              <a:spcBef>
                <a:spcPct val="0"/>
              </a:spcBef>
              <a:buFont typeface="Arial" charset="0"/>
              <a:buNone/>
            </a:pPr>
            <a:endParaRPr lang="ru-RU" sz="2000" smtClean="0">
              <a:solidFill>
                <a:schemeClr val="hlink"/>
              </a:solidFill>
            </a:endParaRPr>
          </a:p>
          <a:p>
            <a:pPr marL="0" indent="358775" eaLnBrk="1" hangingPunct="1">
              <a:spcBef>
                <a:spcPct val="0"/>
              </a:spcBef>
              <a:buFont typeface="Arial" charset="0"/>
              <a:buNone/>
            </a:pPr>
            <a:r>
              <a:rPr lang="ru-RU" sz="2400" smtClean="0">
                <a:solidFill>
                  <a:schemeClr val="hlink"/>
                </a:solidFill>
              </a:rPr>
              <a:t>- знакомятся с формой ( обводят форму рукой, играют с флажками, мячами, шарами. Ощущают их очертание);</a:t>
            </a:r>
          </a:p>
          <a:p>
            <a:pPr marL="0" indent="358775" eaLnBrk="1" hangingPunct="1">
              <a:spcBef>
                <a:spcPct val="0"/>
              </a:spcBef>
              <a:buFontTx/>
              <a:buChar char="-"/>
            </a:pPr>
            <a:r>
              <a:rPr lang="ru-RU" sz="2400" smtClean="0">
                <a:solidFill>
                  <a:schemeClr val="hlink"/>
                </a:solidFill>
              </a:rPr>
              <a:t>Пальцем, карандашом или  кистью в руке, делают нужное движение в воздухе;</a:t>
            </a:r>
          </a:p>
          <a:p>
            <a:pPr marL="0" indent="358775" eaLnBrk="1" hangingPunct="1">
              <a:spcBef>
                <a:spcPct val="0"/>
              </a:spcBef>
              <a:buFontTx/>
              <a:buChar char="-"/>
            </a:pPr>
            <a:r>
              <a:rPr lang="ru-RU" sz="2400" smtClean="0">
                <a:solidFill>
                  <a:schemeClr val="hlink"/>
                </a:solidFill>
              </a:rPr>
              <a:t>зрительно воспринимают (рассматривают  предмет, натуру, картину и. д.);</a:t>
            </a:r>
          </a:p>
          <a:p>
            <a:pPr marL="0" indent="358775" eaLnBrk="1" hangingPunct="1">
              <a:spcBef>
                <a:spcPct val="0"/>
              </a:spcBef>
              <a:buFontTx/>
              <a:buChar char="-"/>
            </a:pPr>
            <a:r>
              <a:rPr lang="ru-RU" sz="2400" smtClean="0">
                <a:solidFill>
                  <a:schemeClr val="hlink"/>
                </a:solidFill>
              </a:rPr>
              <a:t>-узнают , что предметы разные по форме, цвету размеру ( деревья высокие, низкие, толстые и тонкие, здания высокие и низкие; окна узкие и широкие), симметричное расположение;</a:t>
            </a:r>
          </a:p>
          <a:p>
            <a:pPr marL="0" indent="358775" eaLnBrk="1" hangingPunct="1">
              <a:spcBef>
                <a:spcPct val="0"/>
              </a:spcBef>
              <a:buFontTx/>
              <a:buChar char="-"/>
            </a:pPr>
            <a:r>
              <a:rPr lang="ru-RU" sz="2400" smtClean="0">
                <a:solidFill>
                  <a:schemeClr val="hlink"/>
                </a:solidFill>
              </a:rPr>
              <a:t>коллективно рисуют; рисуют парами; подгруппами и индивидуально;</a:t>
            </a:r>
          </a:p>
          <a:p>
            <a:pPr marL="0" indent="358775" eaLnBrk="1" hangingPunct="1">
              <a:spcBef>
                <a:spcPct val="0"/>
              </a:spcBef>
              <a:buFontTx/>
              <a:buChar char="-"/>
            </a:pPr>
            <a:r>
              <a:rPr lang="ru-RU" sz="2400" smtClean="0">
                <a:solidFill>
                  <a:schemeClr val="hlink"/>
                </a:solidFill>
              </a:rPr>
              <a:t> учатся оценивать технические навыки.</a:t>
            </a:r>
          </a:p>
          <a:p>
            <a:pPr marL="0" indent="358775" eaLnBrk="1" hangingPunct="1">
              <a:spcBef>
                <a:spcPct val="0"/>
              </a:spcBef>
              <a:buFont typeface="Arial" charset="0"/>
              <a:buNone/>
            </a:pPr>
            <a:endParaRPr lang="ru-RU" sz="2000" smtClean="0">
              <a:solidFill>
                <a:schemeClr val="hlink"/>
              </a:solidFill>
            </a:endParaRPr>
          </a:p>
          <a:p>
            <a:pPr marL="0" indent="358775" algn="just" eaLnBrk="1" hangingPunct="1">
              <a:spcBef>
                <a:spcPct val="0"/>
              </a:spcBef>
              <a:buFont typeface="Arial" charset="0"/>
              <a:buNone/>
            </a:pPr>
            <a:endParaRPr lang="ru-RU" sz="2000" smtClean="0">
              <a:solidFill>
                <a:schemeClr val="hlink"/>
              </a:solidFill>
            </a:endParaRPr>
          </a:p>
          <a:p>
            <a:pPr marL="0" indent="358775" algn="just" eaLnBrk="1" hangingPunct="1">
              <a:spcBef>
                <a:spcPct val="0"/>
              </a:spcBef>
              <a:buFontTx/>
              <a:buChar char="-"/>
            </a:pPr>
            <a:endParaRPr lang="ru-RU" sz="2000" smtClean="0">
              <a:solidFill>
                <a:schemeClr val="hlink"/>
              </a:solidFill>
            </a:endParaRPr>
          </a:p>
          <a:p>
            <a:pPr marL="0" indent="358775" algn="just" eaLnBrk="1" hangingPunct="1">
              <a:spcBef>
                <a:spcPct val="0"/>
              </a:spcBef>
              <a:buFontTx/>
              <a:buChar char="-"/>
            </a:pPr>
            <a:endParaRPr lang="ru-RU" sz="2000" smtClean="0"/>
          </a:p>
          <a:p>
            <a:pPr marL="0" indent="358775" algn="just" eaLnBrk="1" hangingPunct="1">
              <a:spcBef>
                <a:spcPct val="0"/>
              </a:spcBef>
              <a:buFontTx/>
              <a:buChar char="-"/>
            </a:pPr>
            <a:endParaRPr lang="ru-RU"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42900" y="1331913"/>
            <a:ext cx="6172200" cy="6835775"/>
          </a:xfrm>
        </p:spPr>
        <p:txBody>
          <a:bodyPr/>
          <a:lstStyle/>
          <a:p>
            <a:pPr marL="0" indent="358775" eaLnBrk="1" hangingPunct="1">
              <a:spcBef>
                <a:spcPct val="0"/>
              </a:spcBef>
              <a:buFont typeface="Arial" charset="0"/>
              <a:buNone/>
            </a:pPr>
            <a:r>
              <a:rPr lang="ru-RU" smtClean="0"/>
              <a:t> </a:t>
            </a:r>
            <a:r>
              <a:rPr lang="ru-RU" sz="2400" smtClean="0">
                <a:solidFill>
                  <a:schemeClr val="hlink"/>
                </a:solidFill>
              </a:rPr>
              <a:t>Нам необходимо привить детям интерес к рисованию, но маленьким детям трудно пользоваться кисточкой для рисования, а как известно в этом возрасте – чем больше трудностей испытывает ребёнок, тем меньше его интерес. </a:t>
            </a:r>
            <a:endParaRPr lang="en-US" sz="2400" smtClean="0">
              <a:solidFill>
                <a:schemeClr val="hlink"/>
              </a:solidFill>
            </a:endParaRPr>
          </a:p>
          <a:p>
            <a:pPr marL="0" indent="358775" eaLnBrk="1" hangingPunct="1">
              <a:spcBef>
                <a:spcPct val="0"/>
              </a:spcBef>
              <a:buFont typeface="Arial" charset="0"/>
              <a:buNone/>
            </a:pPr>
            <a:endParaRPr lang="en-US" sz="2400" smtClean="0">
              <a:solidFill>
                <a:schemeClr val="hlink"/>
              </a:solidFill>
            </a:endParaRPr>
          </a:p>
          <a:p>
            <a:pPr marL="0" indent="358775" eaLnBrk="1" hangingPunct="1">
              <a:spcBef>
                <a:spcPct val="0"/>
              </a:spcBef>
              <a:buFont typeface="Arial" charset="0"/>
              <a:buNone/>
            </a:pPr>
            <a:endParaRPr lang="en-US" sz="2400" smtClean="0">
              <a:solidFill>
                <a:schemeClr val="hlink"/>
              </a:solidFill>
            </a:endParaRPr>
          </a:p>
          <a:p>
            <a:pPr marL="0" indent="358775" eaLnBrk="1" hangingPunct="1">
              <a:spcBef>
                <a:spcPct val="0"/>
              </a:spcBef>
              <a:buFont typeface="Arial" charset="0"/>
              <a:buNone/>
            </a:pPr>
            <a:endParaRPr lang="en-US" sz="2400" smtClean="0">
              <a:solidFill>
                <a:schemeClr val="hlink"/>
              </a:solidFill>
            </a:endParaRPr>
          </a:p>
          <a:p>
            <a:pPr marL="0" indent="358775" eaLnBrk="1" hangingPunct="1">
              <a:spcBef>
                <a:spcPct val="0"/>
              </a:spcBef>
              <a:buFont typeface="Arial" charset="0"/>
              <a:buNone/>
            </a:pPr>
            <a:endParaRPr lang="en-US" sz="2400" smtClean="0">
              <a:solidFill>
                <a:schemeClr val="hlink"/>
              </a:solidFill>
            </a:endParaRPr>
          </a:p>
          <a:p>
            <a:pPr marL="0" indent="358775" eaLnBrk="1" hangingPunct="1">
              <a:spcBef>
                <a:spcPct val="0"/>
              </a:spcBef>
              <a:buFont typeface="Arial" charset="0"/>
              <a:buNone/>
            </a:pPr>
            <a:endParaRPr lang="en-US" sz="2400" smtClean="0">
              <a:solidFill>
                <a:schemeClr val="hlink"/>
              </a:solidFill>
            </a:endParaRPr>
          </a:p>
          <a:p>
            <a:pPr marL="0" indent="358775" eaLnBrk="1" hangingPunct="1">
              <a:spcBef>
                <a:spcPct val="0"/>
              </a:spcBef>
              <a:buFont typeface="Arial" charset="0"/>
              <a:buNone/>
            </a:pPr>
            <a:endParaRPr lang="en-US" sz="2400" smtClean="0">
              <a:solidFill>
                <a:schemeClr val="hlink"/>
              </a:solidFill>
            </a:endParaRPr>
          </a:p>
          <a:p>
            <a:pPr marL="0" indent="358775" eaLnBrk="1" hangingPunct="1">
              <a:spcBef>
                <a:spcPct val="0"/>
              </a:spcBef>
              <a:buFont typeface="Arial" charset="0"/>
              <a:buNone/>
            </a:pPr>
            <a:r>
              <a:rPr lang="ru-RU" sz="2400" smtClean="0">
                <a:solidFill>
                  <a:schemeClr val="hlink"/>
                </a:solidFill>
              </a:rPr>
              <a:t>Существуют очень увлекательные занятия или даже скорее игры, которые подарят ребенку новые ощущения, разовьют мелкую моторику рук, дадут возможность открыть для себя новый и волшебный мир художественного творчества – это техники нетрадиционного рисования. </a:t>
            </a:r>
          </a:p>
        </p:txBody>
      </p:sp>
      <p:pic>
        <p:nvPicPr>
          <p:cNvPr id="19459" name="Picture 4" descr="P1020881"/>
          <p:cNvPicPr>
            <a:picLocks noChangeAspect="1" noChangeArrowheads="1"/>
          </p:cNvPicPr>
          <p:nvPr/>
        </p:nvPicPr>
        <p:blipFill>
          <a:blip r:embed="rId3"/>
          <a:srcRect/>
          <a:stretch>
            <a:fillRect/>
          </a:stretch>
        </p:blipFill>
        <p:spPr bwMode="auto">
          <a:xfrm>
            <a:off x="2349500" y="3348038"/>
            <a:ext cx="3311525" cy="2484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p:cTn id="1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4294967295"/>
          </p:nvPr>
        </p:nvSpPr>
        <p:spPr>
          <a:xfrm>
            <a:off x="342900" y="1331913"/>
            <a:ext cx="6172200" cy="6835775"/>
          </a:xfrm>
        </p:spPr>
        <p:txBody>
          <a:bodyPr/>
          <a:lstStyle/>
          <a:p>
            <a:pPr marL="0" indent="358775" eaLnBrk="1" hangingPunct="1">
              <a:spcBef>
                <a:spcPct val="0"/>
              </a:spcBef>
              <a:buFont typeface="Arial" charset="0"/>
              <a:buNone/>
            </a:pPr>
            <a:r>
              <a:rPr lang="ru-RU" sz="2400" smtClean="0">
                <a:solidFill>
                  <a:schemeClr val="hlink"/>
                </a:solidFill>
              </a:rPr>
              <a:t>Освоение как можно большего числа разнообразных изобразительных  техник позволяет обогащать и развивать внутренний мир ребёнка. </a:t>
            </a:r>
          </a:p>
          <a:p>
            <a:pPr marL="0" indent="358775" eaLnBrk="1" hangingPunct="1">
              <a:spcBef>
                <a:spcPct val="0"/>
              </a:spcBef>
              <a:buFont typeface="Arial" charset="0"/>
              <a:buNone/>
            </a:pPr>
            <a:r>
              <a:rPr lang="ru-RU" sz="2400" smtClean="0">
                <a:solidFill>
                  <a:schemeClr val="hlink"/>
                </a:solidFill>
              </a:rPr>
              <a:t>Это может быть рисование пальцами, ладошками, мятой бумагой и многими  другими подручными средствами. </a:t>
            </a:r>
          </a:p>
        </p:txBody>
      </p:sp>
      <p:pic>
        <p:nvPicPr>
          <p:cNvPr id="20483" name="Picture 5" descr="P1020877"/>
          <p:cNvPicPr>
            <a:picLocks noChangeAspect="1" noChangeArrowheads="1"/>
          </p:cNvPicPr>
          <p:nvPr/>
        </p:nvPicPr>
        <p:blipFill>
          <a:blip r:embed="rId3"/>
          <a:srcRect/>
          <a:stretch>
            <a:fillRect/>
          </a:stretch>
        </p:blipFill>
        <p:spPr bwMode="auto">
          <a:xfrm>
            <a:off x="620713" y="4067175"/>
            <a:ext cx="2879725" cy="2160588"/>
          </a:xfrm>
          <a:prstGeom prst="rect">
            <a:avLst/>
          </a:prstGeom>
          <a:noFill/>
          <a:ln w="9525">
            <a:noFill/>
            <a:miter lim="800000"/>
            <a:headEnd/>
            <a:tailEnd/>
          </a:ln>
        </p:spPr>
      </p:pic>
      <p:pic>
        <p:nvPicPr>
          <p:cNvPr id="20484" name="Picture 6" descr="P1020873"/>
          <p:cNvPicPr>
            <a:picLocks noChangeAspect="1" noChangeArrowheads="1"/>
          </p:cNvPicPr>
          <p:nvPr/>
        </p:nvPicPr>
        <p:blipFill>
          <a:blip r:embed="rId4"/>
          <a:srcRect/>
          <a:stretch>
            <a:fillRect/>
          </a:stretch>
        </p:blipFill>
        <p:spPr bwMode="auto">
          <a:xfrm>
            <a:off x="3068638" y="4716463"/>
            <a:ext cx="2439987" cy="3252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D:\Анюта\Работа\ОФОРМЛЕНИЕ\Фоны\ddc5f9e2549d.jpg"/>
          <p:cNvPicPr>
            <a:picLocks noChangeAspect="1" noChangeArrowheads="1"/>
          </p:cNvPicPr>
          <p:nvPr/>
        </p:nvPicPr>
        <p:blipFill>
          <a:blip r:embed="rId2"/>
          <a:srcRect/>
          <a:stretch>
            <a:fillRect/>
          </a:stretch>
        </p:blipFill>
        <p:spPr bwMode="auto">
          <a:xfrm>
            <a:off x="-19050" y="0"/>
            <a:ext cx="6875463" cy="9823450"/>
          </a:xfrm>
          <a:prstGeom prst="rect">
            <a:avLst/>
          </a:prstGeom>
          <a:noFill/>
          <a:ln w="9525">
            <a:noFill/>
            <a:miter lim="800000"/>
            <a:headEnd/>
            <a:tailEnd/>
          </a:ln>
        </p:spPr>
      </p:pic>
      <p:sp>
        <p:nvSpPr>
          <p:cNvPr id="3" name="Объект 2"/>
          <p:cNvSpPr>
            <a:spLocks noGrp="1"/>
          </p:cNvSpPr>
          <p:nvPr>
            <p:ph idx="1"/>
          </p:nvPr>
        </p:nvSpPr>
        <p:spPr>
          <a:xfrm>
            <a:off x="342900" y="1331913"/>
            <a:ext cx="6172200" cy="6835775"/>
          </a:xfrm>
        </p:spPr>
        <p:txBody>
          <a:bodyPr/>
          <a:lstStyle/>
          <a:p>
            <a:pPr marL="0" indent="358775" eaLnBrk="1" hangingPunct="1">
              <a:spcBef>
                <a:spcPct val="0"/>
              </a:spcBef>
              <a:buFont typeface="Arial" charset="0"/>
              <a:buNone/>
            </a:pPr>
            <a:r>
              <a:rPr lang="ru-RU" sz="2400" smtClean="0">
                <a:solidFill>
                  <a:schemeClr val="hlink"/>
                </a:solidFill>
              </a:rPr>
              <a:t>Для печатания руками краску нужно развести до консистенции жидкой сметаны и налить тонким слоем на плоскую тарелку. Либо нанести на широкой кистью, губкой и т.д. Ребенку будет полезно и интересно изучить возможности собственной руки, т.к в отличие от кисти, свои  пальчики ребёнок уже научился контролировать. </a:t>
            </a:r>
          </a:p>
          <a:p>
            <a:pPr marL="0" indent="358775" eaLnBrk="1" hangingPunct="1">
              <a:spcBef>
                <a:spcPct val="0"/>
              </a:spcBef>
              <a:buFont typeface="Arial" charset="0"/>
              <a:buNone/>
            </a:pPr>
            <a:r>
              <a:rPr lang="ru-RU" sz="2400" smtClean="0">
                <a:solidFill>
                  <a:schemeClr val="hlink"/>
                </a:solidFill>
              </a:rPr>
              <a:t>С помощью одной - единственной ладошки можно получить огромное количество самых разных отпечатков, а дополнив их собственной фантазией, превратить в настоящие шедевры. Можно мазать, рисовать и печатать любые абстракции, наслаждаясь цветом и живописным колоритом. Или - создавать интересные сюжетные картины. Например, отпечаток раскрытой ладошки пальчиками вниз может стать веселым осьминожкой, нужно только нарисовать ему глазки и ротик.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1828</Words>
  <Application>Microsoft Office PowerPoint</Application>
  <PresentationFormat>Экран (4:3)</PresentationFormat>
  <Paragraphs>197</Paragraphs>
  <Slides>32</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32</vt:i4>
      </vt:variant>
    </vt:vector>
  </HeadingPairs>
  <TitlesOfParts>
    <vt:vector size="36" baseType="lpstr">
      <vt:lpstr>Arial</vt:lpstr>
      <vt:lpstr>Calibri</vt:lpstr>
      <vt:lpstr>Times New Roman</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Увлекательное рисование</dc:title>
  <dc:creator>User</dc:creator>
  <cp:lastModifiedBy>Admin</cp:lastModifiedBy>
  <cp:revision>79</cp:revision>
  <dcterms:created xsi:type="dcterms:W3CDTF">2011-02-19T10:52:46Z</dcterms:created>
  <dcterms:modified xsi:type="dcterms:W3CDTF">2013-02-22T17:56:28Z</dcterms:modified>
</cp:coreProperties>
</file>