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63" r:id="rId2"/>
    <p:sldId id="258" r:id="rId3"/>
    <p:sldId id="264" r:id="rId4"/>
    <p:sldId id="261" r:id="rId5"/>
    <p:sldId id="260" r:id="rId6"/>
    <p:sldId id="259" r:id="rId7"/>
    <p:sldId id="262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"/>
    <p:penClr>
      <a:srgbClr val="FF0000"/>
    </p:penClr>
  </p:showPr>
  <p:clrMru>
    <a:srgbClr val="844C4C"/>
    <a:srgbClr val="000000"/>
    <a:srgbClr val="66FF33"/>
    <a:srgbClr val="008000"/>
    <a:srgbClr val="EA8B00"/>
    <a:srgbClr val="B86E00"/>
    <a:srgbClr val="754343"/>
    <a:srgbClr val="D49E76"/>
    <a:srgbClr val="923100"/>
    <a:srgbClr val="A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8" autoAdjust="0"/>
  </p:normalViewPr>
  <p:slideViewPr>
    <p:cSldViewPr>
      <p:cViewPr>
        <p:scale>
          <a:sx n="44" d="100"/>
          <a:sy n="44" d="100"/>
        </p:scale>
        <p:origin x="-1182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 dirty="0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 dirty="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3064" name="Rectangle 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3069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72400" y="6415088"/>
            <a:ext cx="1371600" cy="4238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C7433-A832-48C1-83E1-7BBE241D16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652F-57C4-4254-9498-C662C57AD545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C094-A2D1-4FC9-B177-778F0CE2E399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757CE-655F-4D20-900B-E87187BCD2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61F3F-99DC-4876-B89D-72B1E93A7157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846C5-F04D-4BA1-9684-FAA759E061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73725" y="1927225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673725" y="4078288"/>
            <a:ext cx="3311525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FB7AB-B8A3-4835-B6DB-B9A5D838122E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585D7-CE05-4177-8A93-AE6EA1932A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108-DF8A-4756-A344-59FD226B53B8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0D29B-D7FD-4536-A75F-AF0B3EC38A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459FB-3507-49E4-8B30-3DDC3AB05117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3246C-758A-4F6D-9421-EA592DF208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6D47A-D126-4B48-93E6-B3C12E6FF0E0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B0B9E-7C15-4B92-84E4-B2ACFC64B5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40D4A-B907-4DC2-A7FE-2B56E43B92DF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F459E-89FF-4556-B1F0-3E6B1F6BFE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93159-6B84-4684-B474-8E31688B8E26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C7F74-C76E-487E-A784-69315F6E6D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1A787-3E28-49CE-A6B8-E06D92E766F7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10175-2D2D-4292-A50C-732DE68D15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E629C-9AB3-4982-A3A8-4FEA4A32D742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A67E1-4A90-47A4-9966-F86E50BB05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64AD4-87A8-4DEC-B001-DDB920A74874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A71B-6D2F-416C-BACB-86CD38B062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 dirty="0"/>
          </a:p>
        </p:txBody>
      </p:sp>
      <p:sp>
        <p:nvSpPr>
          <p:cNvPr id="172035" name="Freeform 3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2036" name="Freeform 4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 dirty="0"/>
          </a:p>
        </p:txBody>
      </p:sp>
      <p:sp>
        <p:nvSpPr>
          <p:cNvPr id="172038" name="Freeform 6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fld id="{BCAFB7AB-B8A3-4835-B6DB-B9A5D838122E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1720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2042" name="Freeform 10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2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fld id="{568585D7-CE05-4177-8A93-AE6EA1932A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ransition advClick="0" advTm="700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285728"/>
            <a:ext cx="878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Муниципальное бюджетное дошкольное образовательное учреждение  </a:t>
            </a:r>
          </a:p>
          <a:p>
            <a:pPr algn="ctr"/>
            <a:r>
              <a:rPr lang="ru-RU" sz="1600" b="1" smtClean="0">
                <a:solidFill>
                  <a:srgbClr val="000000"/>
                </a:solidFill>
              </a:rPr>
              <a:t>детский </a:t>
            </a:r>
            <a:r>
              <a:rPr lang="ru-RU" sz="1600" b="1" smtClean="0">
                <a:solidFill>
                  <a:srgbClr val="000000"/>
                </a:solidFill>
              </a:rPr>
              <a:t>сад </a:t>
            </a:r>
            <a:r>
              <a:rPr lang="ru-RU" sz="1600" b="1" dirty="0" smtClean="0">
                <a:solidFill>
                  <a:srgbClr val="000000"/>
                </a:solidFill>
              </a:rPr>
              <a:t>№ 62</a:t>
            </a:r>
            <a:endParaRPr lang="ru-RU" sz="16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опия 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2"/>
            <a:ext cx="6858001" cy="9144002"/>
          </a:xfrm>
          <a:prstGeom prst="rect">
            <a:avLst/>
          </a:prstGeom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857496"/>
            <a:ext cx="1357322" cy="1785950"/>
          </a:xfrm>
          <a:prstGeom prst="rect">
            <a:avLst/>
          </a:prstGeom>
        </p:spPr>
      </p:pic>
      <p:sp>
        <p:nvSpPr>
          <p:cNvPr id="30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58" y="1196975"/>
            <a:ext cx="3278217" cy="3311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200" b="1" dirty="0" smtClean="0">
              <a:latin typeface="+mj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b="1" dirty="0" smtClean="0">
              <a:latin typeface="+mj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atin typeface="+mj-lt"/>
              </a:rPr>
              <a:t>По энциклопедическому словарю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atin typeface="+mj-lt"/>
              </a:rPr>
              <a:t>Логопедия (от греч. </a:t>
            </a:r>
            <a:r>
              <a:rPr lang="en-US" sz="1800" b="1" dirty="0" smtClean="0">
                <a:latin typeface="+mj-lt"/>
              </a:rPr>
              <a:t>Logos – </a:t>
            </a:r>
            <a:r>
              <a:rPr lang="ru-RU" sz="1800" b="1" dirty="0" smtClean="0">
                <a:latin typeface="+mj-lt"/>
              </a:rPr>
              <a:t>слово и </a:t>
            </a:r>
            <a:r>
              <a:rPr lang="en-US" sz="1800" b="1" dirty="0" err="1" smtClean="0">
                <a:latin typeface="+mj-lt"/>
              </a:rPr>
              <a:t>paidea</a:t>
            </a:r>
            <a:r>
              <a:rPr lang="en-US" sz="1800" b="1" dirty="0" smtClean="0">
                <a:latin typeface="+mj-lt"/>
              </a:rPr>
              <a:t> – </a:t>
            </a:r>
            <a:r>
              <a:rPr lang="ru-RU" sz="1800" b="1" dirty="0" smtClean="0">
                <a:latin typeface="+mj-lt"/>
              </a:rPr>
              <a:t>обучение) отрасль дефектологии, изучающая нарушения речи при нормальном слухе, и разрабатывающая пути их преодоления и предупреждения</a:t>
            </a:r>
            <a:r>
              <a:rPr lang="en-US" sz="1800" b="1" dirty="0" smtClean="0">
                <a:latin typeface="+mj-lt"/>
              </a:rPr>
              <a:t> </a:t>
            </a:r>
            <a:endParaRPr lang="ru-RU" sz="1800" b="1" dirty="0" smtClean="0">
              <a:latin typeface="+mj-lt"/>
            </a:endParaRPr>
          </a:p>
        </p:txBody>
      </p:sp>
      <p:sp>
        <p:nvSpPr>
          <p:cNvPr id="4100" name="AutoShape 6"/>
          <p:cNvSpPr>
            <a:spLocks/>
          </p:cNvSpPr>
          <p:nvPr/>
        </p:nvSpPr>
        <p:spPr bwMode="auto">
          <a:xfrm rot="5400000">
            <a:off x="3779837" y="981076"/>
            <a:ext cx="1223963" cy="7993062"/>
          </a:xfrm>
          <a:prstGeom prst="rightBrace">
            <a:avLst>
              <a:gd name="adj1" fmla="val 5442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714348" y="5214950"/>
            <a:ext cx="79136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    Логопед – специалист, который изучает нарушения речи и разрабатывает пути их преодоления и предупреждения.</a:t>
            </a:r>
          </a:p>
        </p:txBody>
      </p:sp>
      <p:sp>
        <p:nvSpPr>
          <p:cNvPr id="3083" name="Rectangle 3"/>
          <p:cNvSpPr>
            <a:spLocks noChangeArrowheads="1"/>
          </p:cNvSpPr>
          <p:nvPr/>
        </p:nvSpPr>
        <p:spPr bwMode="auto">
          <a:xfrm>
            <a:off x="4859338" y="1484313"/>
            <a:ext cx="4038600" cy="180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1400" b="1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1400" b="1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b="1" dirty="0"/>
              <a:t>По словарю Ефремовой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b="1" dirty="0"/>
              <a:t>Логопед – специалист в области логопедии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642918"/>
            <a:ext cx="4591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Слово «логопед»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62 -0.02428 L -0.09062 -0.22012 L 0.15938 -0.02428 L -0.09062 -0.02428 Z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  <p:bldP spid="3079" grpId="0"/>
      <p:bldP spid="3079" grpId="1"/>
      <p:bldP spid="30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опия 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2"/>
            <a:ext cx="6858001" cy="9144002"/>
          </a:xfrm>
          <a:prstGeom prst="rect">
            <a:avLst/>
          </a:prstGeom>
        </p:spPr>
      </p:pic>
      <p:sp>
        <p:nvSpPr>
          <p:cNvPr id="2253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5589588"/>
            <a:ext cx="6781800" cy="93503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0000"/>
                </a:solidFill>
                <a:latin typeface="+mj-lt"/>
              </a:rPr>
              <a:t>Работает логопедический пункт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7422" y="500042"/>
            <a:ext cx="6357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Муниципальное бюджетное </a:t>
            </a:r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дошкольное образовательное учреждение  детский сад комбинированного вида № 62</a:t>
            </a:r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" name="Рисунок 7" descr="164A_1_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857364"/>
            <a:ext cx="4572032" cy="3429025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пия 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2"/>
            <a:ext cx="6858001" cy="9144002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0100" y="2357430"/>
            <a:ext cx="7793068" cy="34290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Логопедический пункт в дошкольном образовательном учреждении организуют для оказания помощи воспитанникам, имеющим нарушения произносительной стороны речи и нарушения в развитии устной речи.</a:t>
            </a:r>
            <a:br>
              <a:rPr lang="ru-RU" sz="2000" b="1" dirty="0" smtClean="0">
                <a:solidFill>
                  <a:srgbClr val="000000"/>
                </a:solidFill>
                <a:latin typeface="+mj-lt"/>
              </a:rPr>
            </a:br>
            <a:endParaRPr lang="ru-RU" sz="2000" b="1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Основными задачами логопедического пункта являются:</a:t>
            </a:r>
            <a:br>
              <a:rPr lang="ru-RU" sz="2000" b="1" dirty="0" smtClean="0">
                <a:solidFill>
                  <a:srgbClr val="00000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- коррекция звукопроизношения воспитанников ДОУ;</a:t>
            </a:r>
            <a:br>
              <a:rPr lang="ru-RU" sz="2000" b="1" dirty="0" smtClean="0">
                <a:solidFill>
                  <a:srgbClr val="00000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- развитие устной речи дошкольников;</a:t>
            </a:r>
            <a:br>
              <a:rPr lang="ru-RU" sz="2000" b="1" dirty="0" smtClean="0">
                <a:solidFill>
                  <a:srgbClr val="00000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- разъяснение специальных знаний по логопедии среди педагогов, родителей (законных представителей), воспитанников детского сада.</a:t>
            </a:r>
            <a:br>
              <a:rPr lang="ru-RU" sz="2000" b="1" dirty="0" smtClean="0">
                <a:solidFill>
                  <a:srgbClr val="000000"/>
                </a:solidFill>
                <a:latin typeface="+mj-lt"/>
              </a:rPr>
            </a:br>
            <a:endParaRPr lang="ru-RU" sz="2000" b="1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57166"/>
            <a:ext cx="600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44C4C"/>
                </a:solidFill>
              </a:rPr>
              <a:t>ЧТО ТАКОЕ ЛОГОПЕДИЧЕСКИЙ ПУНКТ И КАКИЕ ЗАДАЧИ ОН ВЫПОЛНЯЕТ? </a:t>
            </a:r>
            <a:endParaRPr lang="ru-RU" b="1" dirty="0">
              <a:solidFill>
                <a:srgbClr val="844C4C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пия 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2"/>
            <a:ext cx="6858001" cy="9144002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4414" y="1214422"/>
            <a:ext cx="7715304" cy="492922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000000"/>
              </a:solidFill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оказывает консультативную помощь педагогам ДОУ, родителям (законным представителям) детей в определении причин нарушений речи и дает рекомендации по их преодолению;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ru-RU" sz="1000" dirty="0" smtClean="0">
              <a:solidFill>
                <a:srgbClr val="000000"/>
              </a:solidFill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несет ответственность за организацию и своевременное выявление детей с первичной речевой патологией и за комплектование групп;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ru-RU" sz="1000" dirty="0" smtClean="0">
              <a:solidFill>
                <a:srgbClr val="000000"/>
              </a:solidFill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проводит занятия с дошкольниками по исправлению различных нарушений устной речи; в ходе занятий осуществляет работу по предупреждению и преодолению трудностей в усвоении родного языка, обусловленных первичным речевым нарушением;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ru-RU" sz="1000" dirty="0" smtClean="0">
              <a:solidFill>
                <a:srgbClr val="000000"/>
              </a:solidFill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поддерживает связь с логопедами и врачами детских поликлиник и </a:t>
            </a:r>
            <a:r>
              <a:rPr lang="ru-RU" sz="2000" dirty="0" err="1" smtClean="0">
                <a:solidFill>
                  <a:srgbClr val="000000"/>
                </a:solidFill>
                <a:latin typeface="+mj-lt"/>
              </a:rPr>
              <a:t>психолого-медико-педагогических</a:t>
            </a: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 комиссий;</a:t>
            </a:r>
            <a:br>
              <a:rPr lang="ru-RU" sz="2000" dirty="0" smtClean="0">
                <a:solidFill>
                  <a:srgbClr val="000000"/>
                </a:solidFill>
                <a:latin typeface="+mj-lt"/>
              </a:rPr>
            </a:br>
            <a:endParaRPr lang="ru-RU" sz="20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57166"/>
            <a:ext cx="4929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44C4C"/>
                </a:solidFill>
              </a:rPr>
              <a:t>ЧТО ЖЕ ДЕЛАЕТ ЛОГОПЕД </a:t>
            </a:r>
          </a:p>
          <a:p>
            <a:pPr algn="ctr"/>
            <a:r>
              <a:rPr lang="ru-RU" b="1" dirty="0" smtClean="0">
                <a:solidFill>
                  <a:srgbClr val="844C4C"/>
                </a:solidFill>
              </a:rPr>
              <a:t>НА ЛОГОПЕДИЧЕСКОМ ПУНКТЕ?</a:t>
            </a:r>
            <a:endParaRPr lang="ru-RU" b="1" dirty="0">
              <a:solidFill>
                <a:srgbClr val="844C4C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Копия 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2"/>
            <a:ext cx="6858001" cy="9144002"/>
          </a:xfrm>
          <a:prstGeom prst="rect">
            <a:avLst/>
          </a:prstGeom>
        </p:spPr>
      </p:pic>
      <p:pic>
        <p:nvPicPr>
          <p:cNvPr id="8195" name="Picture 5" descr="IMGP51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5388" y="620713"/>
            <a:ext cx="1439863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14282" y="5786454"/>
            <a:ext cx="2736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</a:rPr>
              <a:t>Пространство для работы с детьми 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940425" y="5949950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</a:rPr>
              <a:t>Пространство для консультирования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85728"/>
            <a:ext cx="58028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44C4C"/>
                </a:solidFill>
              </a:rPr>
              <a:t>КАБИНЕТ ЛОГОПЕДА </a:t>
            </a:r>
            <a:endParaRPr lang="ru-RU" sz="4000" b="1" dirty="0">
              <a:solidFill>
                <a:srgbClr val="844C4C"/>
              </a:solidFill>
            </a:endParaRPr>
          </a:p>
        </p:txBody>
      </p:sp>
      <p:pic>
        <p:nvPicPr>
          <p:cNvPr id="13" name="Рисунок 12" descr="IMG_14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214422"/>
            <a:ext cx="2786082" cy="2089561"/>
          </a:xfrm>
          <a:prstGeom prst="rect">
            <a:avLst/>
          </a:prstGeom>
        </p:spPr>
      </p:pic>
      <p:pic>
        <p:nvPicPr>
          <p:cNvPr id="14" name="Рисунок 13" descr="IMG_14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1178702"/>
            <a:ext cx="2714644" cy="2035984"/>
          </a:xfrm>
          <a:prstGeom prst="rect">
            <a:avLst/>
          </a:prstGeom>
        </p:spPr>
      </p:pic>
      <p:pic>
        <p:nvPicPr>
          <p:cNvPr id="15" name="Рисунок 14" descr="IMG_14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53200" y="4000504"/>
            <a:ext cx="2524110" cy="1893083"/>
          </a:xfrm>
          <a:prstGeom prst="rect">
            <a:avLst/>
          </a:prstGeom>
        </p:spPr>
      </p:pic>
      <p:pic>
        <p:nvPicPr>
          <p:cNvPr id="16" name="Рисунок 15" descr="IMG_14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214686"/>
            <a:ext cx="2571768" cy="1928827"/>
          </a:xfrm>
          <a:prstGeom prst="rect">
            <a:avLst/>
          </a:prstGeom>
        </p:spPr>
      </p:pic>
      <p:pic>
        <p:nvPicPr>
          <p:cNvPr id="17" name="Рисунок 16" descr="IMG_14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857232"/>
            <a:ext cx="2643174" cy="1982381"/>
          </a:xfrm>
          <a:prstGeom prst="rect">
            <a:avLst/>
          </a:prstGeom>
        </p:spPr>
      </p:pic>
      <p:pic>
        <p:nvPicPr>
          <p:cNvPr id="18" name="Рисунок 17" descr="IMG_145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8926" y="3357562"/>
            <a:ext cx="3357554" cy="2518166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06 0.00139 C 0.08438 0.00139 0.11823 0.07885 0.11823 0.1748 C 0.11823 0.27076 0.08438 0.34891 0.04306 0.34891 C 0.00174 0.34891 -0.03142 0.27076 -0.03142 0.1748 C -0.03142 0.07885 0.00174 0.00139 0.04306 0.00139 Z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87 -0.00925 C -0.00694 -0.00925 0.04913 -0.00463 0.04913 0.00115 C 0.04913 0.00693 -0.00694 0.01179 -0.07587 0.01179 C -0.14479 0.01179 -0.20087 0.00693 -0.20087 0.00115 C -0.20087 -0.00463 -0.14479 -0.00925 -0.07587 -0.00925 Z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build="allAtOnce"/>
      <p:bldP spid="6159" grpId="1" build="p"/>
      <p:bldP spid="6161" grpId="0" build="allAtOnce"/>
      <p:bldP spid="6161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опия 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2"/>
            <a:ext cx="6858001" cy="9144002"/>
          </a:xfrm>
          <a:prstGeom prst="rect">
            <a:avLst/>
          </a:prstGeom>
        </p:spPr>
      </p:pic>
      <p:pic>
        <p:nvPicPr>
          <p:cNvPr id="11" name="Рисунок 10" descr="getImage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857628"/>
            <a:ext cx="295488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85786" y="428604"/>
            <a:ext cx="6659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44C4C"/>
                </a:solidFill>
              </a:rPr>
              <a:t>КАК ПРОХОДИТ РАБОТА ЛОГОПЕДА</a:t>
            </a:r>
            <a:endParaRPr lang="ru-RU" sz="2800" b="1" dirty="0">
              <a:solidFill>
                <a:srgbClr val="844C4C"/>
              </a:solidFill>
            </a:endParaRPr>
          </a:p>
        </p:txBody>
      </p:sp>
      <p:pic>
        <p:nvPicPr>
          <p:cNvPr id="9" name="Рисунок 8" descr="getImage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357298"/>
            <a:ext cx="3191999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19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2928934"/>
            <a:ext cx="295488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опия 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2"/>
            <a:ext cx="6858001" cy="9144002"/>
          </a:xfrm>
          <a:prstGeom prst="rect">
            <a:avLst/>
          </a:prstGeom>
        </p:spPr>
      </p:pic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00042"/>
            <a:ext cx="3086117" cy="231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7449" y="4429132"/>
            <a:ext cx="2552709" cy="1914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1928802"/>
            <a:ext cx="225029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714752"/>
            <a:ext cx="203598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4577" y="285728"/>
            <a:ext cx="266701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опия 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2"/>
            <a:ext cx="6858001" cy="91440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357166"/>
            <a:ext cx="5815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44C4C"/>
                </a:solidFill>
              </a:rPr>
              <a:t>НУ И САМ УЧИТЕЛЬ - ЛОГОПЕД</a:t>
            </a:r>
            <a:endParaRPr lang="ru-RU" sz="2800" b="1" dirty="0">
              <a:solidFill>
                <a:srgbClr val="844C4C"/>
              </a:solidFill>
            </a:endParaRPr>
          </a:p>
        </p:txBody>
      </p:sp>
      <p:pic>
        <p:nvPicPr>
          <p:cNvPr id="7" name="Рисунок 6" descr="Копия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1071546"/>
            <a:ext cx="3143272" cy="4071966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0166" y="5500702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ПОЛЕВСКАЯ  ЭЛЕОНОРА  ЮРЬЕВНА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19">
  <a:themeElements>
    <a:clrScheme name="Другая 16">
      <a:dk1>
        <a:srgbClr val="6F2B29"/>
      </a:dk1>
      <a:lt1>
        <a:srgbClr val="FFFFFF"/>
      </a:lt1>
      <a:dk2>
        <a:srgbClr val="BFAE90"/>
      </a:dk2>
      <a:lt2>
        <a:srgbClr val="E7E6B4"/>
      </a:lt2>
      <a:accent1>
        <a:srgbClr val="FFCC66"/>
      </a:accent1>
      <a:accent2>
        <a:srgbClr val="9B8359"/>
      </a:accent2>
      <a:accent3>
        <a:srgbClr val="C9AEAE"/>
      </a:accent3>
      <a:accent4>
        <a:srgbClr val="DADADA"/>
      </a:accent4>
      <a:accent5>
        <a:srgbClr val="FFE2B8"/>
      </a:accent5>
      <a:accent6>
        <a:srgbClr val="8C7650"/>
      </a:accent6>
      <a:hlink>
        <a:srgbClr val="CECC66"/>
      </a:hlink>
      <a:folHlink>
        <a:srgbClr val="9F8C5E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Тема219</Template>
  <TotalTime>543</TotalTime>
  <Words>235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Тема219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такой -ЛОГОПЕД?</dc:title>
  <dc:creator>Полевская Э.Ю.</dc:creator>
  <cp:lastModifiedBy>User</cp:lastModifiedBy>
  <cp:revision>45</cp:revision>
  <dcterms:created xsi:type="dcterms:W3CDTF">2011-03-16T16:51:42Z</dcterms:created>
  <dcterms:modified xsi:type="dcterms:W3CDTF">2013-04-16T09:06:59Z</dcterms:modified>
</cp:coreProperties>
</file>