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127F-2018-4EA0-910E-AD770955D3B8}" type="datetimeFigureOut">
              <a:rPr lang="ru-RU" smtClean="0"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B6CF-BF16-4ECD-8AB8-A16310649F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815290" cy="31432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«Развитие зрительного восприятия у детей с нарушением зрения посредством использования схематизации и моделирования в различных видах деятельности»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000636"/>
            <a:ext cx="4114784" cy="1143008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Выполнила Елисеева  Л.В.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Воспитатель МДОУ детский сад №100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Город Тверь </a:t>
            </a:r>
            <a:r>
              <a:rPr lang="ru-RU" sz="1600" dirty="0">
                <a:solidFill>
                  <a:schemeClr val="tx1"/>
                </a:solidFill>
              </a:rPr>
              <a:t>Т</a:t>
            </a:r>
            <a:r>
              <a:rPr lang="ru-RU" sz="1600" dirty="0" smtClean="0">
                <a:solidFill>
                  <a:schemeClr val="tx1"/>
                </a:solidFill>
              </a:rPr>
              <a:t>верской области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Инструментарий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500066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Подколзина</a:t>
            </a:r>
            <a:r>
              <a:rPr lang="ru-RU" dirty="0"/>
              <a:t> Е.Н. «Особенности психофизического развития дошкольников с нарушением зрения»;</a:t>
            </a:r>
            <a:endParaRPr lang="ru-RU" b="1" dirty="0"/>
          </a:p>
          <a:p>
            <a:r>
              <a:rPr lang="ru-RU" dirty="0"/>
              <a:t>Плаксина Л.И. « Развитие зрительного восприятия у детей с нарушением зрения в процессе обучения математике»;</a:t>
            </a:r>
          </a:p>
          <a:p>
            <a:r>
              <a:rPr lang="ru-RU" dirty="0"/>
              <a:t>Плаксина Л.И «Психолого</a:t>
            </a:r>
            <a:r>
              <a:rPr lang="ru-RU" b="1" dirty="0"/>
              <a:t>-</a:t>
            </a:r>
            <a:r>
              <a:rPr lang="ru-RU" dirty="0"/>
              <a:t>педагогическая характеристика детей с нарушением зрения»;</a:t>
            </a:r>
            <a:endParaRPr lang="ru-RU" b="1" dirty="0"/>
          </a:p>
          <a:p>
            <a:r>
              <a:rPr lang="ru-RU" dirty="0"/>
              <a:t>Программа специальных (коррекционных) образовательных учреждений 1У вида (программа детского сада);</a:t>
            </a:r>
          </a:p>
          <a:p>
            <a:r>
              <a:rPr lang="ru-RU" dirty="0"/>
              <a:t>Ермаков В.П. «Графические средства наглядности для детей с патологией зрения»;</a:t>
            </a:r>
          </a:p>
          <a:p>
            <a:r>
              <a:rPr lang="ru-RU" dirty="0" err="1"/>
              <a:t>Подколзина</a:t>
            </a:r>
            <a:r>
              <a:rPr lang="ru-RU" dirty="0"/>
              <a:t> Е.Н. «Адаптация изобразительной иллюстративной наглядности к условиям дошкольного</a:t>
            </a:r>
            <a:endParaRPr lang="ru-RU" b="1" dirty="0"/>
          </a:p>
          <a:p>
            <a:r>
              <a:rPr lang="ru-RU" dirty="0"/>
              <a:t>учреждения для детей с нарушением зрения»;</a:t>
            </a:r>
            <a:endParaRPr lang="ru-RU" b="1" dirty="0"/>
          </a:p>
          <a:p>
            <a:r>
              <a:rPr lang="ru-RU" dirty="0"/>
              <a:t>Программа экологического образования детей «Мы</a:t>
            </a:r>
            <a:r>
              <a:rPr lang="ru-RU" dirty="0" smtClean="0"/>
              <a:t>»;</a:t>
            </a:r>
            <a:endParaRPr lang="ru-RU" b="1" dirty="0"/>
          </a:p>
          <a:p>
            <a:r>
              <a:rPr lang="ru-RU" dirty="0" err="1"/>
              <a:t>Соборовская</a:t>
            </a:r>
            <a:r>
              <a:rPr lang="ru-RU" dirty="0"/>
              <a:t> г. Ноябрьск, 2007г. «Развитие невербального общения детей с нарушением зрения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Результат: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01122" cy="571504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dirty="0"/>
              <a:t>Разработан и подготовлен материал (демонстрационный, раздаточный, схемы, модели) по всей тематики раздела программы «Ознакомление с окружающим миром»;</a:t>
            </a:r>
          </a:p>
          <a:p>
            <a:pPr lvl="0"/>
            <a:r>
              <a:rPr lang="ru-RU" sz="4000" dirty="0"/>
              <a:t>Применение схематизации</a:t>
            </a:r>
            <a:r>
              <a:rPr lang="ru-RU" sz="4000" b="1" i="1" dirty="0"/>
              <a:t> </a:t>
            </a:r>
            <a:r>
              <a:rPr lang="ru-RU" sz="4000" dirty="0"/>
              <a:t>и моделирования на занятиях по ознакомлению с окружающим позволило объединить общеобразовательные задачи и коррекционные задания, не нарушая тематики занятий;</a:t>
            </a:r>
          </a:p>
          <a:p>
            <a:pPr lvl="0"/>
            <a:r>
              <a:rPr lang="ru-RU" sz="4000" dirty="0"/>
              <a:t>Выбор показателей</a:t>
            </a:r>
            <a:r>
              <a:rPr lang="ru-RU" sz="4000" b="1" i="1" dirty="0"/>
              <a:t> </a:t>
            </a:r>
            <a:r>
              <a:rPr lang="ru-RU" sz="4000" dirty="0"/>
              <a:t>подготовки детей к обучению</a:t>
            </a:r>
            <a:r>
              <a:rPr lang="ru-RU" sz="4000" b="1" i="1" dirty="0"/>
              <a:t> </a:t>
            </a:r>
            <a:r>
              <a:rPr lang="ru-RU" sz="4000" dirty="0"/>
              <a:t>в общеобразовательной школе и развития зрительного восприятия выбран правильно. А вычисление в процентном отношении (или в каком либо другом</a:t>
            </a:r>
            <a:r>
              <a:rPr lang="ru-RU" sz="4000" b="1" i="1" dirty="0"/>
              <a:t> </a:t>
            </a:r>
            <a:r>
              <a:rPr lang="ru-RU" sz="4000" dirty="0"/>
              <a:t>исчислении) показателя уровня природоведческих знании</a:t>
            </a:r>
            <a:r>
              <a:rPr lang="ru-RU" sz="4000" b="1" i="1" dirty="0"/>
              <a:t> </a:t>
            </a:r>
            <a:r>
              <a:rPr lang="ru-RU" sz="4000" dirty="0"/>
              <a:t>у дошкольников затруднено, т. к. в дошкольных учреждениях нет балльной системы оценки знании</a:t>
            </a:r>
            <a:r>
              <a:rPr lang="ru-RU" sz="4000" b="1" i="1" dirty="0"/>
              <a:t> </a:t>
            </a:r>
            <a:r>
              <a:rPr lang="ru-RU" sz="4000" dirty="0"/>
              <a:t>детей;</a:t>
            </a:r>
          </a:p>
          <a:p>
            <a:pPr lvl="0"/>
            <a:r>
              <a:rPr lang="ru-RU" sz="4000" i="1" dirty="0"/>
              <a:t>На основе моделей, отражающих существенного признаки живого и основных </a:t>
            </a:r>
            <a:r>
              <a:rPr lang="ru-RU" sz="4000" i="1" dirty="0" err="1"/>
              <a:t>эколого­систематических</a:t>
            </a:r>
            <a:r>
              <a:rPr lang="ru-RU" sz="4000" i="1" dirty="0"/>
              <a:t> групп, рекомендованных программой экологического образования «Мы», самостоятельно разработаны и совместно с детьми изготовлены модели среды обитания основных эколого-систематических групп; Разработаны индивидуальные задания на основе моделирования;</a:t>
            </a:r>
            <a:r>
              <a:rPr lang="ru-RU" sz="4000" dirty="0"/>
              <a:t> </a:t>
            </a:r>
            <a:r>
              <a:rPr lang="ru-RU" sz="4000" i="1" dirty="0"/>
              <a:t>Создана модель «времена года»</a:t>
            </a:r>
            <a:r>
              <a:rPr lang="ru-RU" sz="4000" dirty="0"/>
              <a:t>:</a:t>
            </a:r>
            <a:r>
              <a:rPr lang="ru-RU" sz="4000" i="1" dirty="0"/>
              <a:t> Разработана и создана действующая модель перекрёстка улицы</a:t>
            </a:r>
            <a:r>
              <a:rPr lang="ru-RU" sz="4000" dirty="0"/>
              <a:t>: </a:t>
            </a:r>
            <a:r>
              <a:rPr lang="ru-RU" sz="4000" i="1" dirty="0"/>
              <a:t>Составы рабочие листы с заданиями для закрепления регулировщика в соответствии с сигналами светофора</a:t>
            </a:r>
            <a:r>
              <a:rPr lang="ru-RU" sz="4000" i="1" dirty="0" smtClean="0"/>
              <a:t>;</a:t>
            </a:r>
            <a:endParaRPr lang="ru-RU" sz="4000" dirty="0" smtClean="0"/>
          </a:p>
          <a:p>
            <a:pPr lvl="0"/>
            <a:r>
              <a:rPr lang="ru-RU" sz="4000" dirty="0" smtClean="0"/>
              <a:t>Применение </a:t>
            </a:r>
            <a:r>
              <a:rPr lang="ru-RU" sz="4000" dirty="0"/>
              <a:t>схематизации и моделирования в занятиях по ознакомлению с окружающим миром позволит объединить общеобразовательные задачи и коррекционные задания. Появится возможность составлять различные задания в соответствии с темой занятия, с уровнем развития ребенка, рекомендациями врача-офтальмолога и учителя- тифлопедагога. Что даст положительные результаты психофизического развития ребёнка</a:t>
            </a:r>
            <a:r>
              <a:rPr lang="ru-RU" sz="4000" dirty="0" smtClean="0"/>
              <a:t>.</a:t>
            </a:r>
          </a:p>
          <a:p>
            <a:r>
              <a:rPr lang="ru-RU" sz="4000" dirty="0"/>
              <a:t>Разработанный мною материал поможет воспитателям, специалистам специальных дошкольных учреждений, педагогам дошкольных учреждений </a:t>
            </a:r>
            <a:r>
              <a:rPr lang="ru-RU" sz="4000" dirty="0" err="1"/>
              <a:t>общеразвивающего</a:t>
            </a:r>
            <a:r>
              <a:rPr lang="ru-RU" sz="4000" dirty="0"/>
              <a:t> вида в работе с детьми в эколого-ориентированной деятельности. Он поможет развить кругозор детей, повысить интерес детей к занятиям познавательного цикла.</a:t>
            </a:r>
          </a:p>
          <a:p>
            <a:pPr lvl="0"/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dirty="0" smtClean="0"/>
              <a:t>Содержание приложения: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/>
              <a:t>Коррекционные задачи по развитию зрительного восприятия для всех возрастных групп на фронтальных общеобразовательных занятиях;</a:t>
            </a:r>
          </a:p>
          <a:p>
            <a:pPr lvl="0"/>
            <a:r>
              <a:rPr lang="ru-RU" sz="3400" dirty="0"/>
              <a:t>Схема сочетания общеобразовательных и коррекционных задач на фронтальных занятиях;</a:t>
            </a:r>
          </a:p>
          <a:p>
            <a:pPr lvl="0"/>
            <a:r>
              <a:rPr lang="ru-RU" sz="3400" dirty="0"/>
              <a:t>Алгоритм технологии </a:t>
            </a:r>
            <a:r>
              <a:rPr lang="ru-RU" sz="3400" dirty="0" err="1"/>
              <a:t>познавательно­речевой</a:t>
            </a:r>
            <a:r>
              <a:rPr lang="ru-RU" sz="3400" dirty="0"/>
              <a:t> деятельности;</a:t>
            </a:r>
          </a:p>
          <a:p>
            <a:pPr lvl="0"/>
            <a:r>
              <a:rPr lang="ru-RU" sz="3400" dirty="0"/>
              <a:t>Схема-модель деятельности воспитателя коррекционной группы;</a:t>
            </a:r>
          </a:p>
          <a:p>
            <a:pPr lvl="0"/>
            <a:r>
              <a:rPr lang="ru-RU" sz="3400" dirty="0"/>
              <a:t>Схемы и модели для работы с детьми по программе экологического образования «Мы» (модели отражающие существенные признаки живого; модели основных эколого-систематических групп: звери, птицы, рыбы, насекомые, растения);</a:t>
            </a:r>
          </a:p>
          <a:p>
            <a:pPr lvl="0"/>
            <a:r>
              <a:rPr lang="ru-RU" sz="3400" dirty="0"/>
              <a:t>Силуэты животных, птиц, насекомых;</a:t>
            </a:r>
          </a:p>
          <a:p>
            <a:pPr lvl="0"/>
            <a:r>
              <a:rPr lang="ru-RU" sz="3400" dirty="0"/>
              <a:t>Индивидуальные задания с использованием ранее изготовленных моделей (в</a:t>
            </a:r>
          </a:p>
          <a:p>
            <a:r>
              <a:rPr lang="ru-RU" sz="3400" dirty="0"/>
              <a:t>соответствии с тематикой занятий по ознакомлению с животным миром);</a:t>
            </a:r>
          </a:p>
          <a:p>
            <a:pPr lvl="0"/>
            <a:r>
              <a:rPr lang="ru-RU" sz="3400" dirty="0"/>
              <a:t>Объёмная модель года (круговорот смены времен года);</a:t>
            </a:r>
          </a:p>
          <a:p>
            <a:pPr lvl="0"/>
            <a:r>
              <a:rPr lang="ru-RU" sz="3400" dirty="0"/>
              <a:t>Действующая модель перекрестка улицы с последовательным переключением сигналов светофора;</a:t>
            </a:r>
          </a:p>
          <a:p>
            <a:pPr lvl="0"/>
            <a:r>
              <a:rPr lang="ru-RU" sz="3400" dirty="0"/>
              <a:t>Рабочие листы для изучения правил перехода улицы по сигналам светофора;</a:t>
            </a:r>
          </a:p>
          <a:p>
            <a:pPr lvl="0"/>
            <a:r>
              <a:rPr lang="ru-RU" sz="3400" dirty="0"/>
              <a:t>Рабочие листы для изучения жестов регулировщика в соответствии с сигналами светофора;</a:t>
            </a:r>
          </a:p>
          <a:p>
            <a:pPr lvl="0"/>
            <a:r>
              <a:rPr lang="ru-RU" sz="3400" dirty="0"/>
              <a:t>Сборно-разборная модель лица и тела человека (для изучения строения лица и тела мимики, проявления эмоций и пантомимики)</a:t>
            </a:r>
          </a:p>
          <a:p>
            <a:pPr lvl="0"/>
            <a:r>
              <a:rPr lang="ru-RU" sz="3400" dirty="0"/>
              <a:t>Трафарет лица ребенка (для самооценки ребёнком выполненных заданий);</a:t>
            </a:r>
          </a:p>
          <a:p>
            <a:pPr lvl="0"/>
            <a:r>
              <a:rPr lang="ru-RU" sz="3400" dirty="0"/>
              <a:t>Схема-план групповой комнаты;</a:t>
            </a:r>
          </a:p>
          <a:p>
            <a:pPr lvl="0"/>
            <a:r>
              <a:rPr lang="ru-RU" sz="3400" dirty="0"/>
              <a:t>Карточки для выполнения </a:t>
            </a:r>
            <a:r>
              <a:rPr lang="ru-RU" sz="3400" dirty="0" err="1"/>
              <a:t>общеразвивающих</a:t>
            </a:r>
            <a:r>
              <a:rPr lang="ru-RU" sz="3400" dirty="0"/>
              <a:t> упражнений и основных видов движений;</a:t>
            </a:r>
          </a:p>
          <a:p>
            <a:pPr lvl="0"/>
            <a:r>
              <a:rPr lang="ru-RU" sz="3400" dirty="0"/>
              <a:t>Схемы поэтапного выполнения птиц и животных способом оригами;</a:t>
            </a:r>
          </a:p>
          <a:p>
            <a:pPr lvl="0"/>
            <a:r>
              <a:rPr lang="ru-RU" sz="3400" dirty="0"/>
              <a:t>Конспекты занятий (по развитию зрительного восприятия, ознакомлению с окружающим);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Актуальность темы: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 </a:t>
            </a:r>
            <a:r>
              <a:rPr lang="ru-RU" sz="4800" dirty="0"/>
              <a:t>Каждый вид аномального развития характеризуется системным проявлением, в котором выделяются первичный дефект и вторичные отклонения» (</a:t>
            </a:r>
            <a:r>
              <a:rPr lang="ru-RU" sz="4800" dirty="0" err="1"/>
              <a:t>Выготский</a:t>
            </a:r>
            <a:r>
              <a:rPr lang="ru-RU" sz="4800" dirty="0"/>
              <a:t> Л .С</a:t>
            </a:r>
            <a:r>
              <a:rPr lang="ru-RU" sz="4800" dirty="0" smtClean="0"/>
              <a:t>.)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Нарушение </a:t>
            </a:r>
            <a:r>
              <a:rPr lang="ru-RU" dirty="0"/>
              <a:t>зрения у детей отрицательно влияет на развитие </a:t>
            </a:r>
            <a:r>
              <a:rPr lang="ru-RU" dirty="0" smtClean="0"/>
              <a:t>всех познавательных </a:t>
            </a:r>
            <a:r>
              <a:rPr lang="ru-RU" dirty="0"/>
              <a:t>процессов (зрительного ощущения и зрительного восприятия, образное мышление, речь, память, внимание). Поэтому обучение и воспитание в нашем дошкольном учреждении направлено на раннюю коррекцию и компенсацию вторичных отклонений в развитии детей, осуществление </a:t>
            </a:r>
            <a:r>
              <a:rPr lang="ru-RU" dirty="0" err="1"/>
              <a:t>плеоптического</a:t>
            </a:r>
            <a:r>
              <a:rPr lang="ru-RU" dirty="0"/>
              <a:t> и </a:t>
            </a:r>
            <a:r>
              <a:rPr lang="ru-RU" dirty="0" err="1"/>
              <a:t>ортоптического</a:t>
            </a:r>
            <a:r>
              <a:rPr lang="ru-RU" dirty="0"/>
              <a:t> лечения по исправлению косоглазия и </a:t>
            </a:r>
            <a:r>
              <a:rPr lang="ru-RU" dirty="0" err="1"/>
              <a:t>амблиопии</a:t>
            </a:r>
            <a:r>
              <a:rPr lang="ru-RU" dirty="0"/>
              <a:t>, а также успешную подготовку детей к обучению в школе.</a:t>
            </a:r>
          </a:p>
          <a:p>
            <a:pPr>
              <a:buNone/>
            </a:pPr>
            <a:r>
              <a:rPr lang="ru-RU" dirty="0" smtClean="0"/>
              <a:t>	В </a:t>
            </a:r>
            <a:r>
              <a:rPr lang="ru-RU" dirty="0"/>
              <a:t>работе с детьми столкнулась со следующими проблемами:</a:t>
            </a:r>
          </a:p>
          <a:p>
            <a:pPr lvl="0"/>
            <a:r>
              <a:rPr lang="ru-RU" dirty="0"/>
              <a:t>Лечение методом прямой окклюзии хотя и заставляет хуже видящий глаз активно работать, но в тоже время лишает ребёнка возможности свободно передвигаться, ориентироваться в пространстве, качественно выполнять необходимые действия;</a:t>
            </a:r>
          </a:p>
          <a:p>
            <a:pPr lvl="0"/>
            <a:r>
              <a:rPr lang="ru-RU" dirty="0"/>
              <a:t>Лечение на аппаратах, специальные коррекционные занятия, как правило, носят малоподвижный характер. Это способствует повышению утомляемости и снижению познавательных и физических возможностей у детей, которые и так страдают из-за зрительно- </a:t>
            </a:r>
            <a:r>
              <a:rPr lang="ru-RU" dirty="0" smtClean="0"/>
              <a:t>двигательной </a:t>
            </a:r>
            <a:r>
              <a:rPr lang="ru-RU" dirty="0"/>
              <a:t>недостаточности;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>Индивидуальный характер заданий детям, которые находится на разных периодах лечебно- восстановительного лечения, затрудняет их организацию и проведению занятии с учётом всего образовательного процесса;</a:t>
            </a:r>
            <a:endParaRPr lang="ru-RU" sz="1600" b="1" i="1" dirty="0"/>
          </a:p>
          <a:p>
            <a:pPr lvl="0"/>
            <a:r>
              <a:rPr lang="ru-RU" sz="1600" dirty="0"/>
              <a:t>Из-за того, что в </a:t>
            </a:r>
            <a:r>
              <a:rPr lang="ru-RU" sz="1600" dirty="0" smtClean="0"/>
              <a:t>России </a:t>
            </a:r>
            <a:r>
              <a:rPr lang="ru-RU" sz="1600" dirty="0"/>
              <a:t>небольшое количество</a:t>
            </a:r>
            <a:r>
              <a:rPr lang="ru-RU" sz="1600" b="1" i="1" dirty="0"/>
              <a:t> </a:t>
            </a:r>
            <a:r>
              <a:rPr lang="ru-RU" sz="1600" dirty="0"/>
              <a:t>дошкольных учреждений для детей с </a:t>
            </a:r>
            <a:r>
              <a:rPr lang="ru-RU" sz="1600" dirty="0" smtClean="0"/>
              <a:t>нарушением зрения, ощущается </a:t>
            </a:r>
            <a:r>
              <a:rPr lang="ru-RU" sz="1600" dirty="0"/>
              <a:t>недостаток профессионально изготовленного демонстрационного и раздаточного материала с учётом специфики восприятия детей с патологией зрения (соответствующий фон, цвет,</a:t>
            </a:r>
            <a:r>
              <a:rPr lang="ru-RU" sz="1600" b="1" i="1" dirty="0"/>
              <a:t> </a:t>
            </a:r>
            <a:r>
              <a:rPr lang="ru-RU" sz="1600" dirty="0"/>
              <a:t>размер пособий, четкость контуров, размер деталей и т.п.);</a:t>
            </a:r>
            <a:endParaRPr lang="ru-RU" sz="1600" b="1" i="1" dirty="0"/>
          </a:p>
          <a:p>
            <a:pPr>
              <a:buNone/>
            </a:pPr>
            <a:r>
              <a:rPr lang="ru-RU" sz="1600" dirty="0"/>
              <a:t>	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	</a:t>
            </a:r>
            <a:r>
              <a:rPr lang="ru-RU" sz="1600" dirty="0" smtClean="0"/>
              <a:t>Таким </a:t>
            </a:r>
            <a:r>
              <a:rPr lang="ru-RU" sz="1600" dirty="0"/>
              <a:t>образом, стало ясно, что выделение</a:t>
            </a:r>
            <a:r>
              <a:rPr lang="ru-RU" sz="1600" b="1" i="1" dirty="0"/>
              <a:t> </a:t>
            </a:r>
            <a:r>
              <a:rPr lang="ru-RU" sz="1600" dirty="0"/>
              <a:t>фронтальных занятий для развития и активизации зрения и развития зрительного восприятия в отрыве</a:t>
            </a:r>
            <a:r>
              <a:rPr lang="ru-RU" sz="1600" b="1" i="1" dirty="0"/>
              <a:t> </a:t>
            </a:r>
            <a:r>
              <a:rPr lang="ru-RU" sz="1600" dirty="0"/>
              <a:t>от всего педагогического процесса не целесообразно, т. к. </a:t>
            </a:r>
            <a:r>
              <a:rPr lang="ru-RU" sz="1600" dirty="0" smtClean="0"/>
              <a:t>приводит:</a:t>
            </a:r>
            <a:endParaRPr lang="ru-RU" sz="1600" dirty="0"/>
          </a:p>
          <a:p>
            <a:pPr lvl="0"/>
            <a:r>
              <a:rPr lang="ru-RU" sz="1600" dirty="0"/>
              <a:t>переутомлению детей;</a:t>
            </a:r>
            <a:endParaRPr lang="ru-RU" sz="1600" b="1" i="1" dirty="0"/>
          </a:p>
          <a:p>
            <a:pPr lvl="0"/>
            <a:r>
              <a:rPr lang="ru-RU" sz="1600" dirty="0"/>
              <a:t>превышению нагрузки на детей в течение всего дня;</a:t>
            </a:r>
          </a:p>
          <a:p>
            <a:pPr lvl="0"/>
            <a:r>
              <a:rPr lang="ru-RU" sz="1600" dirty="0" err="1"/>
              <a:t>перевозбудимости</a:t>
            </a:r>
            <a:r>
              <a:rPr lang="ru-RU" sz="1600" dirty="0"/>
              <a:t> нервной системы ребёнка:</a:t>
            </a:r>
          </a:p>
          <a:p>
            <a:pPr lvl="0"/>
            <a:r>
              <a:rPr lang="ru-RU" sz="1600" dirty="0"/>
              <a:t>к снижению усвоения программного материала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pPr lvl="0">
              <a:buNone/>
            </a:pPr>
            <a:r>
              <a:rPr lang="ru-RU" sz="1600" b="1" i="1" dirty="0" smtClean="0"/>
              <a:t>	</a:t>
            </a:r>
          </a:p>
          <a:p>
            <a:pPr lvl="0">
              <a:buNone/>
            </a:pPr>
            <a:r>
              <a:rPr lang="ru-RU" sz="1600" b="1" i="1" dirty="0"/>
              <a:t>	</a:t>
            </a:r>
            <a:r>
              <a:rPr lang="ru-RU" sz="1600" dirty="0" smtClean="0"/>
              <a:t>В </a:t>
            </a:r>
            <a:r>
              <a:rPr lang="ru-RU" sz="1600" dirty="0"/>
              <a:t>связи с выше перечисленными </a:t>
            </a:r>
            <a:r>
              <a:rPr lang="ru-RU" sz="1600" dirty="0" smtClean="0"/>
              <a:t>проблемами назрела </a:t>
            </a:r>
            <a:r>
              <a:rPr lang="ru-RU" sz="1600" dirty="0"/>
              <a:t>необходимость использования наиболее</a:t>
            </a:r>
            <a:r>
              <a:rPr lang="ru-RU" sz="1600" b="1" i="1" dirty="0"/>
              <a:t> </a:t>
            </a:r>
            <a:r>
              <a:rPr lang="ru-RU" sz="1600" dirty="0"/>
              <a:t>эффективного дидактического материала, который </a:t>
            </a:r>
            <a:r>
              <a:rPr lang="ru-RU" sz="1600" dirty="0" smtClean="0"/>
              <a:t>позволил </a:t>
            </a:r>
            <a:r>
              <a:rPr lang="ru-RU" sz="1600" dirty="0"/>
              <a:t>бы тесно объединить развитие познавательных процессов (зрительное ощущение и восприятие,</a:t>
            </a:r>
            <a:r>
              <a:rPr lang="ru-RU" sz="1600" b="1" i="1" dirty="0"/>
              <a:t> </a:t>
            </a:r>
            <a:r>
              <a:rPr lang="ru-RU" sz="1600" dirty="0"/>
              <a:t>образное мышление, логическое мышление, речь, память, внимание, воображение) и коррекционные задания</a:t>
            </a:r>
            <a:r>
              <a:rPr lang="ru-RU" sz="1600" dirty="0" smtClean="0"/>
              <a:t>.</a:t>
            </a:r>
            <a:endParaRPr lang="ru-RU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940444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Плаксина Л.И. в пособии «Развитие зрительного восприятия у детей с нарушением зрения в процессе обучения математике» показала эффективность специально подобранного для детей с патологией зрения дидактического материала. </a:t>
            </a:r>
            <a:r>
              <a:rPr lang="ru-RU" sz="1800" i="1" dirty="0"/>
              <a:t>С</a:t>
            </a:r>
            <a:r>
              <a:rPr lang="ru-RU" sz="1800" b="1" i="1" dirty="0"/>
              <a:t> </a:t>
            </a:r>
            <a:r>
              <a:rPr lang="ru-RU" sz="1800" dirty="0"/>
              <a:t>его помощью комплексно решаются общеобразовательные и коррекционно-восстановительные задачи. Каждый раздел математики (форма и величина предмета, количество и счёт, ориентировка в пространстве и времени) сопровождается коррекционными заданиями. Например, для упражнения детей в составлении числа из двух меньших чисел предлагается обвести по контору соответствующее количество предметных изображений. Чтобы составить число пять, необходимо обвести по контору три квадрата и три пирамидки. В процессе обводки активно упражняется зрение, закрепляется представления о форме предметов, и соответственно формируются математические представления о числе. Подобное задание дети, которые нуждаются в охранительном режиме, выполняют с предметами или игрушками. Так осуществляется индивидуальный подход к детям, которые находятся на разных периодах </a:t>
            </a:r>
            <a:r>
              <a:rPr lang="ru-RU" sz="1800" dirty="0" err="1"/>
              <a:t>лечебно­восстановительного</a:t>
            </a:r>
            <a:r>
              <a:rPr lang="ru-RU" sz="1800" dirty="0"/>
              <a:t> лечения.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Использование </a:t>
            </a:r>
            <a:r>
              <a:rPr lang="ru-RU" sz="1800" dirty="0"/>
              <a:t>в практике воспитания и обучения на занятиях и в других видах детской деятельности упражнений на активизацию и коррекцию зрения и зрительного восприятия сохраняет детям свободное время для игр, бытовой деятельности, снижает утомляемость, повышает познавательные и физические возможности детей.</a:t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Повышение качества </a:t>
            </a:r>
            <a:r>
              <a:rPr lang="ru-RU" sz="4000" dirty="0" err="1" smtClean="0"/>
              <a:t>обученности</a:t>
            </a:r>
            <a:r>
              <a:rPr lang="ru-RU" sz="4000" dirty="0" smtClean="0"/>
              <a:t> и воспитанности детей, успешная интеграция ребёнка с  нарушением зрения в общеобразовательную школу </a:t>
            </a:r>
            <a:r>
              <a:rPr lang="ru-RU" sz="4000" dirty="0" err="1" smtClean="0"/>
              <a:t>нормальновидящих</a:t>
            </a:r>
            <a:r>
              <a:rPr lang="ru-RU" sz="4000" dirty="0" smtClean="0"/>
              <a:t> сверстников.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Учёт общих, специфических и индивидуальных особенностей развития детей с нарушением зрения;</a:t>
            </a:r>
          </a:p>
          <a:p>
            <a:pPr lvl="0"/>
            <a:r>
              <a:rPr lang="ru-RU" dirty="0"/>
              <a:t>Комплексный (клинико-физиологический, психолого-педагогический) подход к коррекционной помощи детям с нарушением зрения;</a:t>
            </a:r>
          </a:p>
          <a:p>
            <a:pPr lvl="0"/>
            <a:r>
              <a:rPr lang="ru-RU" dirty="0"/>
              <a:t>Дифференцированный подход к детям в зависимости от состояния их зрения, включая применение специальных методов работы, адаптированных дидактических материалов и </a:t>
            </a:r>
            <a:r>
              <a:rPr lang="ru-RU" dirty="0" smtClean="0"/>
              <a:t>пособий.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реализации: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ru-RU" sz="1600" dirty="0"/>
              <a:t>Разработать коррекционные задачи по развитию зрительного восприятия для всех возрастных групп на фронтальных общеобразовательных занятиях;</a:t>
            </a:r>
          </a:p>
          <a:p>
            <a:pPr lvl="0"/>
            <a:r>
              <a:rPr lang="ru-RU" sz="1600" dirty="0"/>
              <a:t>Разработать схему сочетания общеобразовательных и коррекционных задач на фронтальных занятиях;</a:t>
            </a:r>
          </a:p>
          <a:p>
            <a:pPr lvl="0"/>
            <a:r>
              <a:rPr lang="ru-RU" sz="1600" dirty="0"/>
              <a:t>Составить алгоритм технологии познавательно-­речевой деятельности;</a:t>
            </a:r>
          </a:p>
          <a:p>
            <a:pPr lvl="0"/>
            <a:r>
              <a:rPr lang="ru-RU" sz="1600" dirty="0"/>
              <a:t>Представить в виде схемы модель деятельности воспитателя коррекционной группы;</a:t>
            </a:r>
          </a:p>
          <a:p>
            <a:pPr lvl="0"/>
            <a:r>
              <a:rPr lang="ru-RU" sz="1600" dirty="0"/>
              <a:t>Изучить брошюру Ермакова В.П. «Графические средства наглядности для детей с патологией зрения»;</a:t>
            </a:r>
          </a:p>
          <a:p>
            <a:pPr lvl="0"/>
            <a:r>
              <a:rPr lang="ru-RU" sz="1600" dirty="0"/>
              <a:t>Изучить статью </a:t>
            </a:r>
            <a:r>
              <a:rPr lang="ru-RU" sz="1600" dirty="0" err="1"/>
              <a:t>Подколзиной</a:t>
            </a:r>
            <a:r>
              <a:rPr lang="ru-RU" sz="1600" dirty="0"/>
              <a:t> Е.Н. «Адаптация изобразительной иллюстративной наглядности к условиям дошкольного учреждения для детей с нарушением зрения»;</a:t>
            </a:r>
          </a:p>
          <a:p>
            <a:pPr lvl="0"/>
            <a:r>
              <a:rPr lang="ru-RU" sz="1600" dirty="0"/>
              <a:t>Адаптировать и изготовить схемы и модели для работы с детьми по программе экологического образования «Мы» (модели отражающие существенные признаки живого; модели основных эколого-систематических групп: звери, птицы, рыбы, насекомые, растения);</a:t>
            </a:r>
          </a:p>
          <a:p>
            <a:pPr lvl="0"/>
            <a:r>
              <a:rPr lang="ru-RU" sz="1600" dirty="0"/>
              <a:t>Привлечение детей к созданию новых моделей: среда обитания основных эколого-­систематических групп; классификация птиц; зависимость строения конечностей от среды обитания;</a:t>
            </a:r>
          </a:p>
          <a:p>
            <a:pPr lvl="0"/>
            <a:r>
              <a:rPr lang="ru-RU" sz="1600" dirty="0"/>
              <a:t>Изготовить силуэты животных, птиц, насекомых;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0079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/>
              <a:t>Разработать индивидуальные задания с использованием ранее изготовленных моделей (в соответствии с тематикой занятий по ознакомлению с животным миром);</a:t>
            </a:r>
          </a:p>
          <a:p>
            <a:pPr lvl="0"/>
            <a:r>
              <a:rPr lang="ru-RU" sz="3400" dirty="0"/>
              <a:t>Создание объёмной модели года (круговорот смены времен года);</a:t>
            </a:r>
          </a:p>
          <a:p>
            <a:pPr lvl="0"/>
            <a:r>
              <a:rPr lang="ru-RU" sz="3400" dirty="0"/>
              <a:t>Изготовление действующей модели перекрестка улицы с последовательным переключением сигналов светофора;</a:t>
            </a:r>
          </a:p>
          <a:p>
            <a:pPr lvl="0"/>
            <a:r>
              <a:rPr lang="ru-RU" sz="3400" dirty="0"/>
              <a:t>Изготовить рабочие листы для изучения правил перехода улицы по сигналам светофора;</a:t>
            </a:r>
          </a:p>
          <a:p>
            <a:pPr lvl="0"/>
            <a:r>
              <a:rPr lang="ru-RU" sz="3400" dirty="0"/>
              <a:t>Изготовить рабочие листы для изучения жестов регулировщика в соответствии с сигналами светофора;</a:t>
            </a:r>
          </a:p>
          <a:p>
            <a:pPr lvl="0"/>
            <a:r>
              <a:rPr lang="ru-RU" sz="3400" dirty="0"/>
              <a:t>Изучить опыт работы </a:t>
            </a:r>
            <a:r>
              <a:rPr lang="ru-RU" sz="3400" dirty="0" err="1"/>
              <a:t>Соборовской</a:t>
            </a:r>
            <a:r>
              <a:rPr lang="ru-RU" sz="3400" dirty="0"/>
              <a:t> г. Ноябрьск, 2007г. «Развитие невербального общения детей с нарушением зрения» </a:t>
            </a:r>
          </a:p>
          <a:p>
            <a:pPr lvl="0"/>
            <a:r>
              <a:rPr lang="ru-RU" sz="3400" dirty="0"/>
              <a:t>Изготовление сборно-разборной модели лица и тела человека (для изучения строения лица и тела мимики, проявления эмоций и пантомимики);</a:t>
            </a:r>
          </a:p>
          <a:p>
            <a:pPr lvl="0"/>
            <a:r>
              <a:rPr lang="ru-RU" sz="3400" dirty="0"/>
              <a:t>Изготовление трафарета лица ребенка (для самооценки ребёнком выполненных заданий);</a:t>
            </a:r>
          </a:p>
          <a:p>
            <a:pPr lvl="0"/>
            <a:r>
              <a:rPr lang="ru-RU" sz="3400" dirty="0"/>
              <a:t>Составление схемы-плана групповой комнаты;</a:t>
            </a:r>
          </a:p>
          <a:p>
            <a:pPr lvl="0"/>
            <a:r>
              <a:rPr lang="ru-RU" sz="3400" dirty="0"/>
              <a:t>Изготовление карточек выполнения </a:t>
            </a:r>
            <a:r>
              <a:rPr lang="ru-RU" sz="3400" dirty="0" err="1"/>
              <a:t>общеразвивающих</a:t>
            </a:r>
            <a:r>
              <a:rPr lang="ru-RU" sz="3400" dirty="0"/>
              <a:t> упражнений и основных видов движений;</a:t>
            </a:r>
          </a:p>
          <a:p>
            <a:pPr lvl="0"/>
            <a:r>
              <a:rPr lang="ru-RU" sz="3400" dirty="0"/>
              <a:t>Составление схемы поэтапного выполнения птиц и животных способом оригами;</a:t>
            </a:r>
          </a:p>
          <a:p>
            <a:pPr lvl="0"/>
            <a:r>
              <a:rPr lang="ru-RU" sz="3400" dirty="0"/>
              <a:t>Составление конспектов занятий ( по развитию зрительного восприятия, ознакомлению с окружающим);</a:t>
            </a:r>
          </a:p>
          <a:p>
            <a:pPr lvl="0"/>
            <a:r>
              <a:rPr lang="ru-RU" sz="3400" dirty="0"/>
              <a:t>Диагностирование детей по разделу «Природоведческие знания» (в начале и конце учебного года);</a:t>
            </a:r>
          </a:p>
          <a:p>
            <a:pPr lvl="0"/>
            <a:r>
              <a:rPr lang="ru-RU" sz="3400" dirty="0"/>
              <a:t>Диагностика развития зрительного восприятия (в начале и в конце учебного года);</a:t>
            </a:r>
          </a:p>
          <a:p>
            <a:pPr lvl="0"/>
            <a:r>
              <a:rPr lang="ru-RU" sz="3400" dirty="0"/>
              <a:t>Отслеживание поступления выпускников в школы (специализированные, общеобразовательные, с углублённым изучением предметов, гимназии, лицей);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1248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«Развитие зрительного восприятия у детей с нарушением зрения посредством использования схематизации и моделирования в различных видах деятельности»</vt:lpstr>
      <vt:lpstr>Актуальность темы: « Каждый вид аномального развития характеризуется системным проявлением, в котором выделяются первичный дефект и вторичные отклонения» (Выготский Л .С.)</vt:lpstr>
      <vt:lpstr>Слайд 3</vt:lpstr>
      <vt:lpstr>Слайд 4</vt:lpstr>
      <vt:lpstr>Плаксина Л.И. в пособии «Развитие зрительного восприятия у детей с нарушением зрения в процессе обучения математике» показала эффективность специально подобранного для детей с патологией зрения дидактического материала. С его помощью комплексно решаются общеобразовательные и коррекционно-восстановительные задачи. Каждый раздел математики (форма и величина предмета, количество и счёт, ориентировка в пространстве и времени) сопровождается коррекционными заданиями. Например, для упражнения детей в составлении числа из двух меньших чисел предлагается обвести по контору соответствующее количество предметных изображений. Чтобы составить число пять, необходимо обвести по контору три квадрата и три пирамидки. В процессе обводки активно упражняется зрение, закрепляется представления о форме предметов, и соответственно формируются математические представления о числе. Подобное задание дети, которые нуждаются в охранительном режиме, выполняют с предметами или игрушками. Так осуществляется индивидуальный подход к детям, которые находятся на разных периодах лечебно­восстановительного лечения.  Использование в практике воспитания и обучения на занятиях и в других видах детской деятельности упражнений на активизацию и коррекцию зрения и зрительного восприятия сохраняет детям свободное время для игр, бытовой деятельности, снижает утомляемость, повышает познавательные и физические возможности детей. </vt:lpstr>
      <vt:lpstr>Цель:</vt:lpstr>
      <vt:lpstr>Задачи:</vt:lpstr>
      <vt:lpstr>Механизмы реализации:</vt:lpstr>
      <vt:lpstr>Слайд 9</vt:lpstr>
      <vt:lpstr>Инструментарий </vt:lpstr>
      <vt:lpstr>Результат:</vt:lpstr>
      <vt:lpstr>Содержание приложения: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зрительного восприятия у детей с нарушением зрения посредством использования схематизации и моделирования в различных видах деятельности»</dc:title>
  <dc:creator>Admin</dc:creator>
  <cp:lastModifiedBy>Admin</cp:lastModifiedBy>
  <cp:revision>11</cp:revision>
  <dcterms:created xsi:type="dcterms:W3CDTF">2012-01-03T09:00:38Z</dcterms:created>
  <dcterms:modified xsi:type="dcterms:W3CDTF">2012-01-03T10:48:11Z</dcterms:modified>
</cp:coreProperties>
</file>