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6" r:id="rId2"/>
    <p:sldId id="257" r:id="rId3"/>
    <p:sldId id="281" r:id="rId4"/>
    <p:sldId id="267" r:id="rId5"/>
    <p:sldId id="282" r:id="rId6"/>
    <p:sldId id="273" r:id="rId7"/>
    <p:sldId id="268" r:id="rId8"/>
    <p:sldId id="286" r:id="rId9"/>
    <p:sldId id="290" r:id="rId10"/>
    <p:sldId id="291" r:id="rId11"/>
    <p:sldId id="283" r:id="rId12"/>
    <p:sldId id="285" r:id="rId13"/>
    <p:sldId id="288" r:id="rId14"/>
    <p:sldId id="265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F94C8-54C8-46BA-A3A1-E74B565E175B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CFB67-C346-40EF-A9B8-3BBE58400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1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FB67-C346-40EF-A9B8-3BBE584009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FB67-C346-40EF-A9B8-3BBE584009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FB67-C346-40EF-A9B8-3BBE584009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B3F3E4-E260-48C7-86EA-0F2BE2827E7E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3415BE-AD53-4AEF-B611-66AE853BB4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24936" cy="28803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РАБОТА СТАРШЕГО ВОСПИТАТЕЛЯ С ПЕДАГОГАМИ ПРИ ПОДГОТОВКЕ                                   К АТТЕСТАЦИИ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Осипенко Наталья Станиславовна, 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старший воспитатель                                    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51216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МУНИЦИПАЛЬНОЕ АВТОНОМНОЕ ДОШКОЛЬНОЕ ОБРАЗОВАТЕЛЬНОЕ УЧРЕЖДЕНИЕ                                      ДЕТСКИЙ САД КОМБИНИРОВАННОГО ВИДА №1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муниципального образования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Усть-Лабинский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район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3708" y="548680"/>
            <a:ext cx="8736276" cy="3657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Результаты  </a:t>
            </a:r>
            <a:r>
              <a:rPr lang="ru-RU" sz="2800" dirty="0"/>
              <a:t>анкетирования педагогов </a:t>
            </a:r>
            <a:r>
              <a:rPr lang="ru-RU" sz="2800" dirty="0" smtClean="0"/>
              <a:t>ДОУ</a:t>
            </a:r>
            <a:r>
              <a:rPr lang="ru-RU" sz="2800" dirty="0"/>
              <a:t>:</a:t>
            </a:r>
            <a:r>
              <a:rPr lang="ru-RU" sz="2800" dirty="0" smtClean="0"/>
              <a:t> положительные стороны аттестации:</a:t>
            </a:r>
          </a:p>
          <a:p>
            <a:pPr marL="45720" indent="0" algn="ctr">
              <a:buNone/>
            </a:pPr>
            <a:r>
              <a:rPr lang="ru-RU" sz="2800" dirty="0"/>
              <a:t>-</a:t>
            </a:r>
            <a:r>
              <a:rPr lang="ru-RU" sz="2800" dirty="0" smtClean="0"/>
              <a:t>возможность </a:t>
            </a:r>
            <a:r>
              <a:rPr lang="ru-RU" sz="2800" dirty="0"/>
              <a:t>проявления творческой </a:t>
            </a:r>
            <a:r>
              <a:rPr lang="ru-RU" sz="2800" dirty="0" smtClean="0"/>
              <a:t>инициативы</a:t>
            </a:r>
            <a:r>
              <a:rPr lang="ru-RU" sz="2800" dirty="0"/>
              <a:t>;</a:t>
            </a:r>
            <a:r>
              <a:rPr lang="ru-RU" sz="2800" dirty="0" smtClean="0"/>
              <a:t> - повышение </a:t>
            </a:r>
            <a:r>
              <a:rPr lang="ru-RU" sz="2800" dirty="0"/>
              <a:t>профессиональной компетенции, </a:t>
            </a:r>
            <a:r>
              <a:rPr lang="ru-RU" sz="2800" dirty="0" smtClean="0"/>
              <a:t>      продуктивности </a:t>
            </a:r>
            <a:r>
              <a:rPr lang="ru-RU" sz="2800" dirty="0"/>
              <a:t>педагогического </a:t>
            </a:r>
            <a:r>
              <a:rPr lang="ru-RU" sz="2800" dirty="0" smtClean="0"/>
              <a:t>труда; </a:t>
            </a:r>
            <a:r>
              <a:rPr lang="ru-RU" sz="2800" dirty="0"/>
              <a:t>повышение оплаты </a:t>
            </a:r>
            <a:r>
              <a:rPr lang="ru-RU" sz="2800" dirty="0" smtClean="0"/>
              <a:t>труда</a:t>
            </a:r>
            <a:r>
              <a:rPr lang="ru-RU" sz="2800" dirty="0"/>
              <a:t>.</a:t>
            </a:r>
          </a:p>
        </p:txBody>
      </p:sp>
      <p:pic>
        <p:nvPicPr>
          <p:cNvPr id="1027" name="Picture 3" descr="E:\DCIM\103___04\IMG_05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747827" cy="26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CIM\103___04\IMG_05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35634"/>
            <a:ext cx="4727316" cy="26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3314081" y="2816225"/>
            <a:ext cx="2952750" cy="165735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Формы работы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педагогами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755650" y="1089025"/>
            <a:ext cx="2160587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курсы повышения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квалификации</a:t>
            </a: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443663" y="908050"/>
            <a:ext cx="2160587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ИКТ-обучение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3276600" y="836613"/>
            <a:ext cx="2808288" cy="1152525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Распространение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передового опыта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(</a:t>
            </a:r>
            <a:r>
              <a:rPr lang="ru-RU" sz="1400" dirty="0" smtClean="0">
                <a:solidFill>
                  <a:schemeClr val="bg1"/>
                </a:solidFill>
              </a:rPr>
              <a:t>семинары, 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конкурсы и др.)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23850" y="2276475"/>
            <a:ext cx="2160588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Методические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объединения,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мастер-классы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757716" y="2312987"/>
            <a:ext cx="2160588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амообразование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420194" y="5282537"/>
            <a:ext cx="2160587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>
                <a:solidFill>
                  <a:schemeClr val="bg1"/>
                </a:solidFill>
              </a:rPr>
              <a:t>индивидуальные </a:t>
            </a:r>
          </a:p>
          <a:p>
            <a:r>
              <a:rPr lang="ru-RU" sz="1400">
                <a:solidFill>
                  <a:schemeClr val="bg1"/>
                </a:solidFill>
              </a:rPr>
              <a:t>консультации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97781" y="3825875"/>
            <a:ext cx="2160588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Публикации в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ериодических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изданиях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3419475" y="5265738"/>
            <a:ext cx="2808287" cy="1152525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педагогические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исследования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 актуальным проблемам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6659562" y="3681413"/>
            <a:ext cx="2160588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Деловые </a:t>
            </a:r>
            <a:r>
              <a:rPr lang="ru-RU" sz="1400" dirty="0" smtClean="0">
                <a:solidFill>
                  <a:schemeClr val="bg1"/>
                </a:solidFill>
              </a:rPr>
              <a:t>игры 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тренинги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468313" y="5300663"/>
            <a:ext cx="2160587" cy="8636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творческий отчет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педагогов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 flipV="1">
            <a:off x="2555875" y="2889250"/>
            <a:ext cx="8636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5580062" y="1808163"/>
            <a:ext cx="13684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5938837" y="2960688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6156325" y="3752850"/>
            <a:ext cx="5032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4714875" y="44735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V="1">
            <a:off x="4714875" y="20970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H="1">
            <a:off x="2555875" y="4257675"/>
            <a:ext cx="1150937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507037" y="4329113"/>
            <a:ext cx="16573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2482850" y="3897313"/>
            <a:ext cx="7921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 flipV="1">
            <a:off x="2771775" y="1736725"/>
            <a:ext cx="12239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80920" cy="26642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b="1" dirty="0" smtClean="0"/>
              <a:t>Наиболее </a:t>
            </a:r>
            <a:r>
              <a:rPr lang="ru-RU" sz="2400" b="1" dirty="0"/>
              <a:t>востребованные формы повышения </a:t>
            </a:r>
            <a:r>
              <a:rPr lang="ru-RU" sz="2400" b="1" dirty="0" smtClean="0"/>
              <a:t> </a:t>
            </a:r>
            <a:r>
              <a:rPr lang="ru-RU" sz="2400" b="1" dirty="0"/>
              <a:t>профессиональных </a:t>
            </a:r>
            <a:r>
              <a:rPr lang="ru-RU" sz="2400" b="1" dirty="0" smtClean="0"/>
              <a:t>знаний: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курсовая переподготовка; </a:t>
            </a:r>
          </a:p>
          <a:p>
            <a:pPr>
              <a:buFontTx/>
              <a:buChar char="-"/>
            </a:pPr>
            <a:r>
              <a:rPr lang="ru-RU" dirty="0" smtClean="0"/>
              <a:t>открытые </a:t>
            </a:r>
            <a:r>
              <a:rPr lang="ru-RU" dirty="0"/>
              <a:t>просмотры </a:t>
            </a:r>
            <a:r>
              <a:rPr lang="ru-RU" dirty="0" smtClean="0"/>
              <a:t>занятий; </a:t>
            </a:r>
          </a:p>
          <a:p>
            <a:pPr>
              <a:buFontTx/>
              <a:buChar char="-"/>
            </a:pPr>
            <a:r>
              <a:rPr lang="ru-RU" dirty="0" smtClean="0"/>
              <a:t>участие </a:t>
            </a:r>
            <a:r>
              <a:rPr lang="ru-RU" dirty="0"/>
              <a:t>в работе методических объединений, творческих </a:t>
            </a:r>
            <a:r>
              <a:rPr lang="ru-RU" dirty="0" smtClean="0"/>
              <a:t>групп, в конкурсах; </a:t>
            </a:r>
          </a:p>
          <a:p>
            <a:pPr>
              <a:buFontTx/>
              <a:buChar char="-"/>
            </a:pPr>
            <a:r>
              <a:rPr lang="ru-RU" dirty="0" smtClean="0"/>
              <a:t>работа </a:t>
            </a:r>
            <a:r>
              <a:rPr lang="ru-RU" dirty="0"/>
              <a:t>по </a:t>
            </a:r>
            <a:r>
              <a:rPr lang="ru-RU" dirty="0" smtClean="0"/>
              <a:t>самообразованию</a:t>
            </a:r>
            <a:r>
              <a:rPr lang="ru-RU" dirty="0"/>
              <a:t>.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 descr="H:\Фото02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11370" y="2690015"/>
            <a:ext cx="2223662" cy="29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25021"/>
            <a:ext cx="2916396" cy="218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950" y="3125021"/>
            <a:ext cx="2692896" cy="3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16824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    Для успешного прохождения аттестации педагогов проводятся семинары, мастер-классы по обобщению </a:t>
            </a:r>
            <a:r>
              <a:rPr lang="ru-RU" b="1" dirty="0"/>
              <a:t>педагогического </a:t>
            </a:r>
            <a:r>
              <a:rPr lang="ru-RU" b="1" dirty="0" smtClean="0"/>
              <a:t>опыта, оформлению портфолио.</a:t>
            </a:r>
          </a:p>
          <a:p>
            <a:pPr marL="45720" indent="0">
              <a:buNone/>
            </a:pPr>
            <a:r>
              <a:rPr lang="ru-RU" b="1" dirty="0" smtClean="0"/>
              <a:t>Разработаны памятки педагогическому работнику, </a:t>
            </a:r>
            <a:r>
              <a:rPr lang="ru-RU" b="1" dirty="0" err="1" smtClean="0"/>
              <a:t>аттестующемуся</a:t>
            </a:r>
            <a:r>
              <a:rPr lang="ru-RU" b="1" dirty="0"/>
              <a:t>: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на первую или высшую квалификационную категорию, </a:t>
            </a:r>
          </a:p>
          <a:p>
            <a:pPr>
              <a:buFontTx/>
              <a:buChar char="-"/>
            </a:pPr>
            <a:r>
              <a:rPr lang="ru-RU" b="1" dirty="0" smtClean="0"/>
              <a:t>с целью подтверждения соответствия   занимаемой должности</a:t>
            </a:r>
            <a:endParaRPr lang="ru-RU" b="1" dirty="0"/>
          </a:p>
        </p:txBody>
      </p:sp>
      <p:pic>
        <p:nvPicPr>
          <p:cNvPr id="1026" name="Picture 2" descr="E:\DCIM\103___04\IMG_0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133933"/>
            <a:ext cx="4283968" cy="24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00785"/>
            <a:ext cx="2458518" cy="33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136904" cy="347472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1200" b="1" dirty="0"/>
              <a:t>Третий этап — проведение и анализ аттестации</a:t>
            </a:r>
          </a:p>
          <a:p>
            <a:pPr>
              <a:buFontTx/>
              <a:buChar char="-"/>
            </a:pPr>
            <a:r>
              <a:rPr lang="ru-RU" sz="11200" dirty="0" smtClean="0"/>
              <a:t>Анализ аттестационного портфолио, квалификационные испытания. </a:t>
            </a:r>
            <a:endParaRPr lang="ru-RU" sz="11200" dirty="0"/>
          </a:p>
          <a:p>
            <a:pPr>
              <a:buFontTx/>
              <a:buChar char="-"/>
            </a:pPr>
            <a:r>
              <a:rPr lang="ru-RU" sz="11200" dirty="0" smtClean="0"/>
              <a:t>Вынесение </a:t>
            </a:r>
            <a:r>
              <a:rPr lang="ru-RU" sz="11200" dirty="0"/>
              <a:t>итогового решения экспертов и заполнение аттестационного листа. </a:t>
            </a:r>
            <a:endParaRPr lang="ru-RU" sz="11200" dirty="0" smtClean="0"/>
          </a:p>
          <a:p>
            <a:pPr marL="45720" indent="0">
              <a:buNone/>
            </a:pPr>
            <a:r>
              <a:rPr lang="ru-RU" sz="11200" dirty="0" smtClean="0"/>
              <a:t> -Объявление итоговой оценки </a:t>
            </a:r>
            <a:r>
              <a:rPr lang="ru-RU" sz="11200" dirty="0"/>
              <a:t>с выводами о педагоге как о </a:t>
            </a:r>
            <a:r>
              <a:rPr lang="ru-RU" sz="11200" dirty="0" smtClean="0"/>
              <a:t>специалисте, </a:t>
            </a:r>
            <a:r>
              <a:rPr lang="ru-RU" sz="11200" dirty="0"/>
              <a:t>с точки зрения организации </a:t>
            </a:r>
            <a:r>
              <a:rPr lang="ru-RU" sz="11200" dirty="0" err="1" smtClean="0"/>
              <a:t>воспитательно</a:t>
            </a:r>
            <a:r>
              <a:rPr lang="ru-RU" sz="11200" dirty="0" smtClean="0"/>
              <a:t>-­</a:t>
            </a:r>
            <a:r>
              <a:rPr lang="ru-RU" sz="11200" dirty="0"/>
              <a:t>образовательной работы с детьми, родителями, коллегами, и как о личности, обладающей определенными качествами.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5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201000" cy="347472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1200" dirty="0" smtClean="0"/>
              <a:t>Таким образом, из 24  педагогов ДОУ, аттестованы:</a:t>
            </a:r>
          </a:p>
          <a:p>
            <a:pPr marL="45720" indent="0">
              <a:buNone/>
            </a:pPr>
            <a:r>
              <a:rPr lang="ru-RU" sz="11200" dirty="0"/>
              <a:t> </a:t>
            </a:r>
            <a:r>
              <a:rPr lang="ru-RU" sz="11200" dirty="0" smtClean="0"/>
              <a:t>-  на высшую квалификационную категорию –   7 человек (29%);</a:t>
            </a:r>
          </a:p>
          <a:p>
            <a:pPr marL="45720" indent="0">
              <a:buNone/>
            </a:pPr>
            <a:r>
              <a:rPr lang="ru-RU" sz="11200" dirty="0"/>
              <a:t> </a:t>
            </a:r>
            <a:r>
              <a:rPr lang="ru-RU" sz="11200" dirty="0" smtClean="0"/>
              <a:t>-  на первую квалификационную  категорию – 7 человек  (29%);</a:t>
            </a:r>
          </a:p>
          <a:p>
            <a:pPr marL="45720" indent="0">
              <a:buNone/>
            </a:pPr>
            <a:r>
              <a:rPr lang="ru-RU" sz="11200" dirty="0"/>
              <a:t> </a:t>
            </a:r>
            <a:r>
              <a:rPr lang="ru-RU" sz="11200" dirty="0" smtClean="0"/>
              <a:t> - на вторую квалификационную категорию – 3 человека (12,5 %);</a:t>
            </a:r>
          </a:p>
          <a:p>
            <a:pPr marL="45720" indent="0">
              <a:buNone/>
            </a:pPr>
            <a:r>
              <a:rPr lang="ru-RU" sz="11200" dirty="0"/>
              <a:t> </a:t>
            </a:r>
            <a:r>
              <a:rPr lang="ru-RU" sz="11200" dirty="0" smtClean="0"/>
              <a:t> - соответствие занимаемой должности – 1</a:t>
            </a:r>
          </a:p>
          <a:p>
            <a:pPr marL="45720" indent="0">
              <a:buNone/>
            </a:pPr>
            <a:r>
              <a:rPr lang="ru-RU" sz="11200" dirty="0" smtClean="0"/>
              <a:t> человек (4%);</a:t>
            </a:r>
          </a:p>
          <a:p>
            <a:pPr marL="45720" indent="0">
              <a:buNone/>
            </a:pPr>
            <a:r>
              <a:rPr lang="ru-RU" sz="11200" dirty="0" smtClean="0"/>
              <a:t>  - без категории – 6 человек (25%).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29600" cy="572149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/>
              <a:t>Аттестация педагогических кадров — очень важная процедура в оценке профессионализма и качества их работы</a:t>
            </a:r>
            <a:r>
              <a:rPr lang="ru-RU" sz="3600" b="1" dirty="0" smtClean="0"/>
              <a:t>.</a:t>
            </a:r>
          </a:p>
          <a:p>
            <a:pPr marL="45720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/>
              <a:t>С помощью </a:t>
            </a:r>
            <a:r>
              <a:rPr lang="ru-RU" sz="3600" b="1" dirty="0" smtClean="0"/>
              <a:t>аттестации, </a:t>
            </a:r>
            <a:r>
              <a:rPr lang="ru-RU" sz="3600" b="1" dirty="0"/>
              <a:t>в конечном </a:t>
            </a:r>
            <a:r>
              <a:rPr lang="ru-RU" sz="3600" b="1" dirty="0" smtClean="0"/>
              <a:t>итоге, </a:t>
            </a:r>
            <a:r>
              <a:rPr lang="ru-RU" sz="3600" b="1" dirty="0"/>
              <a:t>обеспечивается формирование высокопрофессионального кадрового состава учреждения, что влечет за собой повышение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68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74948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b="1" dirty="0" smtClean="0"/>
              <a:t>Педагогический совет. Знакомство педагогов с порядком </a:t>
            </a:r>
            <a:r>
              <a:rPr lang="ru-RU" b="1" dirty="0"/>
              <a:t>проведения </a:t>
            </a:r>
            <a:r>
              <a:rPr lang="ru-RU" b="1" dirty="0" smtClean="0"/>
              <a:t>аттестации, нормативно-правовыми документами. </a:t>
            </a:r>
          </a:p>
          <a:p>
            <a:pPr marL="45720" indent="0">
              <a:buNone/>
            </a:pPr>
            <a:r>
              <a:rPr lang="ru-RU" b="1" dirty="0" smtClean="0"/>
              <a:t>Цель: формирование </a:t>
            </a:r>
            <a:r>
              <a:rPr lang="ru-RU" b="1" dirty="0"/>
              <a:t>у </a:t>
            </a:r>
            <a:r>
              <a:rPr lang="ru-RU" b="1" dirty="0" smtClean="0"/>
              <a:t>педагогов представлений </a:t>
            </a:r>
            <a:r>
              <a:rPr lang="ru-RU" b="1" dirty="0"/>
              <a:t>о механизме прохождения аттестации с анализом и первичной диагностикой уровня развития собственной педагогической деятельности.</a:t>
            </a:r>
          </a:p>
          <a:p>
            <a:pPr marL="45720" indent="0">
              <a:buNone/>
            </a:pPr>
            <a:endParaRPr lang="ru-RU" sz="2000" dirty="0"/>
          </a:p>
        </p:txBody>
      </p:sp>
      <p:pic>
        <p:nvPicPr>
          <p:cNvPr id="1026" name="Picture 2" descr="E:\DCIM\103___04\IMG_06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375206"/>
            <a:ext cx="4861057" cy="27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0"/>
            <a:ext cx="8064896" cy="6165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800" b="1" dirty="0" smtClean="0"/>
              <a:t>Уголок по аттестации:</a:t>
            </a:r>
          </a:p>
          <a:p>
            <a:pPr marL="45720" indent="0">
              <a:buNone/>
            </a:pPr>
            <a:r>
              <a:rPr lang="ru-RU" sz="2800" b="1" dirty="0" smtClean="0"/>
              <a:t>- Приказ </a:t>
            </a:r>
            <a:r>
              <a:rPr lang="ru-RU" sz="2800" b="1" dirty="0"/>
              <a:t>о проведении аттестации педагогических работников и утверждении аттестационной комиссии на новый учебный год </a:t>
            </a: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- Цель аттестации</a:t>
            </a:r>
            <a:endParaRPr lang="ru-RU" sz="2800" b="1" dirty="0"/>
          </a:p>
          <a:p>
            <a:pPr marL="45720" indent="0">
              <a:buNone/>
            </a:pPr>
            <a:r>
              <a:rPr lang="ru-RU" sz="2800" b="1" dirty="0" smtClean="0"/>
              <a:t>- График </a:t>
            </a:r>
            <a:r>
              <a:rPr lang="ru-RU" sz="2800" b="1" dirty="0"/>
              <a:t>прохождения аттестации</a:t>
            </a:r>
          </a:p>
          <a:p>
            <a:pPr>
              <a:buFontTx/>
              <a:buChar char="-"/>
            </a:pPr>
            <a:r>
              <a:rPr lang="ru-RU" sz="2800" b="1" dirty="0" smtClean="0"/>
              <a:t>Перечень </a:t>
            </a:r>
            <a:r>
              <a:rPr lang="ru-RU" sz="2800" b="1" dirty="0"/>
              <a:t>документов для формирования личного </a:t>
            </a:r>
            <a:r>
              <a:rPr lang="ru-RU" sz="2800" b="1" dirty="0" smtClean="0"/>
              <a:t>дела, сроки                               подачи заявления </a:t>
            </a:r>
            <a:endParaRPr lang="ru-RU" sz="2800" b="1" dirty="0"/>
          </a:p>
          <a:p>
            <a:endParaRPr lang="ru-RU" sz="28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2950911" cy="244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7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776864" cy="561662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1200" b="1" dirty="0" smtClean="0"/>
              <a:t>Нормативно-правовая база:</a:t>
            </a:r>
          </a:p>
          <a:p>
            <a:pPr marL="45720" indent="0">
              <a:buNone/>
            </a:pPr>
            <a:r>
              <a:rPr lang="ru-RU" sz="8000" b="1" dirty="0" smtClean="0"/>
              <a:t>- Положение </a:t>
            </a:r>
            <a:r>
              <a:rPr lang="ru-RU" sz="8000" b="1" dirty="0"/>
              <a:t>об организации аттестации </a:t>
            </a:r>
            <a:r>
              <a:rPr lang="ru-RU" sz="8000" b="1" dirty="0" smtClean="0"/>
              <a:t>педагогических </a:t>
            </a:r>
            <a:r>
              <a:rPr lang="ru-RU" sz="8000" b="1" dirty="0"/>
              <a:t>работников государственных и  муниципальных образовательных учреждений Краснодарского края</a:t>
            </a:r>
          </a:p>
          <a:p>
            <a:pPr marL="45720" indent="0">
              <a:buNone/>
            </a:pPr>
            <a:r>
              <a:rPr lang="ru-RU" sz="8000" b="1" dirty="0" smtClean="0"/>
              <a:t>- Положение </a:t>
            </a:r>
            <a:r>
              <a:rPr lang="ru-RU" sz="8000" b="1" dirty="0"/>
              <a:t>об аттестационной комиссии </a:t>
            </a:r>
            <a:r>
              <a:rPr lang="ru-RU" sz="8000" b="1" dirty="0" smtClean="0"/>
              <a:t>для </a:t>
            </a:r>
            <a:r>
              <a:rPr lang="ru-RU" sz="8000" b="1" dirty="0"/>
              <a:t>проведения аттестации педагогических работников государственных и муниципальных образовательных учреждений Краснодарского края </a:t>
            </a:r>
          </a:p>
          <a:p>
            <a:pPr marL="45720" indent="0">
              <a:buNone/>
            </a:pPr>
            <a:r>
              <a:rPr lang="ru-RU" sz="8000" b="1" dirty="0" smtClean="0"/>
              <a:t>- Положение </a:t>
            </a:r>
            <a:r>
              <a:rPr lang="ru-RU" sz="8000" b="1" dirty="0"/>
              <a:t>об экспертных группах, </a:t>
            </a:r>
            <a:r>
              <a:rPr lang="ru-RU" sz="8000" b="1" dirty="0" smtClean="0"/>
              <a:t>участвующих </a:t>
            </a:r>
            <a:r>
              <a:rPr lang="ru-RU" sz="8000" b="1" dirty="0"/>
              <a:t>в аттестации  педагогических работников государственных и муниципальных образовательных  учреждений Краснодарского края </a:t>
            </a:r>
          </a:p>
          <a:p>
            <a:pPr marL="45720" indent="0">
              <a:buNone/>
            </a:pPr>
            <a:r>
              <a:rPr lang="ru-RU" sz="8000" b="1" dirty="0" smtClean="0"/>
              <a:t>- Инструкция </a:t>
            </a:r>
            <a:r>
              <a:rPr lang="ru-RU" sz="8000" b="1" dirty="0"/>
              <a:t>о процедуре аттестации </a:t>
            </a:r>
            <a:r>
              <a:rPr lang="ru-RU" sz="8000" b="1" dirty="0" smtClean="0"/>
              <a:t>педагогических </a:t>
            </a:r>
            <a:r>
              <a:rPr lang="ru-RU" sz="8000" b="1" dirty="0"/>
              <a:t>работников государственных и муниципальных образовательных учреждений Краснодарского края</a:t>
            </a:r>
          </a:p>
          <a:p>
            <a:pPr marL="45720" indent="0">
              <a:buNone/>
            </a:pPr>
            <a:r>
              <a:rPr lang="ru-RU" sz="8000" b="1" i="1" dirty="0"/>
              <a:t> (документы утверждены приказом департамента образования и науки Краснодарского края от 31.01.2011 № 220)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064896" cy="284149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8000" b="1" dirty="0" smtClean="0"/>
              <a:t>Нормативно-правовые документы по </a:t>
            </a:r>
            <a:r>
              <a:rPr lang="ru-RU" sz="8000" b="1" dirty="0"/>
              <a:t>аттестации</a:t>
            </a:r>
            <a:r>
              <a:rPr lang="ru-RU" sz="8000" b="1" dirty="0" smtClean="0"/>
              <a:t>: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ru-RU" sz="8000" dirty="0" smtClean="0"/>
              <a:t>Перечни </a:t>
            </a:r>
            <a:r>
              <a:rPr lang="ru-RU" sz="8000" dirty="0"/>
              <a:t>показателей и критериев </a:t>
            </a:r>
            <a:r>
              <a:rPr lang="ru-RU" sz="8000" dirty="0" smtClean="0"/>
              <a:t>для </a:t>
            </a:r>
            <a:r>
              <a:rPr lang="ru-RU" sz="8000" dirty="0"/>
              <a:t>установления соответствия уровня квалификации педагогических работников требованиям, предъявляемым к квалификационным категориям (первой и высшей); </a:t>
            </a:r>
          </a:p>
          <a:p>
            <a:pPr marL="45720" indent="0">
              <a:buNone/>
            </a:pPr>
            <a:r>
              <a:rPr lang="ru-RU" sz="8000" dirty="0"/>
              <a:t>Демонстрационные версии контрольно-измерительных материалов </a:t>
            </a:r>
            <a:r>
              <a:rPr lang="ru-RU" sz="8000" dirty="0" smtClean="0"/>
              <a:t>для </a:t>
            </a:r>
            <a:r>
              <a:rPr lang="ru-RU" sz="8000" dirty="0"/>
              <a:t>проведения квалификационных испытаний педагогических работников, аттестуемых с целью подтверждения соответствия занимаемой должности, в форме дистанционного тестирования; </a:t>
            </a:r>
          </a:p>
          <a:p>
            <a:pPr marL="45720" indent="0">
              <a:buNone/>
            </a:pPr>
            <a:r>
              <a:rPr lang="ru-RU" sz="8000" dirty="0"/>
              <a:t>Контрольно-измерительные материалы для проведения </a:t>
            </a:r>
            <a:r>
              <a:rPr lang="ru-RU" sz="8000" dirty="0" smtClean="0"/>
              <a:t>квалификационных </a:t>
            </a:r>
            <a:r>
              <a:rPr lang="ru-RU" sz="8000" dirty="0"/>
              <a:t>испытаний педагогических работников, аттестуемых  с целью подтверждения соответствия занимаемой должности, в форме разработки конспекта занятия (урока, мероприятия, методических разработок): требования к конспекту урока, схема разработки конспекта, критерии оценки. </a:t>
            </a:r>
          </a:p>
          <a:p>
            <a:pPr marL="45720" indent="0">
              <a:buNone/>
            </a:pPr>
            <a:r>
              <a:rPr lang="ru-RU" sz="8000" dirty="0"/>
              <a:t> </a:t>
            </a:r>
            <a:r>
              <a:rPr lang="ru-RU" sz="8000" i="1" dirty="0"/>
              <a:t>(документы утверждены приказом департамента</a:t>
            </a:r>
          </a:p>
          <a:p>
            <a:pPr marL="45720" indent="0">
              <a:buNone/>
            </a:pPr>
            <a:r>
              <a:rPr lang="ru-RU" sz="8000" i="1" dirty="0"/>
              <a:t>образования и науки Краснодарского края от 23.05.2011</a:t>
            </a:r>
          </a:p>
          <a:p>
            <a:pPr marL="45720" indent="0">
              <a:buNone/>
            </a:pPr>
            <a:r>
              <a:rPr lang="ru-RU" sz="8000" i="1" dirty="0"/>
              <a:t>№2606</a:t>
            </a:r>
            <a:r>
              <a:rPr lang="ru-RU" sz="8000" dirty="0"/>
              <a:t>)</a:t>
            </a:r>
          </a:p>
          <a:p>
            <a:pPr marL="45720" indent="0">
              <a:buNone/>
            </a:pPr>
            <a:endParaRPr lang="ru-RU" dirty="0" smtClean="0"/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2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80920" cy="5688632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sz="2800" b="1" dirty="0" smtClean="0"/>
              <a:t>ПАПКА ОТВЕТСТВЕННОГО ЗА АТТЕСТАЦИЮ</a:t>
            </a:r>
          </a:p>
          <a:p>
            <a:pPr marL="45720" lvl="0" indent="0">
              <a:buNone/>
            </a:pPr>
            <a:r>
              <a:rPr lang="ru-RU" sz="2800" dirty="0" smtClean="0"/>
              <a:t>- План работы по аттестации</a:t>
            </a:r>
          </a:p>
          <a:p>
            <a:pPr lvl="0">
              <a:buFontTx/>
              <a:buChar char="-"/>
            </a:pPr>
            <a:r>
              <a:rPr lang="ru-RU" sz="2800" dirty="0" smtClean="0"/>
              <a:t>Вариативные </a:t>
            </a:r>
            <a:r>
              <a:rPr lang="ru-RU" sz="2800" dirty="0"/>
              <a:t>формы и процедуры аттестации (перечень</a:t>
            </a:r>
            <a:r>
              <a:rPr lang="ru-RU" sz="2800" dirty="0" smtClean="0"/>
              <a:t>)</a:t>
            </a:r>
          </a:p>
          <a:p>
            <a:pPr lvl="0">
              <a:buFontTx/>
              <a:buChar char="-"/>
            </a:pPr>
            <a:r>
              <a:rPr lang="ru-RU" sz="2800" dirty="0" smtClean="0"/>
              <a:t>Перечень </a:t>
            </a:r>
            <a:r>
              <a:rPr lang="ru-RU" sz="2800" dirty="0"/>
              <a:t>документов для портфолио</a:t>
            </a:r>
          </a:p>
          <a:p>
            <a:pPr marL="45720" lvl="0" indent="0">
              <a:buNone/>
            </a:pPr>
            <a:r>
              <a:rPr lang="ru-RU" sz="2800" dirty="0" smtClean="0"/>
              <a:t>- Образец </a:t>
            </a:r>
            <a:r>
              <a:rPr lang="ru-RU" sz="2800" dirty="0"/>
              <a:t>заявления</a:t>
            </a:r>
          </a:p>
          <a:p>
            <a:pPr marL="45720" lvl="0" indent="0">
              <a:buNone/>
            </a:pPr>
            <a:r>
              <a:rPr lang="ru-RU" sz="2800" dirty="0" smtClean="0"/>
              <a:t>- Квалификационные </a:t>
            </a:r>
            <a:r>
              <a:rPr lang="ru-RU" sz="2800" dirty="0"/>
              <a:t>характеристики по категориям</a:t>
            </a:r>
          </a:p>
          <a:p>
            <a:pPr marL="45720" lvl="0" indent="0">
              <a:buNone/>
            </a:pPr>
            <a:r>
              <a:rPr lang="ru-RU" sz="2800" dirty="0" smtClean="0"/>
              <a:t>- Схема </a:t>
            </a:r>
            <a:r>
              <a:rPr lang="ru-RU" sz="2800" dirty="0"/>
              <a:t>написания опыта (с указанием требований к </a:t>
            </a:r>
            <a:r>
              <a:rPr lang="ru-RU" sz="2800" dirty="0" smtClean="0"/>
              <a:t>оформлению)</a:t>
            </a:r>
            <a:endParaRPr lang="ru-RU" sz="2800" dirty="0"/>
          </a:p>
          <a:p>
            <a:pPr marL="45720" lvl="0" indent="0">
              <a:buNone/>
            </a:pPr>
            <a:r>
              <a:rPr lang="ru-RU" sz="2800" dirty="0" smtClean="0"/>
              <a:t>- Образец </a:t>
            </a:r>
            <a:r>
              <a:rPr lang="ru-RU" sz="2800" dirty="0"/>
              <a:t>написания аннотации на опыт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/>
              <a:t>З этапа работы по подготовке к проведению аттестации:</a:t>
            </a:r>
          </a:p>
          <a:p>
            <a:pPr marL="45720" indent="0">
              <a:buNone/>
            </a:pPr>
            <a:r>
              <a:rPr lang="ru-RU" sz="2800" b="1" dirty="0" smtClean="0"/>
              <a:t>1. Выявление проблемных зон в процессе анкетирования, самоанализа своей работы педагогами.</a:t>
            </a:r>
          </a:p>
          <a:p>
            <a:pPr marL="45720" indent="0">
              <a:buNone/>
            </a:pPr>
            <a:r>
              <a:rPr lang="ru-RU" sz="2800" b="1" dirty="0" smtClean="0"/>
              <a:t>2. Повышение своего профессионального уровня, психологической компетентности. Работа над оформлением портфолио, обобщение педагогического опыта. </a:t>
            </a:r>
          </a:p>
          <a:p>
            <a:pPr marL="45720" indent="0">
              <a:buNone/>
            </a:pPr>
            <a:r>
              <a:rPr lang="ru-RU" sz="2800" b="1" dirty="0" smtClean="0"/>
              <a:t>3. Проведение аттестации.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86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35" y="116632"/>
            <a:ext cx="8424936" cy="63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1099</TotalTime>
  <Words>694</Words>
  <Application>Microsoft Office PowerPoint</Application>
  <PresentationFormat>Экран (4:3)</PresentationFormat>
  <Paragraphs>90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АВТОНОМНОЕ ДОШКОЛЬНОЕ ОБРАЗОВАТЕЛЬНОЕ УЧРЕЖДЕНИЕ                                      ДЕТСКИЙ САД КОМБИНИРОВАННОГО ВИДА №1 муниципального образования Усть-Лабинский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                        ДЕТСКИЙ САД КОМБИНИРОВАННОГО ВИДА №1</dc:title>
  <dc:creator>user02</dc:creator>
  <cp:lastModifiedBy>ADMIN</cp:lastModifiedBy>
  <cp:revision>53</cp:revision>
  <dcterms:created xsi:type="dcterms:W3CDTF">2012-04-07T16:46:01Z</dcterms:created>
  <dcterms:modified xsi:type="dcterms:W3CDTF">2013-02-21T14:16:03Z</dcterms:modified>
</cp:coreProperties>
</file>