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F398-BF6A-41E3-8DFA-83FD801A2432}" type="datetimeFigureOut">
              <a:rPr lang="ru-RU" smtClean="0"/>
              <a:pPr/>
              <a:t>07.09.2011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B232-169B-47A1-990D-527C403B7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0206" y="857232"/>
            <a:ext cx="7772400" cy="1470025"/>
          </a:xfrm>
        </p:spPr>
        <p:txBody>
          <a:bodyPr/>
          <a:lstStyle/>
          <a:p>
            <a:r>
              <a:rPr lang="ru-RU" dirty="0" smtClean="0"/>
              <a:t>СЕМИНАР-ПРАКТИКУМ</a:t>
            </a:r>
            <a:br>
              <a:rPr lang="ru-RU" dirty="0" smtClean="0"/>
            </a:br>
            <a:r>
              <a:rPr lang="ru-RU" dirty="0" smtClean="0"/>
              <a:t>ДЛЯ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7000924" cy="107157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«Развиваем </a:t>
            </a:r>
            <a:r>
              <a:rPr lang="ru-RU" b="1" dirty="0">
                <a:solidFill>
                  <a:schemeClr val="tx1"/>
                </a:solidFill>
              </a:rPr>
              <a:t>и обогащаем </a:t>
            </a:r>
            <a:r>
              <a:rPr lang="ru-RU" b="1" dirty="0" smtClean="0">
                <a:solidFill>
                  <a:schemeClr val="tx1"/>
                </a:solidFill>
              </a:rPr>
              <a:t>словарь ребёнка»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Irishka\Desktop\Картинки\e2715b082a90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357562"/>
            <a:ext cx="2114550" cy="2857500"/>
          </a:xfrm>
          <a:prstGeom prst="rect">
            <a:avLst/>
          </a:prstGeom>
          <a:noFill/>
        </p:spPr>
      </p:pic>
      <p:pic>
        <p:nvPicPr>
          <p:cNvPr id="8" name="Рисунок 7" descr="C:\Documents and Settings\Irishka\Desktop\Картинки\e2715b082a90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60" y="3429000"/>
            <a:ext cx="21145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1436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u="sng" dirty="0" smtClean="0"/>
              <a:t>Обучение практическим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u="sng" dirty="0" smtClean="0"/>
              <a:t>умениям родителей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/>
              <a:t>Игра «Волшебный мешочек».</a:t>
            </a:r>
            <a:endParaRPr lang="ru-RU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i="1" u="sng" dirty="0" smtClean="0"/>
              <a:t>Цель</a:t>
            </a:r>
            <a:r>
              <a:rPr lang="ru-RU" dirty="0" smtClean="0"/>
              <a:t>: Практическое обучение родителей приемам активизация словаря.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u="sng" dirty="0" smtClean="0"/>
              <a:t>Ход</a:t>
            </a:r>
            <a:r>
              <a:rPr lang="ru-RU" dirty="0" smtClean="0"/>
              <a:t>: Достать из мешочка предмет, и описать его как можно подробнее.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u="sng" dirty="0" smtClean="0"/>
              <a:t>Например</a:t>
            </a:r>
            <a:r>
              <a:rPr lang="ru-RU" dirty="0" smtClean="0"/>
              <a:t>: лимон- это фрукт. Желтого цвета, овальной формы, сочный и кислый на вкус.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Предметы в мешочке: виноград, апельсин, банан, арбуз, зайчик, лошадка, лягушка и т.д.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 smtClean="0"/>
              <a:t>Карточки для самостоятельной работы: «Ассоциации»</a:t>
            </a:r>
            <a:endParaRPr lang="ru-RU" u="sng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Цель</a:t>
            </a:r>
            <a:r>
              <a:rPr lang="ru-RU" dirty="0" smtClean="0"/>
              <a:t>: Познакомить родителей со способами активизация словаря.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Ход</a:t>
            </a:r>
            <a:r>
              <a:rPr lang="ru-RU" dirty="0" smtClean="0"/>
              <a:t>: Родителям предлагаются карточки с изображением какого-либо предмета. Игроки должны придумать как можно больше ассоциаций к изображенному на карточке предмету и записать их. Когда все игроки справятся с заданием, разбираем его в форме диалога.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Машина (большая, синяя, руль, стекло, дверцы, багажник, капот, фары, колеса, сидения, дворники, сигналит, едет, стоит, заводится, останавливается, глохнет, возит, работает, моют, протирают, ремонтируют, ставят…).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28654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Куртка (замок, карманы, капюшон, рукава, манжеты, коричневая, осенняя, теплая, мягкая, красивая, стирают, чистят, сушат, гладят, носят, одевают, снимают, вешают…).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Лук (овощ, полезный, зеленый, желтый, перьевой, репчатый, горький, полезный, растет на грядке, вытаскивают, сушат, чистят, режут, варят, жарят, едят…).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Сапоги (замок, нос, пятка, подошва, мех, кожа, коричневые, теплые, зимние, красивые, мягкие, чистят, сушат, моют, ходят, обувают, снимают, ставят…)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Кастрюля (большая, зеленая, железная, крышка, ручки, дно, стенки, варят, кипятят, греют, готовят, ставят, разогревают, моют, чистят, сушат…).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60007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Педагогические ситуации в упражнениях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/>
              <a:t>«Придумай рассказ»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Цель</a:t>
            </a:r>
            <a:r>
              <a:rPr lang="ru-RU" dirty="0" smtClean="0"/>
              <a:t>: Знакомство со способами активизация словаря, распространения предложений с помощью вопросов, составление рассказа.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Ход</a:t>
            </a:r>
            <a:r>
              <a:rPr lang="ru-RU" dirty="0" smtClean="0"/>
              <a:t>: Игрокам предлагается сюжетная картинка «Девочка рисует красками». С помощью вопросов педагога игроки распространяют предложения и составляют рассказ.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За столом сидит (КТО?) – девочка. Девочка сидит (НА ЧЕМ?) – на табуретке. Девочка держит (ЧТО?) – кисточку. Девочка (ЧТО ДЕЛАЕТ?) – рисует. Девочка рисует (ЧЕМ?) – красками. Девочка рисует (ЧТО?) – облака, природу, лето…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61436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Родителям предлагается принять во внимание продемонстрированные игры, активно их применять в домашних условиях с детьми. Принимать активное участие в любых играх с детьми. Устраивать экскурсии по интересам детей, что так же поможет расширению и обогащению словаря и кругозора детей.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u="sng" dirty="0" smtClean="0"/>
              <a:t>Рефлексия</a:t>
            </a:r>
            <a:r>
              <a:rPr lang="ru-RU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После выполнения практических заданий педагог предлагает родителям обменяться впечатлениями о проделанной в течении вечера работе в виде игры «Незаконченная фраза». Родителей просят закончить начатое педагогом предложение: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07223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«Сегодня я впервые узнал, что:…»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«Меня удивило, что:…»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«Меня порадовало то, что:…»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«Мне кажется, такие встречи с родителями нужны, потому что:….»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«Я думаю, гораздо полезнее для нас, родителей, будут такие формы работы, как:…»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/>
              <a:t>«Хотелось бы еще узнать о :…»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/>
              <a:t>В завершение вечера педагог благодарит родителей за совместно проделанную работу.</a:t>
            </a:r>
          </a:p>
          <a:p>
            <a:pPr marL="0" indent="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270" y="571480"/>
            <a:ext cx="450813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00372"/>
            <a:ext cx="4112037" cy="326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Картинка 11 из 7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405178" cy="3405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dgora.info/images/stories/food/LUK_REPCHAT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647216" cy="335758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71678"/>
            <a:ext cx="47529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compromesso.ru/images/uploads/wiki/68/big/1311145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4381530" cy="3286148"/>
          </a:xfrm>
          <a:prstGeom prst="rect">
            <a:avLst/>
          </a:prstGeom>
          <a:noFill/>
        </p:spPr>
      </p:pic>
      <p:pic>
        <p:nvPicPr>
          <p:cNvPr id="31750" name="Picture 6" descr="http://www.lw-bag.com/images/33/1295539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357430"/>
            <a:ext cx="3829050" cy="382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621510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750" b="1" dirty="0"/>
              <a:t>Цель:</a:t>
            </a:r>
            <a:r>
              <a:rPr lang="ru-RU" sz="2750" dirty="0"/>
              <a:t> Познакомить родителей с различными способами закрепления речевых навыков у детей в домашних условиях.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50" b="1" dirty="0"/>
              <a:t>План:</a:t>
            </a:r>
            <a:endParaRPr lang="ru-RU" sz="2750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2750" dirty="0"/>
              <a:t>Сообщение темы.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750" dirty="0"/>
              <a:t>Информационная часть.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750" dirty="0"/>
              <a:t>Практическая часть.</a:t>
            </a:r>
          </a:p>
          <a:p>
            <a:pPr marL="0" lvl="1" indent="0">
              <a:spcBef>
                <a:spcPts val="0"/>
              </a:spcBef>
            </a:pPr>
            <a:r>
              <a:rPr lang="ru-RU" sz="2750" dirty="0" smtClean="0"/>
              <a:t>Обучение </a:t>
            </a:r>
            <a:r>
              <a:rPr lang="ru-RU" sz="2750" dirty="0"/>
              <a:t>практическим умениям родителей: </a:t>
            </a:r>
            <a:endParaRPr lang="ru-RU" sz="275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ru-RU" sz="2750" dirty="0" smtClean="0"/>
              <a:t>Игра </a:t>
            </a:r>
            <a:r>
              <a:rPr lang="ru-RU" sz="2750" dirty="0"/>
              <a:t>«Волшебный мешочек»</a:t>
            </a:r>
          </a:p>
          <a:p>
            <a:pPr marL="0" lvl="1" indent="0">
              <a:spcBef>
                <a:spcPts val="0"/>
              </a:spcBef>
            </a:pPr>
            <a:r>
              <a:rPr lang="ru-RU" sz="2750" dirty="0" smtClean="0"/>
              <a:t> Педагогический </a:t>
            </a:r>
            <a:r>
              <a:rPr lang="ru-RU" sz="2750" dirty="0"/>
              <a:t>диктант: «Ассоциации»</a:t>
            </a:r>
          </a:p>
          <a:p>
            <a:pPr marL="0" lvl="1" indent="0">
              <a:spcBef>
                <a:spcPts val="0"/>
              </a:spcBef>
            </a:pPr>
            <a:r>
              <a:rPr lang="ru-RU" sz="2750" dirty="0" smtClean="0"/>
              <a:t> Педагогические </a:t>
            </a:r>
            <a:r>
              <a:rPr lang="ru-RU" sz="2750" dirty="0"/>
              <a:t>ситуации в упражнениях: «Придумай рассказ»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750" dirty="0"/>
              <a:t>Заключение.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50" dirty="0" smtClean="0"/>
              <a:t>Рефлексия.</a:t>
            </a:r>
            <a:endParaRPr lang="ru-RU" sz="2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14366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Одна из основных особенностей детей коррекционных групп – значительное отставание пассивной и активной речи. Даже формально развитая активная речь оказывается самым слабым звеном. Словарь детей отличается ограниченностью и бедностью, также нарушены грамматический строй и звуковая сторона речи.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Речь у детей настолько слабо развита, что не может осуществлять функцию общения. Дети плохо понимают жесты, употребляют лишь примитивные стандартные жесты. В результате к школьному возрасту дети с нарушениями интеллекта приходят с существенным речевым недоразвитием.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1510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500" dirty="0" smtClean="0"/>
              <a:t>Дети имеют ограниченный словарный запас, но способны называть предметы и некоторые действия. Используют только простые предложения из 2-3 слов. Допускают грубые ошибки в употреблении грамматических конструкций. Трудности с использованием предлогов. Отсутствие или грубое недоразвитие связной речи (1-2 предложения вместо пересказа). </a:t>
            </a:r>
            <a:r>
              <a:rPr lang="ru-RU" sz="3500" dirty="0" smtClean="0"/>
              <a:t>Обогащение </a:t>
            </a:r>
            <a:r>
              <a:rPr lang="ru-RU" sz="3500" dirty="0" smtClean="0"/>
              <a:t>пассивного и активного словаря ребёнка и развитие у него грамматически правильной фразовой и связной речи – это задача, которую родители и педагоги могут и должны решать ежедневно. В первую очередь это касается тех семей, где дети имеют нарушение речевого развития.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607223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i="1" u="sng" dirty="0" smtClean="0"/>
              <a:t>Как проводить домашние занятия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i="1" u="sng" dirty="0" smtClean="0"/>
              <a:t>по развитию речи?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/>
              <a:t>Для этого ничего специально не нужно организовывать. Вам не понадобятся сложные пособия и методики. Стоит лишь настроиться на ежедневную работу и внимательно посмотреть вокруг себя или даже просто перед собой. Поводом и предметом для речевого развития детей может стать абсолютно любой предмет, явление природы, ваши привычные домашние дела, поступки, настроение. Неисчерпаемый материал могут предоставить детские книжки и картинки в них, игрушки и мультфильмы.</a:t>
            </a:r>
          </a:p>
          <a:p>
            <a:pPr marL="0" indent="0"/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 упускайте малейшего повода что-то обсудить с вашим ребёнком. Именно обсудить. Одностороннее «говорение», без диалога - малополезно. Неважно, кто при этом молчит: ребёнок или взрослый. В первом случае у детей не развивается активная речь, во втором – пассивная (умение слушать, слышать, понимать речь; своевременно и правильно выполнять речевую инструкцию; вступать в партнёрские отношения; сопереживать услышанное).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21510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Полезно проводить разнообразные наблюдения за погодой, сезонными изменениями в природе, растениями, птицами, животными, людьми, транспортом. Всё это обязательно нужно комментировать, обсуждать, оформлять в форме беседы. Новые, незнакомые ребёнку слова следует объяснить, повторить несколько раз.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Полезно вслушиваться в звуки улицы: шелест листьев, шум шагов, гудение машин, голоса птиц, звуки ветра, дождя, снега, града и т.д. Это развивает слуховое внимания. Ребёнку будут интересны игры: «О чём рассказала улица?», «Помолчи и расскажи, что услышал», «Внимательные ушки», «Кто позвал?».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0722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Участие в сезонных играх и забавах с другими детьми сформирует представление об особенностях данного времени года, поможет развить диалогическую речь. Экспериментальные опыты, изучающие свойства снега, воды, песка, травы, росы расширят кругозор ребёнка, а вместе с ним словарь существительных, прилагательных, глаголов. Сюжетно-ролевые игры с другими детьми или членами семьи помогут лучше овладеть фразовой речью и навыками речевой коммуникации. Ваша задача помочь детям организовать такую игру, подсказать сюжет, показать игровые действия.</a:t>
            </a:r>
            <a:br>
              <a:rPr lang="ru-RU" sz="3500" dirty="0" smtClean="0"/>
            </a:br>
            <a:endParaRPr lang="ru-RU" sz="3500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60007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Практически на любом наглядном материале окружающем нас могут быть проведены такие речевые игры как </a:t>
            </a:r>
            <a:r>
              <a:rPr lang="ru-RU" u="sng" dirty="0" smtClean="0"/>
              <a:t>«Четвёртый лишний», «Чего не стало?», «Что поменялось местами?», «Что изменилось?», «Подбери пару», «Кому что подходит?», «Назови ласково», «Преврати в огромное», «Угадай, о чём я говорю», «Скажи наоборот» </a:t>
            </a:r>
            <a:r>
              <a:rPr lang="ru-RU" dirty="0" smtClean="0"/>
              <a:t>и т.д.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Итак, мы развиваем словарь детей для того, чтобы ребенок мог активно использовать фразовую речь, распространенные предложения и пользоваться связной речью.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1183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СЕМИНАР-ПРАКТИКУМ ДЛЯ РОДИТЕЛЕЙ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ДЛЯ РОДИТЕЛЕЙ</dc:title>
  <dc:creator>Irishka</dc:creator>
  <cp:lastModifiedBy>Irishka</cp:lastModifiedBy>
  <cp:revision>15</cp:revision>
  <dcterms:created xsi:type="dcterms:W3CDTF">2011-09-06T16:49:03Z</dcterms:created>
  <dcterms:modified xsi:type="dcterms:W3CDTF">2011-09-07T05:15:08Z</dcterms:modified>
</cp:coreProperties>
</file>