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64" r:id="rId6"/>
    <p:sldId id="262" r:id="rId7"/>
    <p:sldId id="259" r:id="rId8"/>
    <p:sldId id="265" r:id="rId9"/>
    <p:sldId id="266" r:id="rId10"/>
    <p:sldId id="263" r:id="rId11"/>
    <p:sldId id="267" r:id="rId12"/>
    <p:sldId id="260" r:id="rId13"/>
    <p:sldId id="268" r:id="rId14"/>
    <p:sldId id="273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0" r:id="rId26"/>
    <p:sldId id="284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0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58CB1C-3076-46B6-846D-C418774F414C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7604619-0DF6-4F30-A2FA-028E7A3C7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g.flexcom.ru/2004/04/19/bimg42843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12" Type="http://schemas.openxmlformats.org/officeDocument/2006/relationships/hyperlink" Target="http://www.playcast.ru/uploads/work/258422.jpg" TargetMode="External"/><Relationship Id="rId2" Type="http://schemas.openxmlformats.org/officeDocument/2006/relationships/hyperlink" Target="http://www.nostalgia2.kiev.ua/img/all-kiev/ex_08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atars.kards.qip.ru/list/show/1293/13807/9/ogon.htm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as.baikal.tv/news/nimg/2004_06_22/big/V-Miting0566!.jpg" TargetMode="External"/><Relationship Id="rId4" Type="http://schemas.openxmlformats.org/officeDocument/2006/relationships/hyperlink" Target="http://photo.smolgrad.ru/watermark.php?file=288&amp;size=1" TargetMode="External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5%D0%B9%D0%B5%D1%80%D0%B2%D0%B5%D1%80%D0%BA" TargetMode="External"/><Relationship Id="rId13" Type="http://schemas.openxmlformats.org/officeDocument/2006/relationships/hyperlink" Target="http://ru.wikipedia.org/wiki/%D0%94%D0%B5%D0%BD%D1%8C_%D0%B3%D0%BE%D1%80%D0%BE%D0%B4%D0%B0" TargetMode="External"/><Relationship Id="rId3" Type="http://schemas.openxmlformats.org/officeDocument/2006/relationships/hyperlink" Target="http://ru.wikipedia.org/wiki/1_%D0%B4%D0%B5%D0%BA%D0%B0%D0%B1%D1%80%D1%8F" TargetMode="External"/><Relationship Id="rId7" Type="http://schemas.openxmlformats.org/officeDocument/2006/relationships/hyperlink" Target="http://ru.wikipedia.org/wiki/%D0%A3%D0%BA%D0%B0%D0%B7_%D0%9F%D1%80%D0%B5%D0%B7%D0%B8%D0%B4%D0%B5%D0%BD%D1%82%D0%B0_%D0%A0%D0%BE%D1%81%D1%81%D0%B8%D0%B9%D1%81%D0%BA%D0%BE%D0%B9_%D0%A4%D0%B5%D0%B4%D0%B5%D1%80%D0%B0%D1%86%D0%B8%D0%B8" TargetMode="External"/><Relationship Id="rId12" Type="http://schemas.openxmlformats.org/officeDocument/2006/relationships/hyperlink" Target="http://ru.wikipedia.org/wiki/%D0%94%D0%B5%D0%BD%D1%8C_%D0%9F%D0%BE%D0%B1%D0%B5%D0%B4%D1%8B" TargetMode="External"/><Relationship Id="rId2" Type="http://schemas.openxmlformats.org/officeDocument/2006/relationships/hyperlink" Target="http://ru.wikipedia.org/wiki/%D0%93%D0%BE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5%D1%80%D0%B1" TargetMode="External"/><Relationship Id="rId11" Type="http://schemas.openxmlformats.org/officeDocument/2006/relationships/hyperlink" Target="http://ru.wikipedia.org/wiki/9_%D0%BC%D0%B0%D1%8F" TargetMode="External"/><Relationship Id="rId5" Type="http://schemas.openxmlformats.org/officeDocument/2006/relationships/hyperlink" Target="http://ru.wikipedia.org/wiki/%D0%A1%D1%82%D0%B5%D0%BB%D0%B0" TargetMode="External"/><Relationship Id="rId10" Type="http://schemas.openxmlformats.org/officeDocument/2006/relationships/hyperlink" Target="http://ru.wikipedia.org/wiki/%D0%94%D0%B5%D0%BD%D1%8C_%D0%B7%D0%B0%D1%89%D0%B8%D1%82%D0%BD%D0%B8%D0%BA%D0%B0_%D0%9E%D1%82%D0%B5%D1%87%D0%B5%D1%81%D1%82%D0%B2%D0%B0" TargetMode="External"/><Relationship Id="rId4" Type="http://schemas.openxmlformats.org/officeDocument/2006/relationships/hyperlink" Target="http://ru.wikipedia.org/wiki/2006_%D0%B3%D0%BE%D0%B4" TargetMode="External"/><Relationship Id="rId9" Type="http://schemas.openxmlformats.org/officeDocument/2006/relationships/hyperlink" Target="http://ru.wikipedia.org/wiki/23_%D1%84%D0%B5%D0%B2%D1%80%D0%B0%D0%BB%D1%8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Муниципальное бюджетное дошкольное учреждение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/>
              <a:t>Презентация </a:t>
            </a:r>
            <a:br>
              <a:rPr lang="ru-RU" sz="2000" b="1" dirty="0" smtClean="0"/>
            </a:br>
            <a:r>
              <a:rPr lang="ru-RU" sz="2000" b="1" dirty="0" smtClean="0"/>
              <a:t>на тему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/>
              <a:t>ИСПОЛЬЗОВАНИЕ </a:t>
            </a:r>
            <a:r>
              <a:rPr lang="ru-RU" sz="3600" b="1" dirty="0"/>
              <a:t>ИНФОРМАЦИОННЫХ ТЕХНОЛОГИЙ В ВОСПИТАНИЕ НАЧАЛ ПАТРИОТИЗМА У ДЕТЕЙ СТАРШЕГО ДОШКОЛЬНОГО ВОЗРАСТА</a:t>
            </a:r>
            <a:r>
              <a:rPr lang="ru-RU" sz="3600" b="1" dirty="0" smtClean="0"/>
              <a:t>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328882"/>
          </a:xfrm>
        </p:spPr>
        <p:txBody>
          <a:bodyPr>
            <a:noAutofit/>
          </a:bodyPr>
          <a:lstStyle/>
          <a:p>
            <a:pPr algn="r"/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Подготовил: музыкальный руководитель МБДОУ Д\С №99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ГОРЮЧКО Г.О.</a:t>
            </a:r>
          </a:p>
          <a:p>
            <a:pPr algn="r"/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Таганрог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507288" cy="62865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4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900" b="1" dirty="0" smtClean="0">
                <a:solidFill>
                  <a:srgbClr val="C00000"/>
                </a:solidFill>
              </a:rPr>
              <a:t>1.2.Цели и задачи проекта.</a:t>
            </a:r>
          </a:p>
          <a:p>
            <a:pPr>
              <a:buNone/>
            </a:pPr>
            <a:r>
              <a:rPr lang="ru-RU" sz="4500" dirty="0" smtClean="0"/>
              <a:t>   Основная цель, стоящая перед проектом– </a:t>
            </a:r>
            <a:r>
              <a:rPr lang="ru-RU" sz="4500" b="1" dirty="0" smtClean="0"/>
              <a:t>формирование патриотического сознания старших дошкольников  на основе изучения истории и культуры родного края и его центра – города Таганрога.</a:t>
            </a:r>
            <a:endParaRPr lang="ru-RU" sz="45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900" dirty="0" smtClean="0"/>
              <a:t>Цель реализуется через триаду задач: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300" dirty="0" smtClean="0">
                <a:solidFill>
                  <a:srgbClr val="C00000"/>
                </a:solidFill>
              </a:rPr>
              <a:t>Обучающие</a:t>
            </a:r>
          </a:p>
          <a:p>
            <a:pPr lvl="0">
              <a:buNone/>
            </a:pPr>
            <a:r>
              <a:rPr lang="ru-RU" sz="4300" dirty="0" smtClean="0"/>
              <a:t>Развитие познавательного интереса к своей малой родине через различные формы работы;</a:t>
            </a:r>
          </a:p>
          <a:p>
            <a:pPr lvl="0">
              <a:buNone/>
            </a:pPr>
            <a:r>
              <a:rPr lang="ru-RU" sz="4300" dirty="0" smtClean="0"/>
              <a:t>формирование желания и умения участвовать в разнообразной поисковой,  творческой созидательной деятельности в природе, социуме;</a:t>
            </a:r>
          </a:p>
          <a:p>
            <a:pPr lvl="0">
              <a:buNone/>
            </a:pPr>
            <a:r>
              <a:rPr lang="ru-RU" sz="4300" dirty="0" smtClean="0"/>
              <a:t>формирование  у дошкольников комплексных  знаний о  родном городе;</a:t>
            </a:r>
          </a:p>
          <a:p>
            <a:pPr lvl="0">
              <a:buNone/>
            </a:pPr>
            <a:r>
              <a:rPr lang="ru-RU" sz="4300" dirty="0" smtClean="0"/>
              <a:t>освоение </a:t>
            </a:r>
            <a:r>
              <a:rPr lang="ru-RU" sz="4300" dirty="0" err="1" smtClean="0"/>
              <a:t>историко</a:t>
            </a:r>
            <a:r>
              <a:rPr lang="ru-RU" sz="4300" dirty="0" smtClean="0"/>
              <a:t> – обществоведческих  знаний об окружающем мире, распределенных во времени и пространстве (история улиц, площадей, зданий, города, рода);</a:t>
            </a:r>
          </a:p>
          <a:p>
            <a:pPr>
              <a:buNone/>
            </a:pPr>
            <a:endParaRPr lang="ru-RU" sz="43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300" dirty="0" smtClean="0">
                <a:solidFill>
                  <a:srgbClr val="C00000"/>
                </a:solidFill>
              </a:rPr>
              <a:t>Развивающие</a:t>
            </a:r>
          </a:p>
          <a:p>
            <a:pPr lvl="0">
              <a:buNone/>
            </a:pPr>
            <a:r>
              <a:rPr lang="ru-RU" sz="4300" dirty="0" smtClean="0"/>
              <a:t>воображение как основы для решения творческих задач;</a:t>
            </a:r>
          </a:p>
          <a:p>
            <a:pPr lvl="0">
              <a:buNone/>
            </a:pPr>
            <a:r>
              <a:rPr lang="ru-RU" sz="4300" dirty="0" smtClean="0"/>
              <a:t>мышление как умение анализировать, сравнивать, обобщать факты; выявлять степень достоверности и вариативности оценки одних и тех же событий в разных исторических источниках; </a:t>
            </a:r>
          </a:p>
          <a:p>
            <a:pPr lvl="0">
              <a:buNone/>
            </a:pPr>
            <a:r>
              <a:rPr lang="ru-RU" sz="4300" dirty="0" smtClean="0"/>
              <a:t>эстетические  чувства в ходе знакомства с народными промыслами и фольклорным наследием Таганрога.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dirty="0" smtClean="0">
                <a:solidFill>
                  <a:srgbClr val="C00000"/>
                </a:solidFill>
              </a:rPr>
              <a:t>Воспитательные</a:t>
            </a:r>
          </a:p>
          <a:p>
            <a:pPr lvl="0">
              <a:buNone/>
            </a:pPr>
            <a:r>
              <a:rPr lang="ru-RU" sz="4300" dirty="0" smtClean="0"/>
              <a:t>формирование культуры общения и поведения в социуме;</a:t>
            </a:r>
          </a:p>
          <a:p>
            <a:pPr lvl="0">
              <a:buNone/>
            </a:pPr>
            <a:r>
              <a:rPr lang="ru-RU" sz="4300" dirty="0" smtClean="0"/>
              <a:t>воспитание  положительной  привычки дошкольников в организации собственного досуга на основе реализации </a:t>
            </a:r>
            <a:r>
              <a:rPr lang="ru-RU" sz="4300" dirty="0" err="1" smtClean="0"/>
              <a:t>деятельностного</a:t>
            </a:r>
            <a:r>
              <a:rPr lang="ru-RU" sz="4300" dirty="0" smtClean="0"/>
              <a:t> подхода;</a:t>
            </a:r>
          </a:p>
          <a:p>
            <a:pPr lvl="0">
              <a:buNone/>
            </a:pPr>
            <a:r>
              <a:rPr lang="ru-RU" sz="4300" dirty="0" smtClean="0"/>
              <a:t>воспитание творческой личности в процессе осуществления речевой, трудовой и эстетической деятельности;</a:t>
            </a:r>
          </a:p>
          <a:p>
            <a:pPr lvl="0">
              <a:buNone/>
            </a:pPr>
            <a:r>
              <a:rPr lang="ru-RU" sz="4300" dirty="0" smtClean="0"/>
              <a:t>воспитание бережного отношения к этнокультурному наследию родного края.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686800" cy="61436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Прогнозируемые результаты и способы их проверки.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 концу проекта ребенок  должен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знать: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наиболее выдающиеся достопримечательности города Таганрога;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названия наиболее известных площадей и улиц;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животный и растительный мир Таганрога;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профессии своих родителей, бабушек, дедушек;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некоторых выдающихся людей – уроженцев города;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историко-культурные достопримечательности;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малые жанры устного народного творчества </a:t>
            </a:r>
            <a:r>
              <a:rPr lang="ru-RU" dirty="0" err="1" smtClean="0"/>
              <a:t>Таганрожцев</a:t>
            </a:r>
            <a:r>
              <a:rPr lang="ru-RU" dirty="0" smtClean="0"/>
              <a:t> (загадки, колыбельные песни, </a:t>
            </a:r>
            <a:r>
              <a:rPr lang="ru-RU" dirty="0" err="1" smtClean="0"/>
              <a:t>пестушки</a:t>
            </a:r>
            <a:r>
              <a:rPr lang="ru-RU" dirty="0" smtClean="0"/>
              <a:t> – приговорки,  считалки);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- уметь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находить свой город на карте области;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проявлять уважение к людям разного возраста и разных профессий;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 время досуга и в праздники играть в народные игры и водить хороводы.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25"/>
            <a:ext cx="8686800" cy="59293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рамках проектов использовались различные формы работы: </a:t>
            </a:r>
          </a:p>
          <a:p>
            <a:r>
              <a:rPr lang="ru-RU" dirty="0" smtClean="0"/>
              <a:t>оформление в детском саду мини-музея и выставки, посвященной родному городу; </a:t>
            </a:r>
          </a:p>
          <a:p>
            <a:r>
              <a:rPr lang="ru-RU" dirty="0" smtClean="0"/>
              <a:t>познавательные беседы (которые проводились в утренние часы или во второй половине дня); </a:t>
            </a:r>
          </a:p>
          <a:p>
            <a:r>
              <a:rPr lang="ru-RU" dirty="0" smtClean="0"/>
              <a:t>экскурсии и целевые прогулки по улицам города (в виде домашнего задания для родителей и ребенка на выходные);  </a:t>
            </a:r>
          </a:p>
          <a:p>
            <a:r>
              <a:rPr lang="ru-RU" dirty="0" smtClean="0"/>
              <a:t>творческая, игровая деятельность детей (</a:t>
            </a:r>
          </a:p>
          <a:p>
            <a:r>
              <a:rPr lang="ru-RU" dirty="0" smtClean="0"/>
              <a:t>на тему «Родной город», «Моя улица», настольные игры «Найди на карте место», </a:t>
            </a:r>
          </a:p>
          <a:p>
            <a:r>
              <a:rPr lang="ru-RU" dirty="0" smtClean="0"/>
              <a:t>составление рассказов с опорой на фотографии достопримечательностей города и др.).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Формы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работы с родителями: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участие в сборе экспонатов для мини-музея;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просмотр фильмов о  Ростовской области;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привлечение родителей к книжной выставке;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участие в выставке совместных рисунков; поездки с детьми на экскурсии;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участие в оформлении мини-музея в группе.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Использование информационных технологий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9_may_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4214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age_big_6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Использование информационных технологий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5" descr="Советские воины отправляются на фронт 1941 г. Место съемки: Тамбовcкая область Автор съемки: Чернов Д. РГАКФД ед.хр.0-2563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70256" cy="4967092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.MICROSOF-C21C3C\Рабочий стол\Патриотическое оспитание\Фото День Победы\DSC00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28628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Министерство бюджетного дошкольного образования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проект</a:t>
            </a:r>
            <a:endParaRPr lang="ru-RU" sz="41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«Таганрог – город воинской славы».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Возраст детей:  5 – 7 лет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                         </a:t>
            </a:r>
          </a:p>
          <a:p>
            <a:pPr algn="ctr">
              <a:buNone/>
            </a:pPr>
            <a:r>
              <a:rPr lang="ru-RU" dirty="0" smtClean="0"/>
              <a:t> Детский сад № 99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Таганрог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0129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Century" pitchFamily="18" charset="0"/>
            </a:endParaRP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Обоснование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Как у маленького деревца, еле поднявшегося над землей, заботливый садовник закрепляет корень, от мощности которого зависит жизнь растения на протяжении нескольких десятилетий, так учитель должен заботиться о воспитании у своих детей чувства безграничной любви к Родине.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В.А.Сухомлинский.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Миссия проекта: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5100" dirty="0" smtClean="0"/>
              <a:t>повышение роли Дней воинской славы (23 февраля, 9 мая) в становлении высоконравственных и этических норм поведения дошкольников на основе краеведческого материала.</a:t>
            </a:r>
          </a:p>
          <a:p>
            <a:pPr>
              <a:buNone/>
            </a:pPr>
            <a:r>
              <a:rPr lang="ru-RU" sz="5100" dirty="0" smtClean="0"/>
              <a:t>	Проект может быть применен в Дошкольных учреждениях, начальных классах образовательных школ, учреждениях  дополнительного образования детей и культуры.</a:t>
            </a:r>
          </a:p>
          <a:p>
            <a:pPr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5000" b="1" u="sng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sz="5000" dirty="0" smtClean="0">
                <a:solidFill>
                  <a:srgbClr val="C00000"/>
                </a:solidFill>
              </a:rPr>
              <a:t> </a:t>
            </a:r>
            <a:r>
              <a:rPr lang="ru-RU" sz="5000" dirty="0" smtClean="0"/>
              <a:t>педагоги Муниципального бюджетного дошкольного образовательного учреждения – детский сад №99, воспитанники старшего дошкольного возраста, их родители.</a:t>
            </a:r>
          </a:p>
          <a:p>
            <a:pPr>
              <a:buNone/>
            </a:pPr>
            <a:r>
              <a:rPr lang="ru-RU" sz="5000" dirty="0" smtClean="0"/>
              <a:t> </a:t>
            </a:r>
          </a:p>
          <a:p>
            <a:pPr>
              <a:buNone/>
            </a:pPr>
            <a:r>
              <a:rPr lang="ru-RU" sz="5000" dirty="0" smtClean="0"/>
              <a:t>	</a:t>
            </a:r>
            <a:r>
              <a:rPr lang="ru-RU" sz="5000" b="1" u="sng" dirty="0" smtClean="0">
                <a:solidFill>
                  <a:srgbClr val="C00000"/>
                </a:solidFill>
              </a:rPr>
              <a:t>Постановка проблемы: </a:t>
            </a:r>
            <a:r>
              <a:rPr lang="ru-RU" sz="5000" dirty="0" smtClean="0"/>
              <a:t>в детском саду объявлен конкурс инсценированной песни об Армии, или военных лет, посвященный празднованию Победы в Великой Отечественной войне.</a:t>
            </a:r>
          </a:p>
          <a:p>
            <a:pPr>
              <a:buNone/>
            </a:pPr>
            <a:r>
              <a:rPr lang="ru-RU" sz="5000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воспитание у детей чувства патриотизма  и гражданственности на основе создания благоприятных эмоциональных условий при ознакомлении с историей Российской Армии и личном знакомстве с ветеранами Великой Отечественной войны.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	 </a:t>
            </a:r>
            <a:r>
              <a:rPr lang="ru-RU" sz="1600" b="1" u="sng" dirty="0" smtClean="0">
                <a:solidFill>
                  <a:srgbClr val="C00000"/>
                </a:solidFill>
              </a:rPr>
              <a:t>Задачи: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Познакомить с особенностями службы солдат разных военных профессий и воспитывать уважение к их героическому прошлому.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lvl="0">
              <a:buNone/>
            </a:pPr>
            <a:r>
              <a:rPr lang="ru-RU" sz="1600" dirty="0" smtClean="0"/>
              <a:t>Подвести детей к пониманию: «Российская армия – </a:t>
            </a:r>
            <a:r>
              <a:rPr lang="ru-RU" sz="1600" dirty="0" err="1" smtClean="0"/>
              <a:t>армия</a:t>
            </a:r>
            <a:r>
              <a:rPr lang="ru-RU" sz="1600" dirty="0" smtClean="0"/>
              <a:t> – освободительница, защитница, миролюбивая и гуманная».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lvl="0">
              <a:buNone/>
            </a:pPr>
            <a:r>
              <a:rPr lang="ru-RU" sz="1600" dirty="0" smtClean="0"/>
              <a:t>Развивать у детей познавательно-исследовательский интерес и поисковую деятельность.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lvl="0">
              <a:buNone/>
            </a:pPr>
            <a:r>
              <a:rPr lang="ru-RU" sz="1600" dirty="0" smtClean="0"/>
              <a:t>Формировать умение планировать свои действия, аргументировать их, поддерживать стремление активно вступать в общение, высказываться.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lvl="0">
              <a:buNone/>
            </a:pPr>
            <a:r>
              <a:rPr lang="ru-RU" sz="1600" dirty="0" smtClean="0"/>
              <a:t>Формировать систему краеведческих знаний (о ветеранах – жителях города, достопримечательных метах, в которых увековечена память о героях-земляках).</a:t>
            </a:r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Использование  информационных технологий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/>
              <a:t>информационные технологии вносят разнообразие в повседневную жизнь и праздничные мероприятия детского сада, создают соответствующую атмосферу, помогают осмыслить важность того или иного события;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наличие современной техники усиливает мотивацию детей дошкольного возраста к обучению, вызывает большой интерес и повышает детское внимание;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педагогический коллектив имеет возможность усовершенствовать свои занятия с детьми, получить новый заряд знаний и творческий импульс.	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Срок  реализации проекта:</a:t>
            </a:r>
            <a:r>
              <a:rPr lang="ru-RU" dirty="0" smtClean="0">
                <a:solidFill>
                  <a:srgbClr val="C00000"/>
                </a:solidFill>
              </a:rPr>
              <a:t> апрель – май 2012г.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Ожидаемый результат: 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Импровизированный парад с игровой имитацией возложения цветов к «Вечному  огню» и минутой молчания.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Конкурс инсценированной песни (об Армии, военных лет)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Выпуск праздничного номера газеты для родителей «Семейный калейдоскоп».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Содержание деятельности по реализации проекта: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Анализ проблемы.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Методическое обеспечение.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Координация совместной деятельности ДОУ – семья, ДОУ – социум.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Знакомство с культурным наследием жителей города (чтение стихотворений местных поэтов по теме проекта, разучивание песен).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Цикл дидактических, сюжетно-ролевых, словесных и развивающих игр по теме.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Заключительный этап: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Диагностические исследования (состояние воспитательно-образовательного процесса по военно-патриотической теме), анкетирование родителей.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Презентация деятельности.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Награждение победителей конкурса.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Картинка 113 из 366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0" y="3857625"/>
            <a:ext cx="3460750" cy="2595563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Таганрог – город воинской славы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9" descr="Картинка 183 из 3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1571612"/>
            <a:ext cx="3340100" cy="2673350"/>
          </a:xfrm>
          <a:prstGeom prst="rect">
            <a:avLst/>
          </a:prstGeom>
          <a:ln/>
        </p:spPr>
      </p:pic>
      <p:pic>
        <p:nvPicPr>
          <p:cNvPr id="8" name="Picture 20" descr="Аватары - Анимация - Огонь">
            <a:hlinkClick r:id="rId6" tooltip="Просмотреть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86190"/>
            <a:ext cx="2714644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Картинка 364 из 37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429256" y="1428736"/>
            <a:ext cx="3419475" cy="2565400"/>
          </a:xfrm>
          <a:prstGeom prst="rect">
            <a:avLst/>
          </a:prstGeom>
          <a:ln/>
        </p:spPr>
      </p:pic>
      <p:pic>
        <p:nvPicPr>
          <p:cNvPr id="6" name="Picture 18" descr="Картинка 21 из 131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428860" y="1357298"/>
            <a:ext cx="3727055" cy="3000396"/>
          </a:xfrm>
          <a:prstGeom prst="rect">
            <a:avLst/>
          </a:prstGeom>
          <a:ln/>
        </p:spPr>
      </p:pic>
      <p:pic>
        <p:nvPicPr>
          <p:cNvPr id="10" name="Picture 15" descr="Картинка 5 из 131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071802" y="4357694"/>
            <a:ext cx="2641600" cy="2286016"/>
          </a:xfrm>
          <a:prstGeom prst="rect">
            <a:avLst/>
          </a:prstGeom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Таганрог – город воинской славы!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100" b="1" dirty="0" err="1" smtClean="0">
                <a:solidFill>
                  <a:srgbClr val="FF0000"/>
                </a:solidFill>
                <a:latin typeface="Constantia" pitchFamily="18" charset="0"/>
              </a:rPr>
              <a:t>Го́род</a:t>
            </a:r>
            <a:r>
              <a:rPr lang="ru-RU" sz="31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Constantia" pitchFamily="18" charset="0"/>
              </a:rPr>
              <a:t>во́инской</a:t>
            </a:r>
            <a:r>
              <a:rPr lang="ru-RU" sz="31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Constantia" pitchFamily="18" charset="0"/>
              </a:rPr>
              <a:t>сла́вы</a:t>
            </a:r>
            <a:r>
              <a:rPr lang="ru-RU" sz="3100" b="1" dirty="0" smtClean="0">
                <a:solidFill>
                  <a:srgbClr val="FF0000"/>
                </a:solidFill>
                <a:latin typeface="Constantia" pitchFamily="18" charset="0"/>
              </a:rPr>
              <a:t> 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— почётное звание Российской Федерации, присваиваемое отдельным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2" tooltip="Город"/>
              </a:rPr>
              <a:t>городам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«за мужество, стойкость и массовый героизм, проявленные защитниками города в борьбе за свободу и независимость Отечества».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Положение об условиях и порядке присвоения почётного звания Российской Федерации «Город воинской славы» утверждено указом Президента Российской Федерации от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3" tooltip="1 декабря"/>
              </a:rPr>
              <a:t>1 декабря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4" tooltip="2006 год"/>
              </a:rPr>
              <a:t>2006 года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№ 1340.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В городе, удостоенном звания «Город воинской славы»: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1) устанавливается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5" tooltip="Стела"/>
              </a:rPr>
              <a:t>стела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с изображением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6" tooltip="Герб"/>
              </a:rPr>
              <a:t>герба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города и текстом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7" tooltip="Указ Президента Российской Федерации"/>
              </a:rPr>
              <a:t>указа Президента Российской Федерации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о присвоении городу этого звания;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2) проводятся публичные мероприятия и праздничные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8" tooltip="Фейерверк"/>
              </a:rPr>
              <a:t>салюты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9" tooltip="23 февраля"/>
              </a:rPr>
              <a:t>23 февраля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(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10" tooltip="День защитника Отечества"/>
              </a:rPr>
              <a:t>День защитника Отечества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),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11" tooltip="9 мая"/>
              </a:rPr>
              <a:t>9 мая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(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12" tooltip="День Победы"/>
              </a:rPr>
              <a:t>День Победы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), а также в </a:t>
            </a:r>
            <a:r>
              <a:rPr lang="ru-RU" sz="3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hlinkClick r:id="rId13" tooltip="День города"/>
              </a:rPr>
              <a:t>День города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Constantia" pitchFamily="18" charset="0"/>
              </a:rPr>
              <a:t>3 ноября 2011 года  ГОРОДУ  ТАГАНРОГУ  БЫЛО  ПРИСВОЕНО  ЭТО  ПОЧЕТНОЕ  ЗВАНИЕ.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4" grpI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8472518" cy="50863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Таганрог – город воинской славы!</a:t>
            </a:r>
            <a:endParaRPr lang="ru-RU" sz="3200" dirty="0"/>
          </a:p>
        </p:txBody>
      </p:sp>
      <p:pic>
        <p:nvPicPr>
          <p:cNvPr id="5" name="Содержимое 4" descr="f138da693dc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80728"/>
            <a:ext cx="8286808" cy="566298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Таганрог – город воинской славы!</a:t>
            </a:r>
            <a:endParaRPr lang="ru-RU" dirty="0"/>
          </a:p>
        </p:txBody>
      </p:sp>
      <p:pic>
        <p:nvPicPr>
          <p:cNvPr id="4" name="Содержимое 4" descr="0_5003d_1e22329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219" y="1772816"/>
            <a:ext cx="7989561" cy="48010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Патриотическое воспитание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Понятие «патриотизм» включает в себя преданность и любовь к родному городу, к земле, на которой родился и вырос, гордость за историческое прошлое своего народа.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 работы  </a:t>
            </a:r>
            <a:r>
              <a:rPr lang="ru-RU" dirty="0" smtClean="0"/>
              <a:t>- воспитание гражданских чувств, чувства любви к Родине, родному городу.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Задачи работы: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дать знания детям о родном городе: история, символика, достопримечательности.</a:t>
            </a:r>
          </a:p>
          <a:p>
            <a:r>
              <a:rPr lang="ru-RU" dirty="0" smtClean="0"/>
              <a:t>познакомить с именами тех, кто основал и прославил город; </a:t>
            </a:r>
          </a:p>
          <a:p>
            <a:r>
              <a:rPr lang="ru-RU" dirty="0" smtClean="0"/>
              <a:t>расширить знания детей о флоре и фауне Ростовской области; </a:t>
            </a:r>
          </a:p>
          <a:p>
            <a:r>
              <a:rPr lang="ru-RU" dirty="0" smtClean="0"/>
              <a:t>познакомить с культурой и традициями Таганрога;</a:t>
            </a:r>
          </a:p>
          <a:p>
            <a:r>
              <a:rPr lang="ru-RU" dirty="0" smtClean="0"/>
              <a:t> формировать экологическую культуру у детей и их родителей, желание принимать участие в проведении мероприятий по охране окружающей среды; </a:t>
            </a:r>
          </a:p>
          <a:p>
            <a:r>
              <a:rPr lang="ru-RU" dirty="0" smtClean="0"/>
              <a:t>воспитывать любовь к родному городу, краю, умение видеть прекрасное, гордиться им.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686800" cy="6286500"/>
          </a:xfrm>
        </p:spPr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pPr algn="ctr">
              <a:buNone/>
            </a:pPr>
            <a:endParaRPr lang="ru-RU" sz="44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Работа ведется по следующим направлениям</a:t>
            </a:r>
            <a:r>
              <a:rPr lang="ru-RU" sz="44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3800" dirty="0" smtClean="0"/>
              <a:t>переработка теоретических материалов, </a:t>
            </a:r>
          </a:p>
          <a:p>
            <a:pPr>
              <a:buNone/>
            </a:pPr>
            <a:r>
              <a:rPr lang="ru-RU" sz="3800" dirty="0" smtClean="0"/>
              <a:t>написание познавательных рассказов; </a:t>
            </a:r>
          </a:p>
          <a:p>
            <a:pPr>
              <a:buNone/>
            </a:pPr>
            <a:r>
              <a:rPr lang="ru-RU" sz="3800" dirty="0" smtClean="0"/>
              <a:t>разработка конспектов занятий с использованием развивающего обучения и создание предметно – развивающей среды.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Были подобраны материально-технические </a:t>
            </a:r>
            <a:r>
              <a:rPr lang="ru-RU" sz="3800" b="1" i="1" dirty="0" smtClean="0">
                <a:solidFill>
                  <a:srgbClr val="C00000"/>
                </a:solidFill>
              </a:rPr>
              <a:t>ресурсы: </a:t>
            </a:r>
          </a:p>
          <a:p>
            <a:pPr>
              <a:buNone/>
            </a:pPr>
            <a:r>
              <a:rPr lang="ru-RU" sz="3800" dirty="0" smtClean="0"/>
              <a:t>историческая литература, произведения русского народного творчества, наглядный материал (иллюстрации, фотографии, зарисовки), дидактические игры.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В детском саду были созданы необходимые </a:t>
            </a:r>
            <a:r>
              <a:rPr lang="ru-RU" sz="3800" b="1" i="1" dirty="0" smtClean="0">
                <a:solidFill>
                  <a:srgbClr val="C00000"/>
                </a:solidFill>
              </a:rPr>
              <a:t>условия</a:t>
            </a:r>
            <a:r>
              <a:rPr lang="ru-RU" sz="3800" b="1" dirty="0" smtClean="0">
                <a:solidFill>
                  <a:srgbClr val="C00000"/>
                </a:solidFill>
              </a:rPr>
              <a:t> для работы: </a:t>
            </a:r>
          </a:p>
          <a:p>
            <a:pPr>
              <a:buNone/>
            </a:pPr>
            <a:r>
              <a:rPr lang="ru-RU" sz="3800" dirty="0" smtClean="0"/>
              <a:t>в старших и подготовительных группах есть патриотические уголки, оснащённые картами города, гербом, флагом, различными фотографиями известных мест, книгами о родном крае и т. д.</a:t>
            </a:r>
            <a:r>
              <a:rPr lang="ru-RU" sz="3800" b="1" dirty="0" smtClean="0"/>
              <a:t> </a:t>
            </a: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9" y="285729"/>
            <a:ext cx="857256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Содержание патриотического уголка в старшей группе: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 о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Уголок любимой игрушки.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Совместное творчество (воспитателя с детьми, родителей с детьми, детей в группе).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поведения в группе (игра «что такое хорошо и что такое плохо»)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Альбом (я расту, члены моей семьи, любимые занятия в семье, любимые игрушки в дома, в группе и т.д.).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«Исправляем, помогаем» (кто-то расстроился – утешаем, что-то сломалось – сделаем).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Русское народное творчество (песенки,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колыбельные, картинки и т.д.).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Фото, имя,  отчество сотрудников ДС.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Традиции (в семье, группе, ДС).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о своей семье (альбом, фотоальбом и т.д.).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 взрослых (врач, повар, почтальон, пожарный, милиционер, военный).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Представление о городе, улица (день рождения города, улица, по которой я хожу).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Символика (мелодия гимна, герб, флаг России).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Представление о стране, области, городе (достопримечательности).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Народы России, народное творчество (костюмы, игрушки, песенки и т.д.).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Подвиги трудовые, боевые.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Альбом воспитателя «Я люблю свою работу».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Традиции (в семье, группе, ДС, городе, стране).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57200" y="428625"/>
            <a:ext cx="8686800" cy="5651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осуществления патриотического воспитания нами были выбраны следующие </a:t>
            </a:r>
            <a:r>
              <a:rPr lang="ru-RU" i="1" dirty="0" smtClean="0"/>
              <a:t>формы</a:t>
            </a:r>
            <a:r>
              <a:rPr lang="ru-RU" dirty="0" smtClean="0"/>
              <a:t> работы с детьми: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проекты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«Люби и чти свой край родной»,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«Всё о ТАГАНРОГЕ»,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«Герои нашего города»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«ТАГАНРОГ- город воинской славы» и.д.,</a:t>
            </a:r>
          </a:p>
          <a:p>
            <a:pPr>
              <a:buNone/>
            </a:pPr>
            <a:r>
              <a:rPr lang="ru-RU" dirty="0" smtClean="0"/>
              <a:t> в рамках которых проводились беседы; анкетирование; выставки рисунков-плакатов «Мой любимый город», «Моя любимая улица»; рассматривание альбомов, плакатов, открыток, иллюстраций с изображением города; посещение музеев; экскурсии по городу; создание мини-музея.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57200" y="214313"/>
            <a:ext cx="8686800" cy="58658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Министерство бюджетного дошкольного образования 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Проект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Century" pitchFamily="18" charset="0"/>
              </a:rPr>
              <a:t>«Люби и чти свой край родной»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Срок реализации программы -2 года.</a:t>
            </a:r>
          </a:p>
          <a:p>
            <a:pPr algn="ctr">
              <a:buNone/>
            </a:pPr>
            <a:r>
              <a:rPr lang="ru-RU" dirty="0" smtClean="0"/>
              <a:t>Возраст детей:  5 – 7 лет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                         </a:t>
            </a:r>
          </a:p>
          <a:p>
            <a:pPr algn="ctr">
              <a:buNone/>
            </a:pPr>
            <a:r>
              <a:rPr lang="ru-RU" dirty="0" smtClean="0"/>
              <a:t> Детский сад № 99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Таганрог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686800" cy="6143625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i="1" dirty="0" smtClean="0">
                <a:solidFill>
                  <a:srgbClr val="C00000"/>
                </a:solidFill>
              </a:rPr>
              <a:t>1.1.</a:t>
            </a:r>
            <a:r>
              <a:rPr lang="ru-RU" sz="4200" b="1" dirty="0" smtClean="0">
                <a:solidFill>
                  <a:srgbClr val="C00000"/>
                </a:solidFill>
              </a:rPr>
              <a:t> Актуальность и практическая значимость проекта.</a:t>
            </a:r>
          </a:p>
          <a:p>
            <a:pPr>
              <a:buNone/>
            </a:pPr>
            <a:r>
              <a:rPr lang="ru-RU" sz="3400" dirty="0" smtClean="0"/>
              <a:t>             Краеведение имеет большое значение в воспитании патриотических чувств дошкольников, расширении кругозора, развитии их интеллектуального и творческого потенциала. «Малая Родина»  ребёнка - это и природа, которая его окружает, семья, дом, детский сад, это и памятные места города, его исторические и культурные центры, промышленные предприятия города, это и известные люди, гордость и слава нашего края.</a:t>
            </a:r>
          </a:p>
          <a:p>
            <a:pPr>
              <a:buNone/>
            </a:pPr>
            <a:r>
              <a:rPr lang="ru-RU" sz="3400" i="1" dirty="0" smtClean="0"/>
              <a:t>На современном этапе развития общества </a:t>
            </a:r>
            <a:r>
              <a:rPr lang="ru-RU" sz="3400" b="1" dirty="0" smtClean="0"/>
              <a:t>изучение родного края становится актуальным  как ведущий фактор воспитания патриотизма.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      </a:t>
            </a:r>
          </a:p>
          <a:p>
            <a:pPr algn="ctr">
              <a:buNone/>
            </a:pPr>
            <a:r>
              <a:rPr lang="ru-RU" sz="3400" dirty="0" smtClean="0"/>
              <a:t>  </a:t>
            </a:r>
            <a:r>
              <a:rPr lang="ru-RU" sz="3400" b="1" dirty="0" smtClean="0">
                <a:solidFill>
                  <a:srgbClr val="C00000"/>
                </a:solidFill>
              </a:rPr>
              <a:t>Важность данной проблемы отражена в целом ряде документов:</a:t>
            </a:r>
          </a:p>
          <a:p>
            <a:pPr lvl="0"/>
            <a:r>
              <a:rPr lang="ru-RU" sz="3400" dirty="0" smtClean="0"/>
              <a:t>Закон Российской Федерации  «Об образовании». Один из целевых ориентиров документа направлен на защиту национальных культур и региональных культурных традиций. </a:t>
            </a:r>
          </a:p>
          <a:p>
            <a:pPr lvl="0"/>
            <a:r>
              <a:rPr lang="ru-RU" sz="3400" dirty="0" smtClean="0"/>
              <a:t>В проекте «Национальной доктрины образования в Российской Федерации» подчеркивается, что система образования призвана обеспечить «историческую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воспитание патриотов России, граждан правового демократического, социального государства, уважающих права и свободы личности, обладающих высокой нравственностью и проявляющих национальную и религиозную терпимость». </a:t>
            </a:r>
          </a:p>
          <a:p>
            <a:pPr lvl="0"/>
            <a:r>
              <a:rPr lang="ru-RU" sz="3400" dirty="0" smtClean="0"/>
              <a:t> Государственная программа «Патриотическое воспитание граждан Российской Федерации» на период 2006-2010 гг. </a:t>
            </a:r>
          </a:p>
          <a:p>
            <a:pPr lvl="0"/>
            <a:r>
              <a:rPr lang="ru-RU" sz="3400" dirty="0" smtClean="0"/>
              <a:t>Областная программа "Патриотическое воспитание граждан Ростовской области" на 2006-2011 годы. Одна из задач программы - формирование духовности, нравственности, патриотизма;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244</TotalTime>
  <Words>1344</Words>
  <Application>Microsoft Office PowerPoint</Application>
  <PresentationFormat>Экран (4:3)</PresentationFormat>
  <Paragraphs>228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Муниципальное бюджетное дошкольное учреждение   Презентация  на тему ИСПОЛЬЗОВАНИЕ ИНФОРМАЦИОННЫХ ТЕХНОЛОГИЙ В ВОСПИТАНИЕ НАЧАЛ ПАТРИОТИЗМА У ДЕТЕЙ СТАРШЕГО ДОШКОЛЬНОГО ВОЗРАСТА. </vt:lpstr>
      <vt:lpstr>Использование  информационных технологий</vt:lpstr>
      <vt:lpstr>Патриотическое воспитание</vt:lpstr>
      <vt:lpstr>Задачи работы: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Формы работы с родителями: </vt:lpstr>
      <vt:lpstr>Использование информационных технологий</vt:lpstr>
      <vt:lpstr>Использование информационных технологий</vt:lpstr>
      <vt:lpstr>Министерство бюджетного дошкольного образования  </vt:lpstr>
      <vt:lpstr>Обоснование проекта: </vt:lpstr>
      <vt:lpstr>Миссия проекта: </vt:lpstr>
      <vt:lpstr>Цель: </vt:lpstr>
      <vt:lpstr>Срок  реализации проекта: апрель – май 2012г. </vt:lpstr>
      <vt:lpstr>Содержание деятельности по реализации проекта: </vt:lpstr>
      <vt:lpstr>Заключительный этап: </vt:lpstr>
      <vt:lpstr>Слайд 23</vt:lpstr>
      <vt:lpstr>Таганрог – город воинской славы!</vt:lpstr>
      <vt:lpstr>Слайд 25</vt:lpstr>
      <vt:lpstr>Таганрог – город воинской славы!</vt:lpstr>
      <vt:lpstr>Слайд 27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бюджетноеПрезентация  на тему ИСПОЛЬЗОВАНИЕ ИНФОРМАЦИОННЫХ ТЕХНОЛОГИЙ В ВОСПИТАНИЕ НАЧАЛ ПАТРИОТИЗМА У ДЕТЕЙ СТАРШЕГО ДОШКОЛЬНОГО ВОЗРАСТА.  </dc:title>
  <dc:creator>Admin</dc:creator>
  <cp:lastModifiedBy>Admin</cp:lastModifiedBy>
  <cp:revision>33</cp:revision>
  <dcterms:created xsi:type="dcterms:W3CDTF">2012-04-23T16:13:10Z</dcterms:created>
  <dcterms:modified xsi:type="dcterms:W3CDTF">2013-02-20T17:39:05Z</dcterms:modified>
</cp:coreProperties>
</file>