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0" r:id="rId1"/>
  </p:sldMasterIdLst>
  <p:notesMasterIdLst>
    <p:notesMasterId r:id="rId16"/>
  </p:notesMasterIdLst>
  <p:sldIdLst>
    <p:sldId id="309" r:id="rId2"/>
    <p:sldId id="301" r:id="rId3"/>
    <p:sldId id="310" r:id="rId4"/>
    <p:sldId id="302" r:id="rId5"/>
    <p:sldId id="311" r:id="rId6"/>
    <p:sldId id="312" r:id="rId7"/>
    <p:sldId id="285" r:id="rId8"/>
    <p:sldId id="281" r:id="rId9"/>
    <p:sldId id="294" r:id="rId10"/>
    <p:sldId id="282" r:id="rId11"/>
    <p:sldId id="313" r:id="rId12"/>
    <p:sldId id="283" r:id="rId13"/>
    <p:sldId id="314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A2FB-111E-4E34-B5AF-A8B1E872360C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6AAA-30BA-49EE-8889-1548F3538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90E0C4-69ED-4C85-8AB7-21B33468A97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1FF267-A87C-4015-AF11-56ED51FE1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72400" cy="1485904"/>
          </a:xfrm>
          <a:noFill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br>
              <a:rPr lang="ru-RU" sz="5400" b="1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«Русские богатыри»</a:t>
            </a:r>
            <a:endParaRPr lang="ru-RU" sz="5400" b="1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929718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300" b="1" dirty="0" smtClean="0">
                <a:solidFill>
                  <a:srgbClr val="002060"/>
                </a:solidFill>
              </a:rPr>
              <a:t>   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</a:rPr>
              <a:t>Автор </a:t>
            </a:r>
            <a:r>
              <a:rPr lang="ru-RU" sz="2300" b="1" dirty="0" smtClean="0">
                <a:solidFill>
                  <a:srgbClr val="002060"/>
                </a:solidFill>
              </a:rPr>
              <a:t>проекта:</a:t>
            </a:r>
            <a:endParaRPr lang="ru-RU" sz="23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    Антонова Светлана </a:t>
            </a:r>
            <a:r>
              <a:rPr lang="ru-RU" sz="2300" b="1" dirty="0" smtClean="0">
                <a:solidFill>
                  <a:srgbClr val="002060"/>
                </a:solidFill>
              </a:rPr>
              <a:t>Дмитриевна</a:t>
            </a:r>
            <a:r>
              <a:rPr lang="en-US" sz="2300" b="1" dirty="0" smtClean="0">
                <a:solidFill>
                  <a:srgbClr val="002060"/>
                </a:solidFill>
              </a:rPr>
              <a:t>  </a:t>
            </a:r>
            <a:r>
              <a:rPr lang="ru-RU" sz="2300" b="1" dirty="0" smtClean="0">
                <a:solidFill>
                  <a:srgbClr val="002060"/>
                </a:solidFill>
              </a:rPr>
              <a:t>     </a:t>
            </a:r>
            <a:r>
              <a:rPr lang="en-US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</a:rPr>
              <a:t>воспитатель старшей группы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    ГБДОУ детский сад № </a:t>
            </a:r>
            <a:r>
              <a:rPr lang="ru-RU" sz="2300" b="1" dirty="0" smtClean="0">
                <a:solidFill>
                  <a:srgbClr val="002060"/>
                </a:solidFill>
              </a:rPr>
              <a:t>19</a:t>
            </a:r>
            <a:r>
              <a:rPr lang="en-US" sz="2300" b="1" dirty="0" smtClean="0">
                <a:solidFill>
                  <a:srgbClr val="002060"/>
                </a:solidFill>
              </a:rPr>
              <a:t>  </a:t>
            </a:r>
            <a:r>
              <a:rPr lang="ru-RU" sz="2300" b="1" dirty="0" smtClean="0">
                <a:solidFill>
                  <a:srgbClr val="002060"/>
                </a:solidFill>
              </a:rPr>
              <a:t>Красносельского района</a:t>
            </a:r>
            <a:r>
              <a:rPr lang="en-US" sz="2300" b="1" dirty="0" smtClean="0">
                <a:solidFill>
                  <a:srgbClr val="002060"/>
                </a:solidFill>
              </a:rPr>
              <a:t>  </a:t>
            </a:r>
            <a:r>
              <a:rPr lang="ru-RU" sz="2300" b="1" dirty="0" smtClean="0">
                <a:solidFill>
                  <a:srgbClr val="002060"/>
                </a:solidFill>
              </a:rPr>
              <a:t> Санкт-Петербурга</a:t>
            </a:r>
            <a:endParaRPr lang="en-US" sz="23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     </a:t>
            </a:r>
            <a:r>
              <a:rPr lang="ru-RU" sz="2600" b="1" dirty="0" smtClean="0">
                <a:solidFill>
                  <a:srgbClr val="002060"/>
                </a:solidFill>
              </a:rPr>
              <a:t>      </a:t>
            </a:r>
            <a:endParaRPr lang="ru-RU" sz="2300" dirty="0" smtClean="0"/>
          </a:p>
          <a:p>
            <a:pPr>
              <a:buNone/>
            </a:pPr>
            <a:r>
              <a:rPr lang="ru-RU" sz="2200" b="1" dirty="0" smtClean="0"/>
              <a:t>     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Участники </a:t>
            </a:r>
            <a:r>
              <a:rPr lang="ru-RU" sz="2200" b="1" dirty="0" smtClean="0">
                <a:solidFill>
                  <a:srgbClr val="002060"/>
                </a:solidFill>
              </a:rPr>
              <a:t>проекта:</a:t>
            </a:r>
            <a:r>
              <a:rPr lang="ru-RU" sz="2200" b="1" dirty="0" smtClean="0"/>
              <a:t>                             </a:t>
            </a:r>
            <a:r>
              <a:rPr lang="ru-RU" sz="2200" b="1" dirty="0" smtClean="0">
                <a:solidFill>
                  <a:srgbClr val="002060"/>
                </a:solidFill>
              </a:rPr>
              <a:t>Вид проекта: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воспитатель</a:t>
            </a:r>
            <a:r>
              <a:rPr lang="ru-RU" sz="2200" b="1" dirty="0" smtClean="0">
                <a:solidFill>
                  <a:srgbClr val="002060"/>
                </a:solidFill>
              </a:rPr>
              <a:t>,</a:t>
            </a:r>
            <a:r>
              <a:rPr lang="ru-RU" sz="2200" b="1" dirty="0" smtClean="0">
                <a:solidFill>
                  <a:srgbClr val="002060"/>
                </a:solidFill>
              </a:rPr>
              <a:t>                                          среднесрочный   </a:t>
            </a:r>
            <a:r>
              <a:rPr lang="ru-RU" sz="2200" b="1" dirty="0" smtClean="0">
                <a:solidFill>
                  <a:srgbClr val="002060"/>
                </a:solidFill>
              </a:rPr>
              <a:t>4  </a:t>
            </a:r>
            <a:r>
              <a:rPr lang="ru-RU" sz="2200" b="1" dirty="0" smtClean="0">
                <a:solidFill>
                  <a:srgbClr val="002060"/>
                </a:solidFill>
              </a:rPr>
              <a:t>недели        дети, родители                                       групповой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музыкальный </a:t>
            </a:r>
            <a:r>
              <a:rPr lang="ru-RU" sz="2200" b="1" dirty="0" smtClean="0">
                <a:solidFill>
                  <a:srgbClr val="002060"/>
                </a:solidFill>
              </a:rPr>
              <a:t>руководитель</a:t>
            </a:r>
            <a:r>
              <a:rPr lang="ru-RU" sz="2200" b="1" dirty="0" smtClean="0">
                <a:solidFill>
                  <a:srgbClr val="002060"/>
                </a:solidFill>
              </a:rPr>
              <a:t>             познавательно-творческий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643182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64318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1" y="642918"/>
          <a:ext cx="49292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21"/>
              </a:tblGrid>
              <a:tr h="3174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социализация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357298"/>
          <a:ext cx="50006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Сюжетно –ролевые игры: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«Илья Муромец и Соловей-разбойник»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«Три богатыря»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«Богатыри охраняют землю русскую»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Настольно-печатная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игра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 «Три богатыря»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Дидактические игры: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«Что нужно богатырю?»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«Угадай, о ком говорю».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«Было – не было»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«Узнай по описанию»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«Помоги богатырю собраться в путь» 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IMG_4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428736"/>
            <a:ext cx="2839643" cy="378619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285728"/>
          <a:ext cx="60007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2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Физическая культура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857232"/>
          <a:ext cx="6072230" cy="211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30"/>
              </a:tblGrid>
              <a:tr h="92869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 Подвижные игры: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«Поймай  хвост Змея Горыныча»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 «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Перетягивание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каната»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014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Эстафеты: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«Кто быстрее проскачет на коне»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«Меткий богатырь»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«Дорога препятствий»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IMG_4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107529"/>
            <a:ext cx="4643470" cy="348260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1604" y="142853"/>
          <a:ext cx="6096000" cy="114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14300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Чтение художественной литературы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IMG_4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86" y="2071678"/>
            <a:ext cx="6024572" cy="451842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428604"/>
            <a:ext cx="51435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родителями:</a:t>
            </a:r>
            <a:endParaRPr lang="ru-RU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14423"/>
            <a:ext cx="37862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 Чтение  детям энциклопедий и книг по данной теме.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 Поиск информации вместе с детьми, в том числе в интернете.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 Подбор  пословиц и поговорок о Родине и ее защитниках.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 Изготовление богатырских коней.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 Подготовка к открытому мероприятию: придумывание названий команд, девизов, помощь в изготовление медалей.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 Просмотр вместе с детьми мультфильмов о богатырях</a:t>
            </a:r>
            <a:endParaRPr lang="ru-RU" sz="2000" dirty="0"/>
          </a:p>
        </p:txBody>
      </p:sp>
      <p:pic>
        <p:nvPicPr>
          <p:cNvPr id="9" name="Рисунок 8" descr="IMG_4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143116"/>
            <a:ext cx="3571868" cy="2678901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b="1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928670"/>
            <a:ext cx="7772400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выставка детских  работ и открытое мероприятие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«Русские богатыри».</a:t>
            </a:r>
            <a:endParaRPr lang="ru-RU" sz="2000" b="1" dirty="0"/>
          </a:p>
        </p:txBody>
      </p:sp>
      <p:pic>
        <p:nvPicPr>
          <p:cNvPr id="11" name="Рисунок 10" descr="IMG_4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4000528" cy="3000397"/>
          </a:xfrm>
          <a:prstGeom prst="rect">
            <a:avLst/>
          </a:prstGeom>
        </p:spPr>
      </p:pic>
      <p:pic>
        <p:nvPicPr>
          <p:cNvPr id="14" name="Рисунок 13" descr="IMG_4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928934"/>
            <a:ext cx="4000530" cy="3000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79001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IV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этап  -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2143140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142984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 любви к своей Родине,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 интереса к истории своей страны,     чувства сопричастности к культуре своего народа.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4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928934"/>
            <a:ext cx="4786346" cy="3589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5" y="285728"/>
            <a:ext cx="55007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 </a:t>
            </a:r>
            <a:endParaRPr lang="ru-RU" sz="4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17366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7929618" cy="4572000"/>
          </a:xfrm>
        </p:spPr>
        <p:txBody>
          <a:bodyPr>
            <a:normAutofit/>
          </a:bodyPr>
          <a:lstStyle/>
          <a:p>
            <a:pPr marL="0" lv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детей с отдельными эпизодами истории страны через художественное слово,  произведения искусства, информационные материалы.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Показать образ защитника Родины через образы реально существовавших исторических личностей, былинных и сказочных богатырей.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диалогической и монологической речи детей, обогащение словарного запаса детей.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коммуникативных навыков детей, умение находить выход из проблемных ситуаций, поддерживать доброжелательные отношения между детьми.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Способствование активному вовлечению родителей в совместную деятельность с ребенком в условиях семьи и детского сада.</a:t>
            </a:r>
            <a:endParaRPr lang="ru-RU" sz="1800" b="1" dirty="0" smtClean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00042"/>
            <a:ext cx="23262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21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4" y="1142985"/>
            <a:ext cx="4038600" cy="515348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Что мы знаем?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9058" y="1071546"/>
            <a:ext cx="5072098" cy="522491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</a:rPr>
              <a:t>Что мы хотим узнать?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-   </a:t>
            </a:r>
            <a:r>
              <a:rPr lang="ru-RU" sz="2000" b="1" dirty="0" smtClean="0">
                <a:solidFill>
                  <a:srgbClr val="002060"/>
                </a:solidFill>
              </a:rPr>
              <a:t>Кто такие богатыри?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-   </a:t>
            </a:r>
            <a:r>
              <a:rPr lang="ru-RU" sz="2000" b="1" dirty="0" smtClean="0">
                <a:solidFill>
                  <a:srgbClr val="002060"/>
                </a:solidFill>
              </a:rPr>
              <a:t>Как звали русских богатырей?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</a:rPr>
              <a:t>-  Подвиги русских богатырей?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</a:rPr>
              <a:t>-  С кем они сражались?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</a:rPr>
              <a:t>-  Кого защищали?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</a:rPr>
              <a:t>-  Какое оружие у них было?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</a:rPr>
              <a:t>-  Как стать богатырем?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9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этап  -  подготовительный</a:t>
            </a:r>
            <a:endParaRPr lang="ru-RU" sz="4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 Были богатыри.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 Они воевали с врагами</a:t>
            </a:r>
          </a:p>
        </p:txBody>
      </p:sp>
      <p:pic>
        <p:nvPicPr>
          <p:cNvPr id="7" name="Рисунок 6" descr="IMG_4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3809994" cy="28574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83560"/>
            <a:ext cx="4800608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-    обсуждение вариантов поиска информации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-    составление плана реализации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проекта,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-    подбор художественной литературы,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-    взаимодействие с музыкальным руководителем  по  осуществлению соответствующих разделов проекта, подбор музыкального сопровождения,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-    обсуждение плана с родителями, вместе с детьми и родителями рисуем план-схему проведения проекта. </a:t>
            </a:r>
          </a:p>
          <a:p>
            <a:endParaRPr lang="ru-RU" dirty="0"/>
          </a:p>
        </p:txBody>
      </p:sp>
      <p:pic>
        <p:nvPicPr>
          <p:cNvPr id="4" name="Рисунок 3" descr="IMG_4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428736"/>
            <a:ext cx="2832650" cy="40719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1555" y="214290"/>
            <a:ext cx="606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этап -  разработка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000108"/>
            <a:ext cx="777240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Этот этап включает в себя интеграцию образовательных  областей: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познание,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коммуникация ,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чтение художественной литературы,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художественное творчество,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социализация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физическая культура</a:t>
            </a:r>
          </a:p>
          <a:p>
            <a:endParaRPr lang="ru-RU" sz="8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Осуществление образовательной деятельности в рамках проекта: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в ходе режимных моментов,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в ходе самостоятельной деятельности детей,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  в процессе совместной  деятельности педагога с детьми в различных видах детской деятельности.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2425" y="214290"/>
            <a:ext cx="69591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 этап –  практический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28" y="3143248"/>
          <a:ext cx="6143668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68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Познание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4286255"/>
          <a:ext cx="62388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876"/>
              </a:tblGrid>
              <a:tr h="2000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Проведение организованной образовательной</a:t>
                      </a:r>
                      <a:r>
                        <a:rPr kumimoji="0" lang="ru-RU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деятельности с детьми:</a:t>
                      </a:r>
                      <a:endParaRPr kumimoji="0" lang="ru-RU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«Как жили  наши предки»,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«Кто такой   русский богатырь?»,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«Подвиги русских богатырей»,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«Как стать богатырем?»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IMG_4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42852"/>
            <a:ext cx="3500462" cy="262534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lt1"/>
                </a:solidFill>
              </a:rPr>
              <a:t/>
            </a:r>
            <a:br>
              <a:rPr lang="ru-RU" sz="2800" b="1" dirty="0" smtClean="0">
                <a:solidFill>
                  <a:schemeClr val="lt1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785794"/>
          <a:ext cx="8286808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6808"/>
              </a:tblGrid>
              <a:tr h="2466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-  Рассматривание картин: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   В.М. Васнецов «Богатыри»,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   В.Васнецов «Витязь на распутье»,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   Н.Рерих «Илья Муромец»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 - Составление рассказов по картине В. Васнецова «Богатыри»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 - Составление детьми творческих рассказов на тему «Если бы я    был богатырем».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 Придумывание сказки о богатырях.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 Заучивание стихотворений.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</a:rPr>
                        <a:t> Знакомство с пословицами и поговорками о Родине и ее защитниках.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42851"/>
          <a:ext cx="66437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Коммуникация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IMG_4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071942"/>
            <a:ext cx="3571868" cy="26789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76" y="357166"/>
          <a:ext cx="39290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</a:tblGrid>
              <a:tr h="78581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Художественное творчество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4876" y="1785926"/>
          <a:ext cx="392908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89"/>
              </a:tblGrid>
              <a:tr h="1868805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Рисование 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«Богатырь»,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«Богатырский конь», 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«Змей Горыныч», 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«Бой  богатыря со змеем»,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«Богатырь на коне».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469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  Раскраски 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 «Богатыри»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 «Богатырь на коне»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 «Предводитель дружины»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37912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Лепка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«Богатырский  конь»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IMG_4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4000528" cy="30003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3">
      <a:dk1>
        <a:sysClr val="windowText" lastClr="000000"/>
      </a:dk1>
      <a:lt1>
        <a:sysClr val="window" lastClr="FFFFFF"/>
      </a:lt1>
      <a:dk2>
        <a:srgbClr val="548DD4"/>
      </a:dk2>
      <a:lt2>
        <a:srgbClr val="EEECE1"/>
      </a:lt2>
      <a:accent1>
        <a:srgbClr val="4F81BD"/>
      </a:accent1>
      <a:accent2>
        <a:srgbClr val="DDD9C3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6565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1262</TotalTime>
  <Words>703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Проект  «Русские богатыри»</vt:lpstr>
      <vt:lpstr> </vt:lpstr>
      <vt:lpstr> </vt:lpstr>
      <vt:lpstr> </vt:lpstr>
      <vt:lpstr> </vt:lpstr>
      <vt:lpstr> 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260</cp:revision>
  <dcterms:created xsi:type="dcterms:W3CDTF">2012-11-19T18:25:34Z</dcterms:created>
  <dcterms:modified xsi:type="dcterms:W3CDTF">2012-12-08T17:37:16Z</dcterms:modified>
</cp:coreProperties>
</file>