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8" r:id="rId21"/>
    <p:sldId id="274" r:id="rId22"/>
    <p:sldId id="281" r:id="rId23"/>
    <p:sldId id="280" r:id="rId24"/>
    <p:sldId id="276" r:id="rId25"/>
    <p:sldId id="279" r:id="rId26"/>
    <p:sldId id="277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gbooks.ru/userfiles/picture_writin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www.forumimage.ru/uploads/20091023/12562990484929563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alamitykim.typepad.com/photos/uncategorized/2007/08/15/alphabetphonican.jpe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clker.com/cliparts/9/7/0/7/11971190472143791924ben_Greek_alphabet.svg.hi.pn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ead.ru/images/illustrations/12644147003755755461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ead.ru/images/illustrations/12644146911619890377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egoza-shop.ru/_modules/catalog/img/1372p1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lub-edu.tambov.ru/vjpusk/vjp101/rabot/36/kipou%202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xvatit.com/uploads/posts/2008-06/1212735279_east330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egadoski.ru/s_images/12888592133862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stat11.privet.ru/lr/0809a1d5b3002f037ef76552bbe8e878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luc.edu/luma_archive/flash/images/dukhan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artlibrium.ru/files/images/artlibr2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callig.ru/img/samples/malcolm/malkolm-latin-serif.gi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danielrober.com/portfolio/Images/gothic-lettering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iki.radosvet.net/wiki/images/9/92/All_big.pn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duma.niac.ru/upload/image/1150/9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historik.ru/books/item/f00/s00/z0000032/pic/st014_03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antiquebooks.ru/pic/8/3766/81175_4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zenzi.org/blog-imagen/noviembre-2010/pinturas-prehistoricas-personas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rbardalzo.narod.ru/4/inde_a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714620"/>
            <a:ext cx="65919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Откуда взялись </a:t>
            </a:r>
          </a:p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буквы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виктор\AppData\Local\Microsoft\Windows\Temporary Internet Files\Content.IE5\N7HT259O\MM90028327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85728"/>
            <a:ext cx="2309823" cy="2309823"/>
          </a:xfrm>
          <a:prstGeom prst="rect">
            <a:avLst/>
          </a:prstGeom>
          <a:noFill/>
        </p:spPr>
      </p:pic>
      <p:pic>
        <p:nvPicPr>
          <p:cNvPr id="1027" name="Picture 3" descr="C:\Users\виктор\AppData\Local\Microsoft\Windows\Temporary Internet Files\Content.IE5\4NSP55M8\MC900423335[1]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62" y="500042"/>
            <a:ext cx="1468526" cy="1363370"/>
          </a:xfrm>
          <a:prstGeom prst="rect">
            <a:avLst/>
          </a:prstGeom>
          <a:noFill/>
        </p:spPr>
      </p:pic>
      <p:pic>
        <p:nvPicPr>
          <p:cNvPr id="1028" name="Picture 4" descr="C:\Users\виктор\AppData\Local\Microsoft\Windows\Temporary Internet Files\Content.IE5\N7HT259O\MC90034476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00042"/>
            <a:ext cx="1614830" cy="1710842"/>
          </a:xfrm>
          <a:prstGeom prst="rect">
            <a:avLst/>
          </a:prstGeom>
          <a:noFill/>
        </p:spPr>
      </p:pic>
      <p:pic>
        <p:nvPicPr>
          <p:cNvPr id="1029" name="Picture 5" descr="C:\Users\виктор\AppData\Local\Microsoft\Windows\Temporary Internet Files\Content.IE5\JEQK73WU\MC90043450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286256"/>
            <a:ext cx="176847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Много сотен лет люди рисовали пиктограммы. Люди научились изображать действия – ходить, носить, строить, и сложные слова – «большой», «зимний», «жарко»</a:t>
            </a: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 descr="C:\Users\виктор\AppData\Local\Microsoft\Windows\Temporary Internet Files\Content.IE5\N7HT259O\MC90035033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71942"/>
            <a:ext cx="1694507" cy="1786550"/>
          </a:xfrm>
          <a:prstGeom prst="rect">
            <a:avLst/>
          </a:prstGeom>
          <a:noFill/>
        </p:spPr>
      </p:pic>
      <p:pic>
        <p:nvPicPr>
          <p:cNvPr id="23555" name="Picture 3" descr="C:\Users\виктор\AppData\Local\Microsoft\Windows\Temporary Internet Files\Content.IE5\4NSP55M8\MM90021349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929066"/>
            <a:ext cx="2470506" cy="1857388"/>
          </a:xfrm>
          <a:prstGeom prst="rect">
            <a:avLst/>
          </a:prstGeom>
          <a:noFill/>
        </p:spPr>
      </p:pic>
      <p:pic>
        <p:nvPicPr>
          <p:cNvPr id="23556" name="Picture 4" descr="C:\Users\виктор\AppData\Local\Microsoft\Windows\Temporary Internet Files\Content.IE5\4NSP55M8\MC90035034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9" y="4071942"/>
            <a:ext cx="2464757" cy="2000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72198" y="5857892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Гроза.</a:t>
            </a:r>
          </a:p>
          <a:p>
            <a:pPr algn="ctr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5786454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Дует. </a:t>
            </a:r>
          </a:p>
          <a:p>
            <a:pPr algn="ctr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857892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Жарко.</a:t>
            </a:r>
          </a:p>
          <a:p>
            <a:pPr algn="ctr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Рисунков-знаков накопилось очень много, так писали в Египте,  в Китае</a:t>
            </a: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Картинка 15 из 29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50657" t="27937"/>
          <a:stretch>
            <a:fillRect/>
          </a:stretch>
        </p:blipFill>
        <p:spPr bwMode="auto">
          <a:xfrm>
            <a:off x="928662" y="2214554"/>
            <a:ext cx="2505057" cy="23955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643446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Египет.</a:t>
            </a:r>
          </a:p>
          <a:p>
            <a:pPr algn="ctr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Календарь сильных дождей</a:t>
            </a:r>
          </a:p>
          <a:p>
            <a:pPr algn="ctr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Картинка 27 из 746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143116"/>
            <a:ext cx="2428876" cy="24928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00562" y="4643446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Китай.</a:t>
            </a:r>
          </a:p>
          <a:p>
            <a:pPr algn="ctr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Кузница.</a:t>
            </a:r>
          </a:p>
          <a:p>
            <a:pPr algn="ctr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6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И вот, около 2 тысяч лет назад люди придумали буквы, чтобы из них составлять любые слова. Самый древний алфавит придумали в Финикии.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Картинка 17 из 49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60000" b="23125"/>
          <a:stretch>
            <a:fillRect/>
          </a:stretch>
        </p:blipFill>
        <p:spPr bwMode="auto">
          <a:xfrm>
            <a:off x="571472" y="3643314"/>
            <a:ext cx="8020050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От финикийцев алфавит перешел к грекам.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Картинка 5 из 85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85926"/>
            <a:ext cx="5572164" cy="4461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57150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Братья Кирилл и </a:t>
            </a:r>
            <a:r>
              <a:rPr lang="ru-RU" sz="3200" spc="50" dirty="0" err="1" smtClean="0">
                <a:latin typeface="Arial" pitchFamily="34" charset="0"/>
                <a:cs typeface="Arial" pitchFamily="34" charset="0"/>
              </a:rPr>
              <a:t>Мефодий</a:t>
            </a: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 родились в греческом городе </a:t>
            </a:r>
            <a:r>
              <a:rPr lang="ru-RU" sz="3200" spc="50" dirty="0" err="1" smtClean="0">
                <a:latin typeface="Arial" pitchFamily="34" charset="0"/>
                <a:cs typeface="Arial" pitchFamily="34" charset="0"/>
              </a:rPr>
              <a:t>Солуне</a:t>
            </a: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. Им   было привычно  греческое письмо. Но за тысячу  лет появилось много новых слов, а буквы оставались все такими же. 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Картинка 63 из 239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500174"/>
            <a:ext cx="2500298" cy="3012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17693"/>
            <a:ext cx="6000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Братья перебрались в Болгарию, изучили болгарский язык и  поняли, что греческий алфавит не очень удобен. Поэтому, они придумали свой алфавит, который люди теперь называют </a:t>
            </a:r>
            <a:r>
              <a:rPr lang="ru-RU" sz="3200" b="1" i="1" spc="50" dirty="0" smtClean="0">
                <a:latin typeface="Arial" pitchFamily="34" charset="0"/>
                <a:cs typeface="Arial" pitchFamily="34" charset="0"/>
              </a:rPr>
              <a:t>«кириллицей»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Картинка 70 из 239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2515992" cy="3014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858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Этот  алфавит был очень удобным и позволял написать любое слово. И мы с тобой пользуемся кириллицей – вот она: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Картинка 1 из 2098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357430"/>
            <a:ext cx="700092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17693"/>
            <a:ext cx="85010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Буква «А» с уважением отвесила поклон быку:</a:t>
            </a:r>
          </a:p>
          <a:p>
            <a:pPr algn="just">
              <a:lnSpc>
                <a:spcPct val="150000"/>
              </a:lnSpc>
            </a:pPr>
            <a:r>
              <a:rPr lang="ru-RU" sz="3200" b="1" i="1" spc="5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Спасибо Вам за историю, а теперь мне пора на свое место, ведь слово даже без одной буквы, не имеет никакого смысла и  будет непонятно. 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артинка 82 из 23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7296878" cy="52864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929198"/>
            <a:ext cx="885828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atin typeface="Arial" pitchFamily="34" charset="0"/>
                <a:cs typeface="Arial" pitchFamily="34" charset="0"/>
              </a:rPr>
              <a:t>Узелковое письмо индейцев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2 из 19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42"/>
            <a:ext cx="7215238" cy="45788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00636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atin typeface="Arial" pitchFamily="34" charset="0"/>
                <a:cs typeface="Arial" pitchFamily="34" charset="0"/>
              </a:rPr>
              <a:t>Клинопись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5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504825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215370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Однажды, буква «А», та самая, что на вывеске «Аптека» спрыгнула с вывески на тротуар…. </a:t>
            </a:r>
            <a:endParaRPr lang="ru-RU" sz="3200" spc="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2143116"/>
            <a:ext cx="3295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И вдруг…. С магазинной витрины ей вежливо поклонилась голова быка…. </a:t>
            </a:r>
            <a:endParaRPr lang="ru-RU" sz="3200" spc="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1 из 483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642918"/>
            <a:ext cx="7072362" cy="45005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143512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atin typeface="Arial" pitchFamily="34" charset="0"/>
                <a:cs typeface="Arial" pitchFamily="34" charset="0"/>
              </a:rPr>
              <a:t>Алфавит индейцев майя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 из 349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7031161" cy="4643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143512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atin typeface="Arial" pitchFamily="34" charset="0"/>
                <a:cs typeface="Arial" pitchFamily="34" charset="0"/>
              </a:rPr>
              <a:t>Арабское письмо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5 из 3117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03"/>
            <a:ext cx="7643866" cy="44667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143512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atin typeface="Arial" pitchFamily="34" charset="0"/>
                <a:cs typeface="Arial" pitchFamily="34" charset="0"/>
              </a:rPr>
              <a:t>Египетское письмо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88340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atin typeface="Arial" pitchFamily="34" charset="0"/>
                <a:cs typeface="Arial" pitchFamily="34" charset="0"/>
              </a:rPr>
              <a:t>Латинская  азбука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Картинка 65 из 61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0042"/>
            <a:ext cx="735811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danielrober.com/portfolio/Images/gothic-letter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7067221" cy="4214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857760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atin typeface="Arial" pitchFamily="34" charset="0"/>
                <a:cs typeface="Arial" pitchFamily="34" charset="0"/>
              </a:rPr>
              <a:t>Готическое письмо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88340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atin typeface="Arial" pitchFamily="34" charset="0"/>
                <a:cs typeface="Arial" pitchFamily="34" charset="0"/>
              </a:rPr>
              <a:t>Старославянская  азбука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Picture 4" descr="Картинка 46 из 12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66"/>
            <a:ext cx="7286676" cy="4863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636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atin typeface="Arial" pitchFamily="34" charset="0"/>
                <a:cs typeface="Arial" pitchFamily="34" charset="0"/>
              </a:rPr>
              <a:t>Русская берестяная грамота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Картинка 14 из 232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809835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928662" y="214290"/>
            <a:ext cx="7429552" cy="514353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Картинка 89 из 86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000108"/>
            <a:ext cx="6143668" cy="34956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00636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atin typeface="Arial" pitchFamily="34" charset="0"/>
                <a:cs typeface="Arial" pitchFamily="34" charset="0"/>
              </a:rPr>
              <a:t>Русская берестяная грамота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43578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atin typeface="Arial" pitchFamily="34" charset="0"/>
                <a:cs typeface="Arial" pitchFamily="34" charset="0"/>
              </a:rPr>
              <a:t>Старославянская книга</a:t>
            </a:r>
          </a:p>
          <a:p>
            <a:pPr algn="just">
              <a:lnSpc>
                <a:spcPct val="150000"/>
              </a:lnSpc>
            </a:pP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Картинка 49 из 86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7"/>
            <a:ext cx="8215370" cy="4714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26" y="3071810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Не может этого быть! – возразила буква «А»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А вот послушайте…..</a:t>
            </a:r>
            <a:endParaRPr lang="ru-RU" sz="3200" spc="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im3-tub.yandex.net/i?id=185735048-3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14686"/>
            <a:ext cx="2857520" cy="2857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2434" y="581004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Хотя мы и незнакомы, но зато родственники, - произнес бык.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 У</a:t>
            </a: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 нас общие предки.</a:t>
            </a:r>
            <a:endParaRPr lang="ru-RU" sz="3200" spc="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5 из 90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357718" cy="29528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285728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Давным-давно, когда люди жили в пещерах, их главным занятием</a:t>
            </a:r>
            <a:endParaRPr lang="ru-RU" sz="3200" spc="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286124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ыла охота. На стенах пещер они изображали диких животных, на которых охотились, а потом целые картины об охоте и   важных событиях.</a:t>
            </a:r>
            <a:endParaRPr lang="ru-RU" sz="3200" spc="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55 из 12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58081" r="67804" b="21717"/>
          <a:stretch>
            <a:fillRect/>
          </a:stretch>
        </p:blipFill>
        <p:spPr bwMode="auto">
          <a:xfrm>
            <a:off x="642910" y="4071942"/>
            <a:ext cx="8072494" cy="1357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286808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Это и были первые письма. Такое письмо-рисунок называется «</a:t>
            </a:r>
            <a:r>
              <a:rPr lang="ru-RU" sz="3200" b="1" i="1" spc="50" dirty="0" smtClean="0">
                <a:latin typeface="Arial" pitchFamily="34" charset="0"/>
                <a:cs typeface="Arial" pitchFamily="34" charset="0"/>
              </a:rPr>
              <a:t>пиктография»</a:t>
            </a: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А рисунки – </a:t>
            </a:r>
          </a:p>
          <a:p>
            <a:pPr algn="ctr">
              <a:lnSpc>
                <a:spcPct val="150000"/>
              </a:lnSpc>
            </a:pPr>
            <a:r>
              <a:rPr lang="ru-RU" sz="3200" b="1" i="1" spc="50" dirty="0" smtClean="0">
                <a:latin typeface="Arial" pitchFamily="34" charset="0"/>
                <a:cs typeface="Arial" pitchFamily="34" charset="0"/>
              </a:rPr>
              <a:t>«пиктограммами»</a:t>
            </a: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500702"/>
            <a:ext cx="828680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«Охотились  на оленей в лесу»</a:t>
            </a: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Пиктограммы   встречаются и сейчас.</a:t>
            </a:r>
          </a:p>
          <a:p>
            <a:pPr algn="just">
              <a:lnSpc>
                <a:spcPct val="150000"/>
              </a:lnSpc>
            </a:pPr>
            <a:r>
              <a:rPr lang="ru-RU" sz="3200" spc="50" dirty="0" smtClean="0">
                <a:latin typeface="Arial" pitchFamily="34" charset="0"/>
                <a:cs typeface="Arial" pitchFamily="34" charset="0"/>
              </a:rPr>
              <a:t>Что можно купить в магазине, если вы увидите такие пиктограммы? </a:t>
            </a:r>
            <a:endParaRPr lang="ru-RU" sz="3200" b="1" i="1" spc="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виктор\AppData\Local\Microsoft\Windows\Temporary Internet Files\Content.IE5\4NSP55M8\MC90030007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643182"/>
            <a:ext cx="2336304" cy="3411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иктор\AppData\Local\Microsoft\Windows\Temporary Internet Files\Content.IE5\4NSP55M8\MC90023401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670" y="500042"/>
            <a:ext cx="6534551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виктор\AppData\Local\Microsoft\Windows\Temporary Internet Files\Content.IE5\JEQK73WU\MC900290972[1]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71670" y="785794"/>
            <a:ext cx="5436419" cy="5030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виктор\AppData\Local\Microsoft\Windows\Temporary Internet Files\Content.IE5\9BE1DEL9\MC90032555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448920"/>
            <a:ext cx="5992527" cy="583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389</Words>
  <PresentationFormat>Экран (4:3)</PresentationFormat>
  <Paragraphs>43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14</cp:revision>
  <dcterms:created xsi:type="dcterms:W3CDTF">2011-05-23T15:38:45Z</dcterms:created>
  <dcterms:modified xsi:type="dcterms:W3CDTF">2011-05-23T17:57:42Z</dcterms:modified>
</cp:coreProperties>
</file>