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2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871E-F372-4B69-B0EA-26CDF0087DC2}" type="datetimeFigureOut">
              <a:rPr lang="ru-RU" smtClean="0"/>
              <a:pPr/>
              <a:t>20.02.2013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60E-E22F-4468-B1E9-50652A8936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871E-F372-4B69-B0EA-26CDF0087DC2}" type="datetimeFigureOut">
              <a:rPr lang="ru-RU" smtClean="0"/>
              <a:pPr/>
              <a:t>20.02.2013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60E-E22F-4468-B1E9-50652A8936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871E-F372-4B69-B0EA-26CDF0087DC2}" type="datetimeFigureOut">
              <a:rPr lang="ru-RU" smtClean="0"/>
              <a:pPr/>
              <a:t>20.02.2013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60E-E22F-4468-B1E9-50652A8936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>
            <a:lvl1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nstant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600200"/>
            <a:ext cx="6829444" cy="45259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871E-F372-4B69-B0EA-26CDF0087DC2}" type="datetimeFigureOut">
              <a:rPr lang="ru-RU" smtClean="0"/>
              <a:pPr/>
              <a:t>20.02.2013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60E-E22F-4468-B1E9-50652A8936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871E-F372-4B69-B0EA-26CDF0087DC2}" type="datetimeFigureOut">
              <a:rPr lang="ru-RU" smtClean="0"/>
              <a:pPr/>
              <a:t>20.02.2013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60E-E22F-4468-B1E9-50652A8936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871E-F372-4B69-B0EA-26CDF0087DC2}" type="datetimeFigureOut">
              <a:rPr lang="ru-RU" smtClean="0"/>
              <a:pPr/>
              <a:t>20.02.2013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60E-E22F-4468-B1E9-50652A8936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871E-F372-4B69-B0EA-26CDF0087DC2}" type="datetimeFigureOut">
              <a:rPr lang="ru-RU" smtClean="0"/>
              <a:pPr/>
              <a:t>20.02.2013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60E-E22F-4468-B1E9-50652A8936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871E-F372-4B69-B0EA-26CDF0087DC2}" type="datetimeFigureOut">
              <a:rPr lang="ru-RU" smtClean="0"/>
              <a:pPr/>
              <a:t>20.02.2013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60E-E22F-4468-B1E9-50652A8936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871E-F372-4B69-B0EA-26CDF0087DC2}" type="datetimeFigureOut">
              <a:rPr lang="ru-RU" smtClean="0"/>
              <a:pPr/>
              <a:t>20.02.2013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60E-E22F-4468-B1E9-50652A8936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871E-F372-4B69-B0EA-26CDF0087DC2}" type="datetimeFigureOut">
              <a:rPr lang="ru-RU" smtClean="0"/>
              <a:pPr/>
              <a:t>20.02.2013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60E-E22F-4468-B1E9-50652A8936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871E-F372-4B69-B0EA-26CDF0087DC2}" type="datetimeFigureOut">
              <a:rPr lang="ru-RU" smtClean="0"/>
              <a:pPr/>
              <a:t>20.02.2013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60E-E22F-4468-B1E9-50652A8936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56" y="1600200"/>
            <a:ext cx="68294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E871E-F372-4B69-B0EA-26CDF0087DC2}" type="datetimeFigureOut">
              <a:rPr lang="ru-RU" smtClean="0"/>
              <a:pPr/>
              <a:t>20.02.2013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DD60E-E22F-4468-B1E9-50652A8936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diary.ru/userdir/8/7/7/0/877061/50154888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autotravel.ru/IMG/s_3859.jpg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026.radikal.ru/0902/50/328ace51d574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800" y="260648"/>
            <a:ext cx="89157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Здравствуй, Масленица!!!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6035675" cy="373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5877272"/>
            <a:ext cx="6275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Выполнила: Бесова Марина Анатольевна</a:t>
            </a:r>
          </a:p>
          <a:p>
            <a:pPr algn="ctr"/>
            <a:r>
              <a:rPr lang="ru-RU" b="1" dirty="0" smtClean="0"/>
              <a:t>Воспитатель дошкольной группы МБОУ «СОШ с. Косьювом»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06613"/>
            <a:ext cx="3562350" cy="4751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Суббота — </a:t>
            </a:r>
            <a:r>
              <a:rPr lang="ru-RU" dirty="0" err="1" smtClean="0"/>
              <a:t>золовкины</a:t>
            </a:r>
            <a:r>
              <a:rPr lang="ru-RU" dirty="0" smtClean="0"/>
              <a:t> посиделки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196752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Золовка — это сестра мужа. Итак, в этот субботний день молодые невестки принимали у себя родных. Как видим, на этой «масленице жирной» каждый день этой щедрой недели сопровождался особым застольем.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Картинка 22 из 8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56992"/>
            <a:ext cx="4452293" cy="3214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Воскресенье — проводы, целовальник, прощеный день.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265" name="Picture 1" descr="http://www.istorya.ru/imagens/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3038475"/>
          </a:xfrm>
          <a:prstGeom prst="rect">
            <a:avLst/>
          </a:prstGeom>
          <a:noFill/>
        </p:spPr>
      </p:pic>
      <p:pic>
        <p:nvPicPr>
          <p:cNvPr id="11266" name="Picture 2" descr="http://www.istorya.ru/imagens/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" cy="9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33464" y="1412776"/>
            <a:ext cx="71105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Последний день масленичной недели назывался «прощёным воскресеньем»: родственники и друзья ходили друг к другу не праздновать, а с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повинением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просили прощения за умышленные и случайные обиды и огорчения, причинённые в текущем году. При встрече (порой даже с незнакомым человеком) полагалось остановиться и с троекратными поклонами и «слёзными словами» испросить взаимного прощения: «Прости меня, в чём я виноват или согрешил перед тобой». «Да простит тебя Бог, и я прощаю»,- отвечал собеседник, после чего в знак примирения нужно было поцеловаться.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 Прощание с Масленицей завершалось в первый день Великого поста — Чистый понедельник, который считали днем очищения от греха и скоромной пищи. Мужчины обычно «полоскали зубы», т.е. в изобилии пили водку, якобы для того, чтобы выполоскать изо рта остатки скоромного; в некоторых местах для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вытряхивания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блинов» устраивали кулачные бои и т.п. В Чистый понедельник обязательно мылись в бане, а женщины мыли посуду и «парили» молочную утварь, очищая ее от жира и остатков скоромного.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s_3859">
            <a:hlinkClick r:id="rId3"/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4" cstate="print"/>
          <a:srcRect l="6433" t="10172" r="6395" b="15047"/>
          <a:stretch>
            <a:fillRect/>
          </a:stretch>
        </p:blipFill>
        <p:spPr>
          <a:xfrm rot="20757648">
            <a:off x="-210247" y="2628226"/>
            <a:ext cx="2604792" cy="2450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Привычки милой старины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4400" dirty="0" smtClean="0">
                <a:solidFill>
                  <a:srgbClr val="00B0F0"/>
                </a:solidFill>
              </a:rPr>
              <a:t>Масленичные забавы</a:t>
            </a:r>
            <a:r>
              <a:rPr lang="ru-RU" dirty="0" smtClean="0">
                <a:solidFill>
                  <a:srgbClr val="00B0F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Кулачные бои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Катания на санях с ледяных гор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Медвежьи представления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Завоевание снежных городков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Рысистые бега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Балаганы и ярмарки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243408"/>
            <a:ext cx="6900882" cy="1143000"/>
          </a:xfrm>
        </p:spPr>
        <p:txBody>
          <a:bodyPr/>
          <a:lstStyle/>
          <a:p>
            <a:r>
              <a:rPr lang="ru-RU" dirty="0" smtClean="0"/>
              <a:t>Кулачные бои</a:t>
            </a:r>
            <a:endParaRPr lang="ru-RU" dirty="0"/>
          </a:p>
        </p:txBody>
      </p:sp>
      <p:pic>
        <p:nvPicPr>
          <p:cNvPr id="4" name="Picture 8" descr="IMG_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5465762" cy="4049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Катания на санях с ледяных гор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C:\Users\ALINA\Desktop\МАСЛЕНИЦА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628800"/>
            <a:ext cx="3168352" cy="4705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Медвежьи представления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http://im5-tub-ru.yandex.net/i?id=140796750-18-72&amp;n=21"/>
          <p:cNvPicPr>
            <a:picLocks noChangeAspect="1" noChangeArrowheads="1"/>
          </p:cNvPicPr>
          <p:nvPr/>
        </p:nvPicPr>
        <p:blipFill>
          <a:blip r:embed="rId2" cstate="print"/>
          <a:srcRect r="-131" b="14321"/>
          <a:stretch>
            <a:fillRect/>
          </a:stretch>
        </p:blipFill>
        <p:spPr bwMode="auto">
          <a:xfrm>
            <a:off x="2627784" y="908720"/>
            <a:ext cx="540060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Завоевание снежных городков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6" name="AutoShape 2" descr="http://im2-tub-ru.yandex.net/i?id=48467-04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://im2-tub-ru.yandex.net/i?id=48467-04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://im2-tub-ru.yandex.net/i?id=48467-0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6444208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Рысистые бега</a:t>
            </a:r>
            <a:br>
              <a:rPr lang="ru-RU" dirty="0" smtClean="0"/>
            </a:br>
            <a:endParaRPr lang="ru-RU" b="0" dirty="0"/>
          </a:p>
        </p:txBody>
      </p:sp>
      <p:pic>
        <p:nvPicPr>
          <p:cNvPr id="34817" name="Picture 1" descr="C:\Users\ALINA\Desktop\МАСЛЕНИЦА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5254624" cy="3882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Балаганы и ярмарки</a:t>
            </a:r>
            <a:endParaRPr lang="ru-RU" dirty="0"/>
          </a:p>
        </p:txBody>
      </p:sp>
      <p:pic>
        <p:nvPicPr>
          <p:cNvPr id="33794" name="Picture 2" descr="http://im7-tub-ru.yandex.net/i?id=399621195-1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29434">
            <a:off x="482958" y="2289465"/>
            <a:ext cx="3895066" cy="3402023"/>
          </a:xfrm>
          <a:prstGeom prst="rect">
            <a:avLst/>
          </a:prstGeom>
          <a:noFill/>
        </p:spPr>
      </p:pic>
      <p:pic>
        <p:nvPicPr>
          <p:cNvPr id="33796" name="Picture 4" descr="http://im3-tub-ru.yandex.net/i?id=19736512-1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09838">
            <a:off x="5301834" y="3022397"/>
            <a:ext cx="3342159" cy="3333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LINA\Desktop\МАСЛЕНИЦА\i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53" y="-28576"/>
            <a:ext cx="9174553" cy="6886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690088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Масленица – неделя потех!!!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76056" y="1268760"/>
            <a:ext cx="388778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Этот праздник к нам идет</a:t>
            </a:r>
            <a:br>
              <a:rPr lang="ru-RU" sz="2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Раннею весною,</a:t>
            </a:r>
            <a:br>
              <a:rPr lang="ru-RU" sz="2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Сколько радостей несет</a:t>
            </a:r>
            <a:br>
              <a:rPr lang="ru-RU" sz="2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Он всегда с собою!</a:t>
            </a:r>
            <a:br>
              <a:rPr lang="ru-RU" sz="2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Ледяные горы ждут,</a:t>
            </a:r>
            <a:br>
              <a:rPr lang="ru-RU" sz="2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И снежок сверкает,</a:t>
            </a:r>
            <a:br>
              <a:rPr lang="ru-RU" sz="2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Санки с горок вниз бегут,</a:t>
            </a:r>
            <a:br>
              <a:rPr lang="ru-RU" sz="2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Смех не умолкает.</a:t>
            </a:r>
            <a:br>
              <a:rPr lang="ru-RU" sz="2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Дома аромат блинов</a:t>
            </a:r>
            <a:br>
              <a:rPr lang="ru-RU" sz="2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Праздничный чудесный,</a:t>
            </a:r>
            <a:br>
              <a:rPr lang="ru-RU" sz="2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На блины друзей зовем,</a:t>
            </a:r>
            <a:br>
              <a:rPr lang="ru-RU" sz="2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Будем есть их вместе.</a:t>
            </a:r>
            <a:br>
              <a:rPr lang="ru-RU" sz="2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Шумно, весело пройдет</a:t>
            </a:r>
            <a:br>
              <a:rPr lang="ru-RU" sz="2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Сырная Седмица,</a:t>
            </a:r>
            <a:br>
              <a:rPr lang="ru-RU" sz="2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А за ней - Великий пост,</a:t>
            </a:r>
            <a:br>
              <a:rPr lang="ru-RU" sz="2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Время, чтоб молиться</a:t>
            </a:r>
            <a:r>
              <a:rPr lang="ru-RU" sz="2000" b="1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pic>
        <p:nvPicPr>
          <p:cNvPr id="1026" name="Picture 2" descr="C:\Users\ALINA\Desktop\МАСЛЕНИЦА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4248472" cy="5098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0"/>
            <a:ext cx="6036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История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праздника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980728"/>
            <a:ext cx="7056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Масленица — это недельный праздник, праздник-обряд с хороводами, песнями, плясками, играми, а самое главное — с обрядом славословия, кормления и сжигания самодельного чучела Зимы. Детям рассказывают о ритуальном значении масленичных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закличек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игрищ, разъясняют, почему нужно сжигать Масленицу, заманивать Солнце блинами, славить Весну, просить доброго урожая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Масленичная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неделя была буквально переполнена праздничными делами; обрядовые и не обрядовые действия, традиционные игры и затеи, обязанности и поступки до отказа заполняли все дни. Сил, энергии, задора хватало на все, поскольку царила атмосфера предельной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раскрепощености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всеобщей радости и веселья. 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2276872"/>
            <a:ext cx="64624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Понедельник — «встреча»,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вторник —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заигрыш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среда — «лакомка», «разгул», «перелом»,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четверг —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разгуляй-четверток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«широкий»,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пятница — «тещины вечера», «тещины вечерки»,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суббота —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золовкины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посиделки», «проводы»,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воскресенье — «прощеный день».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Вся же неделя именовалась «честная, широкая, веселая, боярыня-масленица, госпожа масленица».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Каждый день масленицы имел свое название, за каждым закреплены были определенные действия, правила поведения :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C:\Users\ALINA\Desktop\МАСЛЕНИЦА\i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9" y="1700808"/>
            <a:ext cx="3024337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18248" y="908720"/>
            <a:ext cx="46257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этот день из соломы делали чучело Масленицы, надевали на него старую женскую одежду, насаживали это чучело на шест и с пением возили на санях по деревне. Затем Масленицу ставили на снежной горе, где начиналось катание на санях. Песни, которые поют в день «встречи», очень жизнерадостны.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5921" y="0"/>
            <a:ext cx="7498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Понедельник — встреча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C:\Users\ALINA\Desktop\МАСЛЕНИЦА\i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112616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900882" cy="1143000"/>
          </a:xfrm>
        </p:spPr>
        <p:txBody>
          <a:bodyPr/>
          <a:lstStyle/>
          <a:p>
            <a:r>
              <a:rPr lang="ru-RU" dirty="0" smtClean="0"/>
              <a:t>Вторник — </a:t>
            </a:r>
            <a:r>
              <a:rPr lang="ru-RU" dirty="0" err="1" smtClean="0"/>
              <a:t>заиг</a:t>
            </a:r>
            <a:r>
              <a:rPr lang="en-US" dirty="0" smtClean="0"/>
              <a:t>p</a:t>
            </a:r>
            <a:r>
              <a:rPr lang="ru-RU" dirty="0" err="1" smtClean="0"/>
              <a:t>ыш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052736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этого дня начинались разного рода развлечения: катания на санях, народные гулянья, представления. В больших деревянных балаганах (помещения для народных театральных зрелищ с клоунадой и комическими сценами) давали представления во главе с Петрушкой и масленичным дедом. На улицах попадались большие группы ряженых, в масках, разъезжавших по знакомым домам, где экспромтом устраивались веселые домашние концерты. Большими компаниями катались по городу, на тройках и на простых розвальнях. Было в почете и другое нехитрое развлечение — катание с обледенелых гор.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LINA\Desktop\МАСЛЕНИЦА\i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212976"/>
            <a:ext cx="2843808" cy="3645024"/>
          </a:xfrm>
          <a:prstGeom prst="rect">
            <a:avLst/>
          </a:prstGeom>
          <a:noFill/>
        </p:spPr>
      </p:pic>
      <p:pic>
        <p:nvPicPr>
          <p:cNvPr id="4099" name="Picture 3" descr="C:\Users\ALINA\Desktop\МАСЛЕНИЦА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612576" y="0"/>
            <a:ext cx="2448271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900882" cy="1143000"/>
          </a:xfrm>
        </p:spPr>
        <p:txBody>
          <a:bodyPr/>
          <a:lstStyle/>
          <a:p>
            <a:r>
              <a:rPr lang="ru-RU" dirty="0" smtClean="0"/>
              <a:t>Среда — лакомка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6678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открывала угощение во всех домах блинами и другими яствами. В каждой семье накрывали столы с вкусной едой, пекли блины, в деревнях в складчину варили пиво. Повсюду появлялись театры, торговые палатки. В них продавались горячие сбитни (напитки из воды, меда и пряностей), каленые орехи, медовые пряники. Здесь же, прямо под открытым небом, из кипящего самовара можно было выпить чаю.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LINA\Desktop\МАСЛЕНИЦА\i (4).jpg"/>
          <p:cNvPicPr>
            <a:picLocks noChangeAspect="1" noChangeArrowheads="1"/>
          </p:cNvPicPr>
          <p:nvPr/>
        </p:nvPicPr>
        <p:blipFill>
          <a:blip r:embed="rId2" cstate="print"/>
          <a:srcRect l="14228" r="12854"/>
          <a:stretch>
            <a:fillRect/>
          </a:stretch>
        </p:blipFill>
        <p:spPr bwMode="auto">
          <a:xfrm>
            <a:off x="6191672" y="3821367"/>
            <a:ext cx="2952328" cy="3036633"/>
          </a:xfrm>
          <a:prstGeom prst="rect">
            <a:avLst/>
          </a:prstGeom>
          <a:noFill/>
        </p:spPr>
      </p:pic>
      <p:pic>
        <p:nvPicPr>
          <p:cNvPr id="5123" name="Picture 3" descr="C:\Users\ALINA\Desktop\МАСЛЕНИЦА\i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3640038" cy="2564904"/>
          </a:xfrm>
          <a:prstGeom prst="rect">
            <a:avLst/>
          </a:prstGeom>
          <a:noFill/>
        </p:spPr>
      </p:pic>
      <p:pic>
        <p:nvPicPr>
          <p:cNvPr id="5124" name="Picture 4" descr="C:\Users\ALINA\Desktop\МАСЛЕНИЦА\i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8191" y="908720"/>
            <a:ext cx="2465809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243408"/>
            <a:ext cx="6900882" cy="1143000"/>
          </a:xfrm>
        </p:spPr>
        <p:txBody>
          <a:bodyPr/>
          <a:lstStyle/>
          <a:p>
            <a:r>
              <a:rPr lang="ru-RU" dirty="0" smtClean="0"/>
              <a:t>Четверг — разгул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1691"/>
            <a:ext cx="61024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этот день приходилась середина игр и веселья. Возможно, именно тогда проходили и жаркие масленичные кулачные бои, кулачки, ведущие свое начало из Древней Руси. Были в них и свои строгие правила. Нельзя было, например, бить лежачего («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лежачего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бьют»), вдвоем нападать на одного (двое дерутся — третий не лезь), бить ниже пояса или бить по затылку. За нарушение этих правил грозило наказание. Биться можно было «стенка на стенку» или «один на один». Велись 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охотницкие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бои для знатоков, любителей таких поединков. С удовольствием наблюдал такие бои и сам Иван Грозный. Для такого случая это увеселение готовилось особенно пышно и торжественно. И все-таки это была игра, праздник, которому, естественно, соответствовала и одежда. Если и вы хотите следовать древним русским ритуалам и обычаям, если у вас сильно чешутся руки, можно слегка и позабавиться, наверное, дракой — снимутся заодно и все негативные отрицательные эмоции, наступит разрядка (может, в этом и был какой-то тайный смысл кулачных боев), а заодно это и поединок сильнейших. Только не забывайте обо всех ограничениях и, главное, о том, что это все-таки праздничный, игровой поединок.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LINA\Desktop\МАСЛЕНИЦА\i (9).jpg"/>
          <p:cNvPicPr>
            <a:picLocks noChangeAspect="1" noChangeArrowheads="1"/>
          </p:cNvPicPr>
          <p:nvPr/>
        </p:nvPicPr>
        <p:blipFill>
          <a:blip r:embed="rId2" cstate="print"/>
          <a:srcRect l="16070" r="15644"/>
          <a:stretch>
            <a:fillRect/>
          </a:stretch>
        </p:blipFill>
        <p:spPr bwMode="auto">
          <a:xfrm>
            <a:off x="6084168" y="3497331"/>
            <a:ext cx="3059832" cy="3360669"/>
          </a:xfrm>
          <a:prstGeom prst="rect">
            <a:avLst/>
          </a:prstGeom>
          <a:noFill/>
        </p:spPr>
      </p:pic>
      <p:pic>
        <p:nvPicPr>
          <p:cNvPr id="6147" name="Picture 3" descr="C:\Users\ALINA\Desktop\МАСЛЕНИЦА\i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0687"/>
            <a:ext cx="3059832" cy="2808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43 из 10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03169">
            <a:off x="-378463" y="-111540"/>
            <a:ext cx="4089389" cy="3068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243408"/>
            <a:ext cx="73803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Пятница — тещины вечера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87463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Целый ряд масленичных обычаев был направлен на то, чтобы ускорить свадьбы, содействовать молодежи в нахождении себе пары. А уж, сколько внимания и почестей оказывалось на масленице молодоженам! Традиция требует, чтобы они нарядные выезжали «на люди» в расписных санях, наносили визиты всем, кто гулял у них на свадьбе, чтобы торжественно под песни скатывались с ледяной горы. Однако, самым главным событием, связанным с молодоженами, было посещение тещи зятьями, для которых она пекла блины и устраивала настоящий пир (если, конечно, зять был ей по душе). В некоторых местах «тещины блины» происходили на лакомки, т. е. в среду на масленичной неделе, но могли приурочиваться к пятнице. Если в среду зятья гостили у своих тещ, то в пятницу зятья устраивали «тещины вечерки» приглашали на блины. Являлся обычно и бывший дружка, который играл ту же роль, что и на свадьбе, и получал за свои хлопоты подарок. Званая теща (существовал и такой обычай) обязана была прислать с вечера все необходимое для печения блинов: сковороду, половник и пр., а тесть посылал мешок гречневой крупы и коровье масло. Неуважение зятя к этому событию считалось бесчестием и обидой, и было поводом к вечной вражде между ним и тещей. 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lneghnii5997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solneghnii5997</Template>
  <TotalTime>67</TotalTime>
  <Words>976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solneghnii5997</vt:lpstr>
      <vt:lpstr>Слайд 1</vt:lpstr>
      <vt:lpstr>Слайд 2</vt:lpstr>
      <vt:lpstr>Слайд 3</vt:lpstr>
      <vt:lpstr>Слайд 4</vt:lpstr>
      <vt:lpstr>Слайд 5</vt:lpstr>
      <vt:lpstr>Вторник — заигpыш</vt:lpstr>
      <vt:lpstr>Среда — лакомка</vt:lpstr>
      <vt:lpstr>Четверг — разгул</vt:lpstr>
      <vt:lpstr>Пятница — тещины вечера</vt:lpstr>
      <vt:lpstr>Суббота — золовкины посиделки</vt:lpstr>
      <vt:lpstr>Воскресенье — проводы, целовальник, прощеный день.</vt:lpstr>
      <vt:lpstr>Привычки милой старины</vt:lpstr>
      <vt:lpstr>Кулачные бои</vt:lpstr>
      <vt:lpstr>Катания на санях с ледяных гор </vt:lpstr>
      <vt:lpstr>Медвежьи представления </vt:lpstr>
      <vt:lpstr>Завоевание снежных городков </vt:lpstr>
      <vt:lpstr>Рысистые бега </vt:lpstr>
      <vt:lpstr>Балаганы и ярмарки</vt:lpstr>
      <vt:lpstr>Масленица – неделя потех!!!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ALINA</dc:creator>
  <cp:lastModifiedBy>ALINA</cp:lastModifiedBy>
  <cp:revision>7</cp:revision>
  <dcterms:created xsi:type="dcterms:W3CDTF">2013-02-20T13:49:15Z</dcterms:created>
  <dcterms:modified xsi:type="dcterms:W3CDTF">2013-02-20T14:57:00Z</dcterms:modified>
</cp:coreProperties>
</file>