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57" r:id="rId3"/>
    <p:sldId id="304" r:id="rId4"/>
    <p:sldId id="306" r:id="rId5"/>
    <p:sldId id="333" r:id="rId6"/>
    <p:sldId id="346" r:id="rId7"/>
    <p:sldId id="347" r:id="rId8"/>
    <p:sldId id="314" r:id="rId9"/>
    <p:sldId id="305" r:id="rId10"/>
    <p:sldId id="302" r:id="rId11"/>
    <p:sldId id="307" r:id="rId12"/>
    <p:sldId id="311" r:id="rId13"/>
    <p:sldId id="309" r:id="rId14"/>
    <p:sldId id="329" r:id="rId15"/>
    <p:sldId id="348" r:id="rId16"/>
    <p:sldId id="342" r:id="rId17"/>
    <p:sldId id="310" r:id="rId18"/>
    <p:sldId id="350" r:id="rId19"/>
    <p:sldId id="34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64C5CD-81E5-41D5-915C-BA63D6D964F3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E8D85A-BAED-4119-9502-507FED706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539D-1264-4AF6-9FD1-0193E8306771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0EF9-7CB1-4732-8482-7D46C4E89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D449-3FAA-4081-A295-CCAE460555D3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D57D-A9A2-467C-9948-4E76416C8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AA1A-6AA9-4DBD-A410-4401C1E70AC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FA78-3501-4C7D-BEC2-FF2A7C803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2F31-FA02-46C0-AC49-69A7A0DE76E1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6BDC-797B-4E58-9D21-A84B76A45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939E-A555-406A-8691-C71EBCC38330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D692-BD98-43B4-9373-5C0F16904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689E-E281-489F-8A09-57F6424E4FA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EBDB-A3C9-491C-97C4-6ACDA9844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C7D0-EF87-4BC5-81DF-53DCC0E7C18C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A7D-DCCB-4D6E-93D5-91629D882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E6E5-490F-4046-854A-28287B008B85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0B4F-1DA6-46DD-A5ED-1BD605C7C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B47B-5AD1-416A-A694-5F07309B9B1C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9B38-F13E-450C-AC05-79E45055A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78FF-5357-4A71-8C3D-424D69478112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68F5-DC13-4CCA-80CC-74C19BCE1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5C53-069D-49EF-8FE5-DAC99DCB0215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A8E7-01E2-45BD-9DA0-45A7A3EAA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0EE54C-870F-4FC3-B961-15DC734680A5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F2B701-7FB8-4A2E-8C48-15C02C22C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900igr.net/datas/pedagogika/Patrioticheskoe-vospitanie/0032-032-Vsjakaja-blagorodnaja-lichnost-gluboko-osoznaet-svoe-krovnoe-rodstvo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 descr="http://www.engr.iupui.edu/me/news/chen_conntech_files/master07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313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420938"/>
            <a:ext cx="63896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Духовно-нравственное воспитание детей дошкольного возраста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724525" y="5661025"/>
            <a:ext cx="29511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Выполнила: Божок Е.В.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51" t="14349" r="12320" b="70731"/>
          <a:stretch>
            <a:fillRect/>
          </a:stretch>
        </p:blipFill>
        <p:spPr>
          <a:xfrm>
            <a:off x="1331913" y="0"/>
            <a:ext cx="896461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86423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ПРИНЦИПЫ   ВОСПИТАНИЯ</a:t>
            </a:r>
            <a:endParaRPr lang="ru-RU" dirty="0"/>
          </a:p>
        </p:txBody>
      </p:sp>
      <p:pic>
        <p:nvPicPr>
          <p:cNvPr id="82947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3"/>
          <a:srcRect r="86903"/>
          <a:stretch>
            <a:fillRect/>
          </a:stretch>
        </p:blipFill>
        <p:spPr bwMode="auto">
          <a:xfrm>
            <a:off x="0" y="0"/>
            <a:ext cx="1368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Прямоугольник 5"/>
          <p:cNvSpPr>
            <a:spLocks noChangeArrowheads="1"/>
          </p:cNvSpPr>
          <p:nvPr/>
        </p:nvSpPr>
        <p:spPr bwMode="auto">
          <a:xfrm>
            <a:off x="2286000" y="1196975"/>
            <a:ext cx="768667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660033"/>
              </a:buClr>
              <a:buSzPct val="130000"/>
              <a:buFont typeface="Wingdings" pitchFamily="2" charset="2"/>
              <a:buChar char="ü"/>
            </a:pPr>
            <a:r>
              <a:rPr lang="ru-RU" sz="2800">
                <a:latin typeface="Calibri" pitchFamily="34" charset="0"/>
              </a:rPr>
              <a:t>Принцип гуманистической направленности</a:t>
            </a:r>
          </a:p>
          <a:p>
            <a:pPr>
              <a:lnSpc>
                <a:spcPct val="110000"/>
              </a:lnSpc>
              <a:buClr>
                <a:srgbClr val="660033"/>
              </a:buClr>
              <a:buSzPct val="130000"/>
              <a:buFont typeface="Wingdings" pitchFamily="2" charset="2"/>
              <a:buChar char="ü"/>
            </a:pPr>
            <a:r>
              <a:rPr lang="ru-RU" sz="2800">
                <a:latin typeface="Calibri" pitchFamily="34" charset="0"/>
              </a:rPr>
              <a:t>Принцип природосообразности</a:t>
            </a:r>
          </a:p>
          <a:p>
            <a:pPr>
              <a:lnSpc>
                <a:spcPct val="110000"/>
              </a:lnSpc>
              <a:buClr>
                <a:srgbClr val="660033"/>
              </a:buClr>
              <a:buSzPct val="130000"/>
              <a:buFont typeface="Wingdings" pitchFamily="2" charset="2"/>
              <a:buChar char="ü"/>
            </a:pPr>
            <a:r>
              <a:rPr lang="ru-RU" sz="2800">
                <a:latin typeface="Calibri" pitchFamily="34" charset="0"/>
              </a:rPr>
              <a:t>Принцип культуросообразности </a:t>
            </a:r>
          </a:p>
          <a:p>
            <a:pPr>
              <a:lnSpc>
                <a:spcPct val="110000"/>
              </a:lnSpc>
              <a:buClr>
                <a:srgbClr val="660033"/>
              </a:buClr>
              <a:buSzPct val="130000"/>
              <a:buFont typeface="Wingdings" pitchFamily="2" charset="2"/>
              <a:buChar char="ü"/>
            </a:pPr>
            <a:r>
              <a:rPr lang="ru-RU" sz="2800">
                <a:latin typeface="Calibri" pitchFamily="34" charset="0"/>
              </a:rPr>
              <a:t>Принцип эффективности социального взаимодействия </a:t>
            </a:r>
          </a:p>
          <a:p>
            <a:pPr>
              <a:lnSpc>
                <a:spcPct val="110000"/>
              </a:lnSpc>
              <a:buClr>
                <a:srgbClr val="660033"/>
              </a:buClr>
              <a:buSzPct val="130000"/>
              <a:buFont typeface="Wingdings" pitchFamily="2" charset="2"/>
              <a:buChar char="ü"/>
            </a:pPr>
            <a:r>
              <a:rPr lang="ru-RU" sz="2800">
                <a:latin typeface="Calibri" pitchFamily="34" charset="0"/>
              </a:rPr>
              <a:t>Принцип ориентации воспитания на развитие социальной и культурной компетенции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51" t="14349" r="12320" b="70731"/>
          <a:stretch>
            <a:fillRect/>
          </a:stretch>
        </p:blipFill>
        <p:spPr>
          <a:xfrm>
            <a:off x="1187450" y="0"/>
            <a:ext cx="8893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820896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Общечеловеческие ценности</a:t>
            </a:r>
            <a:endParaRPr lang="ru-RU" dirty="0"/>
          </a:p>
        </p:txBody>
      </p:sp>
      <p:pic>
        <p:nvPicPr>
          <p:cNvPr id="83971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3"/>
          <a:srcRect r="86903"/>
          <a:stretch>
            <a:fillRect/>
          </a:stretch>
        </p:blipFill>
        <p:spPr bwMode="auto">
          <a:xfrm>
            <a:off x="0" y="0"/>
            <a:ext cx="1403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8888" y="2274888"/>
            <a:ext cx="374491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43025" indent="-447675" fontAlgn="auto">
              <a:spcBef>
                <a:spcPts val="0"/>
              </a:spcBef>
              <a:spcAft>
                <a:spcPts val="0"/>
              </a:spcAft>
              <a:buClr>
                <a:srgbClr val="CCFFCC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Любовь к матери</a:t>
            </a:r>
          </a:p>
          <a:p>
            <a:pPr marL="1343025" indent="-447675" fontAlgn="auto">
              <a:spcBef>
                <a:spcPts val="0"/>
              </a:spcBef>
              <a:spcAft>
                <a:spcPts val="0"/>
              </a:spcAft>
              <a:buClr>
                <a:srgbClr val="CCFFCC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Патриотизм. Любовь к Родине </a:t>
            </a:r>
          </a:p>
          <a:p>
            <a:pPr marL="1343025" indent="-447675" fontAlgn="auto">
              <a:spcBef>
                <a:spcPts val="0"/>
              </a:spcBef>
              <a:spcAft>
                <a:spcPts val="0"/>
              </a:spcAft>
              <a:buClr>
                <a:srgbClr val="CCFFCC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Свобода воли</a:t>
            </a:r>
          </a:p>
          <a:p>
            <a:pPr marL="1343025" indent="-447675" fontAlgn="auto">
              <a:spcBef>
                <a:spcPts val="0"/>
              </a:spcBef>
              <a:spcAft>
                <a:spcPts val="0"/>
              </a:spcAft>
              <a:buClr>
                <a:srgbClr val="CCFFCC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Добро и зло </a:t>
            </a:r>
          </a:p>
          <a:p>
            <a:pPr marL="1343025" indent="-447675" fontAlgn="auto">
              <a:spcBef>
                <a:spcPts val="0"/>
              </a:spcBef>
              <a:spcAft>
                <a:spcPts val="0"/>
              </a:spcAft>
              <a:buClr>
                <a:srgbClr val="CCFFCC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Самовоспитание </a:t>
            </a:r>
          </a:p>
          <a:p>
            <a:pPr marL="1343025" indent="-447675" fontAlgn="auto">
              <a:spcBef>
                <a:spcPts val="0"/>
              </a:spcBef>
              <a:spcAft>
                <a:spcPts val="0"/>
              </a:spcAft>
              <a:buClr>
                <a:srgbClr val="CCFFCC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Добродетель</a:t>
            </a:r>
          </a:p>
          <a:p>
            <a:pPr marL="1343025" indent="-447675" fontAlgn="auto">
              <a:spcBef>
                <a:spcPts val="0"/>
              </a:spcBef>
              <a:spcAft>
                <a:spcPts val="0"/>
              </a:spcAft>
              <a:buClr>
                <a:srgbClr val="CCFFCC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Совесть</a:t>
            </a:r>
          </a:p>
          <a:p>
            <a:pPr marL="1343025" indent="-447675" fontAlgn="auto">
              <a:spcBef>
                <a:spcPts val="0"/>
              </a:spcBef>
              <a:spcAft>
                <a:spcPts val="0"/>
              </a:spcAft>
              <a:buClr>
                <a:srgbClr val="CCFFCC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Надежда </a:t>
            </a:r>
          </a:p>
        </p:txBody>
      </p:sp>
      <p:pic>
        <p:nvPicPr>
          <p:cNvPr id="83973" name="Picture 6"/>
          <p:cNvPicPr>
            <a:picLocks noChangeAspect="1" noChangeArrowheads="1"/>
          </p:cNvPicPr>
          <p:nvPr/>
        </p:nvPicPr>
        <p:blipFill>
          <a:blip r:embed="rId4"/>
          <a:srcRect b="5287"/>
          <a:stretch>
            <a:fillRect/>
          </a:stretch>
        </p:blipFill>
        <p:spPr bwMode="auto">
          <a:xfrm>
            <a:off x="5292725" y="1916113"/>
            <a:ext cx="4392613" cy="38893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51" t="14349" r="12320" b="70731"/>
          <a:stretch>
            <a:fillRect/>
          </a:stretch>
        </p:blipFill>
        <p:spPr>
          <a:xfrm>
            <a:off x="1187450" y="0"/>
            <a:ext cx="8893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956550" cy="941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</a:rPr>
              <a:t>Система духовно-нравственного воспитания включает в себя:</a:t>
            </a:r>
            <a:br>
              <a:rPr lang="ru-RU" b="1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  <p:pic>
        <p:nvPicPr>
          <p:cNvPr id="84995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3"/>
          <a:srcRect r="86903"/>
          <a:stretch>
            <a:fillRect/>
          </a:stretch>
        </p:blipFill>
        <p:spPr bwMode="auto">
          <a:xfrm>
            <a:off x="0" y="0"/>
            <a:ext cx="1403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Прямоугольник 4"/>
          <p:cNvSpPr>
            <a:spLocks noChangeArrowheads="1"/>
          </p:cNvSpPr>
          <p:nvPr/>
        </p:nvSpPr>
        <p:spPr bwMode="auto">
          <a:xfrm>
            <a:off x="1547813" y="1557338"/>
            <a:ext cx="6264275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buClr>
                <a:srgbClr val="FF99CC"/>
              </a:buClr>
              <a:buSzPct val="150000"/>
            </a:pPr>
            <a:r>
              <a:rPr lang="ru-RU" sz="2400" b="1" i="1" u="sng">
                <a:solidFill>
                  <a:srgbClr val="800000"/>
                </a:solidFill>
                <a:latin typeface="Calibri" pitchFamily="34" charset="0"/>
              </a:rPr>
              <a:t>Понимание и учет в работе всех источников нравственного опыта воспитанников</a:t>
            </a:r>
            <a:r>
              <a:rPr lang="ru-RU" sz="2400" b="1" u="sng">
                <a:solidFill>
                  <a:srgbClr val="800000"/>
                </a:solidFill>
                <a:latin typeface="Calibri" pitchFamily="34" charset="0"/>
              </a:rPr>
              <a:t>:</a:t>
            </a:r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 деятельность (непосредственно организованная, общественно полезная), отношения между детьми в коллективе, отношения воспитанников с педагогами и родителями, эстетика быта, мир природы, искусства.</a:t>
            </a:r>
          </a:p>
          <a:p>
            <a:pPr>
              <a:lnSpc>
                <a:spcPct val="70000"/>
              </a:lnSpc>
              <a:buClr>
                <a:srgbClr val="FF99CC"/>
              </a:buClr>
              <a:buSzPct val="150000"/>
            </a:pPr>
            <a:endParaRPr lang="ru-RU" sz="2400" b="1">
              <a:solidFill>
                <a:srgbClr val="80000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buClr>
                <a:srgbClr val="FF99CC"/>
              </a:buClr>
              <a:buSzPct val="150000"/>
            </a:pPr>
            <a:r>
              <a:rPr lang="ru-RU" sz="2400" b="1" i="1" u="sng">
                <a:solidFill>
                  <a:srgbClr val="800000"/>
                </a:solidFill>
                <a:latin typeface="Calibri" pitchFamily="34" charset="0"/>
              </a:rPr>
              <a:t>Правильное соотношение</a:t>
            </a:r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 форм деятельности и просвещения на разных возрастных этапах.</a:t>
            </a:r>
          </a:p>
          <a:p>
            <a:pPr>
              <a:lnSpc>
                <a:spcPct val="70000"/>
              </a:lnSpc>
              <a:buClr>
                <a:srgbClr val="FF99CC"/>
              </a:buClr>
              <a:buSzPct val="150000"/>
            </a:pPr>
            <a:endParaRPr lang="ru-RU" sz="2400" b="1">
              <a:solidFill>
                <a:srgbClr val="80000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buClr>
                <a:srgbClr val="FF99CC"/>
              </a:buClr>
              <a:buSzPct val="150000"/>
            </a:pPr>
            <a:r>
              <a:rPr lang="ru-RU" sz="2400" b="1" i="1" u="sng">
                <a:solidFill>
                  <a:srgbClr val="800000"/>
                </a:solidFill>
                <a:latin typeface="Calibri" pitchFamily="34" charset="0"/>
              </a:rPr>
              <a:t>Включение нравственных критериев</a:t>
            </a:r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 в оценку всех без исключения видов деятельности и проявлений личности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51" t="14349" r="12320" b="70731"/>
          <a:stretch>
            <a:fillRect/>
          </a:stretch>
        </p:blipFill>
        <p:spPr>
          <a:xfrm>
            <a:off x="1187450" y="0"/>
            <a:ext cx="8893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7570787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Группы качеств личности педагога, влияющие на нравственное воспитание: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86019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3"/>
          <a:srcRect r="86903"/>
          <a:stretch>
            <a:fillRect/>
          </a:stretch>
        </p:blipFill>
        <p:spPr bwMode="auto">
          <a:xfrm>
            <a:off x="0" y="0"/>
            <a:ext cx="119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Прямоугольник 5"/>
          <p:cNvSpPr>
            <a:spLocks noChangeArrowheads="1"/>
          </p:cNvSpPr>
          <p:nvPr/>
        </p:nvSpPr>
        <p:spPr bwMode="auto">
          <a:xfrm>
            <a:off x="1258888" y="1700213"/>
            <a:ext cx="7885112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Социальные и общие личностные (идейность, гражданственность, нравственность, педагогическая направленность и эстетическая культура)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Профессионально-педагогические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Индивидуальные особенности познавательных процессов и их педагогическая направленность (педагогическая наблюдательность, мышление, память и т.д.)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Эмоциональная отзывчивость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Волевые качества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Особенности темперамента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Состояние здоровья 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Творческое мышление 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Диалоговое общение 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«Преобразовательные» способности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Педагогическая рефлексия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Положительные этические качества (добродетели)</a:t>
            </a:r>
          </a:p>
          <a:p>
            <a:pPr marL="1455738" lvl="2" indent="-457200">
              <a:lnSpc>
                <a:spcPct val="80000"/>
              </a:lnSpc>
            </a:pPr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Высокие ценностные установки (патриотизм, гражданственность, любовь к детям)</a:t>
            </a:r>
            <a:endParaRPr lang="ru-RU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51" t="14349" r="12320" b="70731"/>
          <a:stretch>
            <a:fillRect/>
          </a:stretch>
        </p:blipFill>
        <p:spPr>
          <a:xfrm>
            <a:off x="1187450" y="0"/>
            <a:ext cx="8893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7570787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87043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3"/>
          <a:srcRect r="86903"/>
          <a:stretch>
            <a:fillRect/>
          </a:stretch>
        </p:blipFill>
        <p:spPr bwMode="auto">
          <a:xfrm>
            <a:off x="0" y="0"/>
            <a:ext cx="119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Прямоугольник 6"/>
          <p:cNvSpPr>
            <a:spLocks noChangeArrowheads="1"/>
          </p:cNvSpPr>
          <p:nvPr/>
        </p:nvSpPr>
        <p:spPr bwMode="auto">
          <a:xfrm>
            <a:off x="1331913" y="1412875"/>
            <a:ext cx="55260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60066"/>
              </a:buClr>
              <a:buSzPct val="120000"/>
              <a:buFont typeface="Wingdings" pitchFamily="2" charset="2"/>
              <a:buChar char="§"/>
            </a:pPr>
            <a:r>
              <a:rPr lang="ru-RU" b="1" u="sng">
                <a:solidFill>
                  <a:srgbClr val="660066"/>
                </a:solidFill>
                <a:latin typeface="Calibri" pitchFamily="34" charset="0"/>
              </a:rPr>
              <a:t>В переводе с греческого:</a:t>
            </a:r>
            <a:r>
              <a:rPr lang="ru-RU" b="1">
                <a:solidFill>
                  <a:srgbClr val="660066"/>
                </a:solidFill>
                <a:latin typeface="Calibri" pitchFamily="34" charset="0"/>
              </a:rPr>
              <a:t> «оказанная милость, дар» </a:t>
            </a:r>
          </a:p>
          <a:p>
            <a:pPr>
              <a:buClr>
                <a:srgbClr val="660066"/>
              </a:buClr>
              <a:buSzPct val="120000"/>
              <a:buFont typeface="Wingdings" pitchFamily="2" charset="2"/>
              <a:buChar char="§"/>
            </a:pPr>
            <a:endParaRPr lang="ru-RU" b="1">
              <a:solidFill>
                <a:srgbClr val="660066"/>
              </a:solidFill>
              <a:latin typeface="Calibri" pitchFamily="34" charset="0"/>
            </a:endParaRPr>
          </a:p>
          <a:p>
            <a:pPr>
              <a:buClr>
                <a:srgbClr val="660066"/>
              </a:buClr>
              <a:buSzPct val="120000"/>
              <a:buFont typeface="Wingdings" pitchFamily="2" charset="2"/>
              <a:buChar char="§"/>
            </a:pPr>
            <a:r>
              <a:rPr lang="ru-RU" b="1" u="sng">
                <a:solidFill>
                  <a:srgbClr val="660066"/>
                </a:solidFill>
                <a:latin typeface="Calibri" pitchFamily="34" charset="0"/>
              </a:rPr>
              <a:t>Философский словарь (1994):</a:t>
            </a:r>
            <a:r>
              <a:rPr lang="ru-RU" b="1">
                <a:solidFill>
                  <a:srgbClr val="660066"/>
                </a:solidFill>
                <a:latin typeface="Calibri" pitchFamily="34" charset="0"/>
              </a:rPr>
              <a:t> «необыкновенно большие способности или исключительная одаренность, воспринимаемые как милость Божья»</a:t>
            </a:r>
            <a:r>
              <a:rPr lang="ru-RU">
                <a:latin typeface="Calibri" pitchFamily="34" charset="0"/>
              </a:rPr>
              <a:t> </a:t>
            </a:r>
          </a:p>
          <a:p>
            <a:pPr>
              <a:buClr>
                <a:srgbClr val="660066"/>
              </a:buClr>
              <a:buSzPct val="120000"/>
              <a:buFont typeface="Wingdings" pitchFamily="2" charset="2"/>
              <a:buChar char="§"/>
            </a:pPr>
            <a:endParaRPr lang="ru-RU">
              <a:latin typeface="Calibri" pitchFamily="34" charset="0"/>
            </a:endParaRPr>
          </a:p>
          <a:p>
            <a:pPr>
              <a:buClr>
                <a:srgbClr val="660066"/>
              </a:buClr>
              <a:buSzPct val="120000"/>
              <a:buFont typeface="Wingdings" pitchFamily="2" charset="2"/>
              <a:buChar char="§"/>
            </a:pPr>
            <a:r>
              <a:rPr lang="ru-RU" b="1" u="sng">
                <a:solidFill>
                  <a:srgbClr val="660066"/>
                </a:solidFill>
                <a:latin typeface="Calibri" pitchFamily="34" charset="0"/>
              </a:rPr>
              <a:t>И.В. Бестужев-Лада:</a:t>
            </a:r>
            <a:r>
              <a:rPr lang="ru-RU" b="1">
                <a:solidFill>
                  <a:srgbClr val="660066"/>
                </a:solidFill>
                <a:latin typeface="Calibri" pitchFamily="34" charset="0"/>
              </a:rPr>
              <a:t> «исключительная, вдохновенная одаренность, вызывающая у окружающих (прежде всего, у детей) чувство полного доверия, искреннего преклонения, облагораживающего одухотворения, готовность следовать тому, чему учит учитель, подлинную веру, надежду, любовь»</a:t>
            </a:r>
            <a:r>
              <a:rPr lang="ru-RU" sz="2400" b="1">
                <a:solidFill>
                  <a:srgbClr val="6600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8888" y="333375"/>
            <a:ext cx="5599112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</a:t>
            </a:r>
            <a:r>
              <a:rPr lang="ru-RU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arisma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+mn-lt"/>
              </a:rPr>
              <a:t>как высшая степень </a:t>
            </a:r>
            <a:br>
              <a:rPr lang="ru-RU" b="1" dirty="0">
                <a:solidFill>
                  <a:srgbClr val="800000"/>
                </a:solidFill>
                <a:latin typeface="+mn-lt"/>
              </a:rPr>
            </a:br>
            <a:r>
              <a:rPr lang="ru-RU" b="1" dirty="0">
                <a:solidFill>
                  <a:srgbClr val="800000"/>
                </a:solidFill>
                <a:latin typeface="+mn-lt"/>
              </a:rPr>
              <a:t>педагогической одаренности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51" t="14349" r="12320" b="70731"/>
          <a:stretch>
            <a:fillRect/>
          </a:stretch>
        </p:blipFill>
        <p:spPr>
          <a:xfrm>
            <a:off x="1187450" y="0"/>
            <a:ext cx="8893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5154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Формы работы с детьми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8067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3"/>
          <a:srcRect r="86903"/>
          <a:stretch>
            <a:fillRect/>
          </a:stretch>
        </p:blipFill>
        <p:spPr bwMode="auto">
          <a:xfrm>
            <a:off x="0" y="0"/>
            <a:ext cx="1763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8175" y="1268413"/>
            <a:ext cx="4949825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Различные виды деятельности: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* по ознакомлению с произведениями художествен-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ной  литературы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* музыкальная деятельность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* театрализованная деятельность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* по изобразительной деятельности (рисование, лепка,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аппликация)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* конструирование и ручной труд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* музей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* праздники ,развлечения, тематические вечера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досуги (календарные и народные: колядки,  масле-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</a:t>
            </a:r>
            <a:r>
              <a:rPr lang="ru-RU" dirty="0" err="1">
                <a:latin typeface="+mn-lt"/>
              </a:rPr>
              <a:t>ница</a:t>
            </a:r>
            <a:r>
              <a:rPr lang="ru-RU" dirty="0">
                <a:latin typeface="+mn-lt"/>
              </a:rPr>
              <a:t>, вербное воскресение, пасха, </a:t>
            </a:r>
            <a:r>
              <a:rPr lang="ru-RU" dirty="0" err="1">
                <a:latin typeface="+mn-lt"/>
              </a:rPr>
              <a:t>осенинки</a:t>
            </a:r>
            <a:r>
              <a:rPr lang="ru-RU" dirty="0">
                <a:latin typeface="+mn-lt"/>
              </a:rPr>
              <a:t> и т.д.).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51" t="14349" r="12320" b="70731"/>
          <a:stretch>
            <a:fillRect/>
          </a:stretch>
        </p:blipFill>
        <p:spPr>
          <a:xfrm>
            <a:off x="1187450" y="0"/>
            <a:ext cx="8893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Результатами проведенной работы являются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9091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3"/>
          <a:srcRect r="86903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Прямоугольник 4"/>
          <p:cNvSpPr>
            <a:spLocks noChangeArrowheads="1"/>
          </p:cNvSpPr>
          <p:nvPr/>
        </p:nvSpPr>
        <p:spPr bwMode="auto">
          <a:xfrm>
            <a:off x="1331913" y="1484313"/>
            <a:ext cx="70564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* Использование детьми в активной речи потешек, считалок, загадок. </a:t>
            </a:r>
          </a:p>
          <a:p>
            <a:r>
              <a:rPr lang="ru-RU">
                <a:latin typeface="Calibri" pitchFamily="34" charset="0"/>
              </a:rPr>
              <a:t>* Умеют играть в русские народные подвижные игры. *Используя считалки. </a:t>
            </a:r>
          </a:p>
          <a:p>
            <a:r>
              <a:rPr lang="ru-RU">
                <a:latin typeface="Calibri" pitchFamily="34" charset="0"/>
              </a:rPr>
              <a:t>* Знание сказок и сказочных героев, умение узнавать их</a:t>
            </a:r>
          </a:p>
          <a:p>
            <a:r>
              <a:rPr lang="ru-RU">
                <a:latin typeface="Calibri" pitchFamily="34" charset="0"/>
              </a:rPr>
              <a:t>  в  произведениях изобразительного искусства. </a:t>
            </a:r>
          </a:p>
          <a:p>
            <a:r>
              <a:rPr lang="ru-RU">
                <a:latin typeface="Calibri" pitchFamily="34" charset="0"/>
              </a:rPr>
              <a:t>*Осмысленное и активное участие детей в русских народных</a:t>
            </a:r>
          </a:p>
          <a:p>
            <a:r>
              <a:rPr lang="ru-RU">
                <a:latin typeface="Calibri" pitchFamily="34" charset="0"/>
              </a:rPr>
              <a:t>  праздниках (знают название праздника, поют песни, </a:t>
            </a:r>
          </a:p>
          <a:p>
            <a:r>
              <a:rPr lang="ru-RU">
                <a:latin typeface="Calibri" pitchFamily="34" charset="0"/>
              </a:rPr>
              <a:t>  исполняют частушки, читают стихи). </a:t>
            </a:r>
          </a:p>
          <a:p>
            <a:r>
              <a:rPr lang="ru-RU">
                <a:latin typeface="Calibri" pitchFamily="34" charset="0"/>
              </a:rPr>
              <a:t>* Знание истории русского народного костюма, головных  </a:t>
            </a:r>
          </a:p>
          <a:p>
            <a:r>
              <a:rPr lang="ru-RU">
                <a:latin typeface="Calibri" pitchFamily="34" charset="0"/>
              </a:rPr>
              <a:t>  уборов. </a:t>
            </a:r>
          </a:p>
          <a:p>
            <a:r>
              <a:rPr lang="ru-RU">
                <a:latin typeface="Calibri" pitchFamily="34" charset="0"/>
              </a:rPr>
              <a:t>* Используют  атрибуты русской народной культуры в </a:t>
            </a:r>
          </a:p>
          <a:p>
            <a:r>
              <a:rPr lang="ru-RU">
                <a:latin typeface="Calibri" pitchFamily="34" charset="0"/>
              </a:rPr>
              <a:t>   самостоятельной деятельности. </a:t>
            </a:r>
          </a:p>
          <a:p>
            <a:r>
              <a:rPr lang="ru-RU">
                <a:latin typeface="Calibri" pitchFamily="34" charset="0"/>
              </a:rPr>
              <a:t>* Бережно относятся к предметам быта, произведениям </a:t>
            </a:r>
          </a:p>
          <a:p>
            <a:r>
              <a:rPr lang="ru-RU">
                <a:latin typeface="Calibri" pitchFamily="34" charset="0"/>
              </a:rPr>
              <a:t>   народного творчества.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01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0115" name="Picture 2" descr="Картинка 204 из 21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51" t="14349" r="12320" b="70731"/>
          <a:stretch>
            <a:fillRect/>
          </a:stretch>
        </p:blipFill>
        <p:spPr>
          <a:xfrm>
            <a:off x="1187450" y="0"/>
            <a:ext cx="8893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981075"/>
            <a:ext cx="8353425" cy="5256213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3200" b="1" dirty="0" smtClean="0"/>
              <a:t>Руководить </a:t>
            </a:r>
            <a:br>
              <a:rPr lang="ru-RU" sz="3200" b="1" dirty="0" smtClean="0"/>
            </a:br>
            <a:r>
              <a:rPr lang="ru-RU" sz="3200" b="1" dirty="0" smtClean="0"/>
              <a:t>нравственным воспитанием </a:t>
            </a:r>
            <a:br>
              <a:rPr lang="ru-RU" sz="3200" b="1" dirty="0" smtClean="0"/>
            </a:br>
            <a:r>
              <a:rPr lang="ru-RU" sz="3200" b="1" dirty="0" smtClean="0"/>
              <a:t>– это значит создавать </a:t>
            </a:r>
            <a:br>
              <a:rPr lang="ru-RU" sz="3200" b="1" dirty="0" smtClean="0"/>
            </a:br>
            <a:r>
              <a:rPr lang="ru-RU" sz="3200" b="1" dirty="0" smtClean="0"/>
              <a:t>тот моральный тонус </a:t>
            </a:r>
            <a:br>
              <a:rPr lang="ru-RU" sz="3200" b="1" dirty="0" smtClean="0"/>
            </a:br>
            <a:r>
              <a:rPr lang="ru-RU" sz="3200" b="1" dirty="0" smtClean="0"/>
              <a:t>школьной жизни, </a:t>
            </a:r>
            <a:br>
              <a:rPr lang="ru-RU" sz="3200" b="1" dirty="0" smtClean="0"/>
            </a:br>
            <a:r>
              <a:rPr lang="ru-RU" sz="3200" b="1" dirty="0" smtClean="0"/>
              <a:t>который выражается в том, </a:t>
            </a:r>
            <a:br>
              <a:rPr lang="ru-RU" sz="3200" b="1" dirty="0" smtClean="0"/>
            </a:br>
            <a:r>
              <a:rPr lang="ru-RU" sz="3200" b="1" dirty="0" smtClean="0"/>
              <a:t>что каждый воспитанник о ком – то заботится, </a:t>
            </a:r>
            <a:br>
              <a:rPr lang="ru-RU" sz="3200" b="1" dirty="0" smtClean="0"/>
            </a:br>
            <a:r>
              <a:rPr lang="ru-RU" sz="3200" b="1" dirty="0" smtClean="0"/>
              <a:t>о ком-то печётся и беспокоится, </a:t>
            </a:r>
            <a:br>
              <a:rPr lang="ru-RU" sz="3200" b="1" dirty="0" smtClean="0"/>
            </a:br>
            <a:r>
              <a:rPr lang="ru-RU" sz="3200" b="1" dirty="0" smtClean="0"/>
              <a:t>кому-то отдаёт своё сердце»</a:t>
            </a:r>
            <a:br>
              <a:rPr lang="ru-RU" sz="3200" b="1" dirty="0" smtClean="0"/>
            </a:b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</a:t>
            </a: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В.А.Сухомлинский</a:t>
            </a:r>
            <a:b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3200" dirty="0"/>
          </a:p>
        </p:txBody>
      </p:sp>
      <p:pic>
        <p:nvPicPr>
          <p:cNvPr id="91139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3"/>
          <a:srcRect r="86903"/>
          <a:stretch>
            <a:fillRect/>
          </a:stretch>
        </p:blipFill>
        <p:spPr bwMode="auto">
          <a:xfrm>
            <a:off x="0" y="0"/>
            <a:ext cx="119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365" t="14349" r="12720" b="7073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4868863"/>
            <a:ext cx="7920037" cy="1057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Спасибо за внимание!</a:t>
            </a:r>
          </a:p>
        </p:txBody>
      </p:sp>
      <p:pic>
        <p:nvPicPr>
          <p:cNvPr id="921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514350"/>
            <a:ext cx="44640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http://900igr.net/datas/pedagogika/Patrioticheskoe-vospitanie/0005-005-Patriotizm-eto-ljubov-k-Rodine-predannost-svoemu-Otechestv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38212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http://900igr.net/datas/pedagogika/Patrioticheskoe-vospitanie/0003-003-Patrioticheskoe-vospitanie-eto-mnogoplanovaja-sistematichesk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897255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http://www.engr.iupui.edu/me/news/chen_conntech_files/master07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313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6600" y="1304925"/>
            <a:ext cx="55435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+mn-lt"/>
              </a:rPr>
              <a:t>Воспитание любви к родному краю, к родной культуре, к родному городу, к родной речи – задача первостепенной важности, и нет необходимости это доказывать.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+mn-lt"/>
              </a:rPr>
              <a:t>Но как воспитать эту любовь? Она начинается с малого – с любви к своей семье, к своему дому. Постоянно расширяясь, эта любовь к родному переходит в любовь к своему государству, к его истории, его прошлому и настоящему, а затем ко всему человечеству».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99"/>
                </a:outerShdw>
              </a:effectLst>
              <a:latin typeface="+mn-lt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+mn-lt"/>
              </a:rPr>
              <a:t>                       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+mn-lt"/>
              </a:rPr>
              <a:t>Академик Д.С.Лихачёв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99"/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51" t="14349" r="12320" b="70731"/>
          <a:stretch>
            <a:fillRect/>
          </a:stretch>
        </p:blipFill>
        <p:spPr>
          <a:xfrm>
            <a:off x="1187450" y="0"/>
            <a:ext cx="8893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7570787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18435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3"/>
          <a:srcRect r="86903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1331913" y="115888"/>
            <a:ext cx="7812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57400" lvl="4" indent="-228600">
              <a:buClr>
                <a:srgbClr val="660066"/>
              </a:buClr>
              <a:buSzPct val="120000"/>
              <a:buFont typeface="Wingdings" pitchFamily="2" charset="2"/>
              <a:buChar char="§"/>
            </a:pPr>
            <a:endParaRPr lang="ru-RU" sz="2400" b="1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258888" y="333375"/>
            <a:ext cx="5599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813" y="115888"/>
            <a:ext cx="75961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Духовно-нравственное воспитание гражданами России понимается:</a:t>
            </a:r>
            <a:endParaRPr lang="ru-RU" sz="2400" dirty="0">
              <a:latin typeface="+mn-lt"/>
            </a:endParaRPr>
          </a:p>
        </p:txBody>
      </p:sp>
      <p:sp>
        <p:nvSpPr>
          <p:cNvPr id="18439" name="Прямоугольник 9"/>
          <p:cNvSpPr>
            <a:spLocks noChangeArrowheads="1"/>
          </p:cNvSpPr>
          <p:nvPr/>
        </p:nvSpPr>
        <p:spPr bwMode="auto">
          <a:xfrm>
            <a:off x="1763713" y="1125538"/>
            <a:ext cx="5094287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>
                <a:latin typeface="Calibri" pitchFamily="34" charset="0"/>
              </a:rPr>
              <a:t>* воспитание любви и уважения к Родине, к месту, где родился,    *гордость за свою страну – 46%;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Calibri" pitchFamily="34" charset="0"/>
              </a:rPr>
              <a:t>воспитание детей и молодёжи – 26%;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Calibri" pitchFamily="34" charset="0"/>
              </a:rPr>
              <a:t>*служба в армии, защита Отечества – 11%;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Calibri" pitchFamily="34" charset="0"/>
              </a:rPr>
              <a:t>*труд и служение на благо Отечества, забота о людях своей страны – 7%;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Calibri" pitchFamily="34" charset="0"/>
              </a:rPr>
              <a:t>*быть патриотом – 2%;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Calibri" pitchFamily="34" charset="0"/>
              </a:rPr>
              <a:t>*пропаганда идей патриотизма, политическое и идеологическое воспитание – 1%;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Calibri" pitchFamily="34" charset="0"/>
              </a:rPr>
              <a:t>*Затруднились ответить – 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051" t="14349" r="12320" b="70731"/>
          <a:stretch>
            <a:fillRect/>
          </a:stretch>
        </p:blipFill>
        <p:spPr>
          <a:xfrm>
            <a:off x="1187450" y="0"/>
            <a:ext cx="8893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7570787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78855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4"/>
          <a:srcRect r="86903"/>
          <a:stretch>
            <a:fillRect/>
          </a:stretch>
        </p:blipFill>
        <p:spPr bwMode="auto">
          <a:xfrm>
            <a:off x="0" y="0"/>
            <a:ext cx="154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Прямоугольник 6"/>
          <p:cNvSpPr>
            <a:spLocks noChangeArrowheads="1"/>
          </p:cNvSpPr>
          <p:nvPr/>
        </p:nvSpPr>
        <p:spPr bwMode="auto">
          <a:xfrm>
            <a:off x="1331913" y="115888"/>
            <a:ext cx="7812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57400" lvl="4" indent="-228600">
              <a:buClr>
                <a:srgbClr val="660066"/>
              </a:buClr>
              <a:buSzPct val="120000"/>
              <a:buFont typeface="Wingdings" pitchFamily="2" charset="2"/>
              <a:buChar char="§"/>
            </a:pPr>
            <a:endParaRPr lang="ru-RU" sz="2400" b="1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78857" name="Прямоугольник 7"/>
          <p:cNvSpPr>
            <a:spLocks noChangeArrowheads="1"/>
          </p:cNvSpPr>
          <p:nvPr/>
        </p:nvSpPr>
        <p:spPr bwMode="auto">
          <a:xfrm>
            <a:off x="1258888" y="333375"/>
            <a:ext cx="5599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8858" name="Прямоугольник 8"/>
          <p:cNvSpPr>
            <a:spLocks noChangeArrowheads="1"/>
          </p:cNvSpPr>
          <p:nvPr/>
        </p:nvSpPr>
        <p:spPr bwMode="auto">
          <a:xfrm>
            <a:off x="1547813" y="115888"/>
            <a:ext cx="7596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alibri" pitchFamily="34" charset="0"/>
            </a:endParaRPr>
          </a:p>
        </p:txBody>
      </p:sp>
      <p:sp>
        <p:nvSpPr>
          <p:cNvPr id="78859" name="Прямоугольник 9"/>
          <p:cNvSpPr>
            <a:spLocks noChangeArrowheads="1"/>
          </p:cNvSpPr>
          <p:nvPr/>
        </p:nvSpPr>
        <p:spPr bwMode="auto">
          <a:xfrm>
            <a:off x="1763713" y="1125538"/>
            <a:ext cx="50942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2400">
              <a:latin typeface="Calibri" pitchFamily="34" charset="0"/>
            </a:endParaRPr>
          </a:p>
        </p:txBody>
      </p:sp>
      <p:sp>
        <p:nvSpPr>
          <p:cNvPr id="78860" name="Прямоугольник 10"/>
          <p:cNvSpPr>
            <a:spLocks noChangeArrowheads="1"/>
          </p:cNvSpPr>
          <p:nvPr/>
        </p:nvSpPr>
        <p:spPr bwMode="auto">
          <a:xfrm>
            <a:off x="1763713" y="333375"/>
            <a:ext cx="309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Unicode MS" pitchFamily="34" charset="-128"/>
              </a:rPr>
              <a:t>Семья воспитывает или не воспитывает патриотизм?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78850" name="Object 5"/>
          <p:cNvGraphicFramePr>
            <a:graphicFrameLocks noChangeAspect="1"/>
          </p:cNvGraphicFramePr>
          <p:nvPr/>
        </p:nvGraphicFramePr>
        <p:xfrm>
          <a:off x="5148263" y="115888"/>
          <a:ext cx="3600450" cy="2233612"/>
        </p:xfrm>
        <a:graphic>
          <a:graphicData uri="http://schemas.openxmlformats.org/presentationml/2006/ole">
            <p:oleObj spid="_x0000_s78850" name="Диаграмма" r:id="rId5" imgW="4048049" imgH="2600249" progId="Excel.Sheet.8">
              <p:embed/>
            </p:oleObj>
          </a:graphicData>
        </a:graphic>
      </p:graphicFrame>
      <p:sp>
        <p:nvSpPr>
          <p:cNvPr id="78861" name="Прямоугольник 11"/>
          <p:cNvSpPr>
            <a:spLocks noChangeArrowheads="1"/>
          </p:cNvSpPr>
          <p:nvPr/>
        </p:nvSpPr>
        <p:spPr bwMode="auto">
          <a:xfrm>
            <a:off x="1619250" y="2492375"/>
            <a:ext cx="3457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Unicode MS" pitchFamily="34" charset="-128"/>
              </a:rPr>
              <a:t>Детский сад воспитывает или не воспитывает патриотизм</a:t>
            </a:r>
            <a:r>
              <a:rPr lang="ru-RU"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78851" name="Object 17"/>
          <p:cNvGraphicFramePr>
            <a:graphicFrameLocks noGrp="1" noChangeAspect="1"/>
          </p:cNvGraphicFramePr>
          <p:nvPr/>
        </p:nvGraphicFramePr>
        <p:xfrm>
          <a:off x="5265738" y="2540000"/>
          <a:ext cx="2833687" cy="1985963"/>
        </p:xfrm>
        <a:graphic>
          <a:graphicData uri="http://schemas.openxmlformats.org/presentationml/2006/ole">
            <p:oleObj spid="_x0000_s78851" name="Диаграмма" r:id="rId6" imgW="3695700" imgH="2590800" progId="Excel.Sheet.8">
              <p:embed/>
            </p:oleObj>
          </a:graphicData>
        </a:graphic>
      </p:graphicFrame>
      <p:sp>
        <p:nvSpPr>
          <p:cNvPr id="78862" name="Прямоугольник 13"/>
          <p:cNvSpPr>
            <a:spLocks noChangeArrowheads="1"/>
          </p:cNvSpPr>
          <p:nvPr/>
        </p:nvSpPr>
        <p:spPr bwMode="auto">
          <a:xfrm>
            <a:off x="1619250" y="4508500"/>
            <a:ext cx="46085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/>
            <a:r>
              <a:rPr lang="ru-RU">
                <a:latin typeface="Calibri" pitchFamily="34" charset="0"/>
              </a:rPr>
              <a:t>СМИ воспитывают или не воспитывают патриотизм?</a:t>
            </a:r>
          </a:p>
        </p:txBody>
      </p:sp>
      <p:graphicFrame>
        <p:nvGraphicFramePr>
          <p:cNvPr id="78852" name="Object 20"/>
          <p:cNvGraphicFramePr>
            <a:graphicFrameLocks noChangeAspect="1"/>
          </p:cNvGraphicFramePr>
          <p:nvPr/>
        </p:nvGraphicFramePr>
        <p:xfrm>
          <a:off x="6443663" y="4724400"/>
          <a:ext cx="2825750" cy="1981200"/>
        </p:xfrm>
        <a:graphic>
          <a:graphicData uri="http://schemas.openxmlformats.org/presentationml/2006/ole">
            <p:oleObj spid="_x0000_s78852" name="Диаграмма" r:id="rId7" imgW="3695700" imgH="2590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/>
          <a:srcRect l="71051" t="14349" r="12320" b="70731"/>
          <a:stretch>
            <a:fillRect/>
          </a:stretch>
        </p:blipFill>
        <p:spPr bwMode="auto">
          <a:xfrm>
            <a:off x="1187450" y="0"/>
            <a:ext cx="889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Социологические исследования</a:t>
            </a:r>
            <a:endParaRPr lang="ru-RU" dirty="0"/>
          </a:p>
        </p:txBody>
      </p:sp>
      <p:pic>
        <p:nvPicPr>
          <p:cNvPr id="79879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4"/>
          <a:srcRect r="86903"/>
          <a:stretch>
            <a:fillRect/>
          </a:stretch>
        </p:blipFill>
        <p:spPr bwMode="auto">
          <a:xfrm>
            <a:off x="0" y="0"/>
            <a:ext cx="119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Прямоугольник 4"/>
          <p:cNvSpPr>
            <a:spLocks noChangeArrowheads="1"/>
          </p:cNvSpPr>
          <p:nvPr/>
        </p:nvSpPr>
        <p:spPr bwMode="auto">
          <a:xfrm>
            <a:off x="1331913" y="1268413"/>
            <a:ext cx="331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Нужно ли в нашей стране уделять больше внимания духовно-нравственному воспитанию молодёжи?</a:t>
            </a:r>
          </a:p>
        </p:txBody>
      </p:sp>
      <p:graphicFrame>
        <p:nvGraphicFramePr>
          <p:cNvPr id="79874" name="Object 13"/>
          <p:cNvGraphicFramePr>
            <a:graphicFrameLocks noChangeAspect="1"/>
          </p:cNvGraphicFramePr>
          <p:nvPr/>
        </p:nvGraphicFramePr>
        <p:xfrm>
          <a:off x="1258888" y="3573463"/>
          <a:ext cx="3703637" cy="2817812"/>
        </p:xfrm>
        <a:graphic>
          <a:graphicData uri="http://schemas.openxmlformats.org/presentationml/2006/ole">
            <p:oleObj spid="_x0000_s79874" name="Диаграмма" r:id="rId5" imgW="5695871" imgH="3629062" progId="MSGraph.Chart.8">
              <p:embed followColorScheme="full"/>
            </p:oleObj>
          </a:graphicData>
        </a:graphic>
      </p:graphicFrame>
      <p:sp>
        <p:nvSpPr>
          <p:cNvPr id="79881" name="Прямоугольник 7"/>
          <p:cNvSpPr>
            <a:spLocks noChangeArrowheads="1"/>
          </p:cNvSpPr>
          <p:nvPr/>
        </p:nvSpPr>
        <p:spPr bwMode="auto">
          <a:xfrm>
            <a:off x="5219700" y="1268413"/>
            <a:ext cx="3924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Должен ли патриот любить Родину и гордиться ею?</a:t>
            </a:r>
          </a:p>
        </p:txBody>
      </p:sp>
      <p:graphicFrame>
        <p:nvGraphicFramePr>
          <p:cNvPr id="79876" name="Object 18"/>
          <p:cNvGraphicFramePr>
            <a:graphicFrameLocks noChangeAspect="1"/>
          </p:cNvGraphicFramePr>
          <p:nvPr>
            <p:ph idx="1"/>
          </p:nvPr>
        </p:nvGraphicFramePr>
        <p:xfrm>
          <a:off x="4500563" y="2492375"/>
          <a:ext cx="4181475" cy="2752725"/>
        </p:xfrm>
        <a:graphic>
          <a:graphicData uri="http://schemas.openxmlformats.org/presentationml/2006/ole">
            <p:oleObj spid="_x0000_s79876" name="Диаграмма" r:id="rId6" imgW="4181458" imgH="275268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51" t="14349" r="12320" b="70731"/>
          <a:stretch>
            <a:fillRect/>
          </a:stretch>
        </p:blipFill>
        <p:spPr>
          <a:xfrm>
            <a:off x="1187450" y="0"/>
            <a:ext cx="88931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87852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Актуальность проблемы </a:t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духовно-нравственного воспитания</a:t>
            </a:r>
            <a:endParaRPr lang="ru-RU" dirty="0"/>
          </a:p>
        </p:txBody>
      </p:sp>
      <p:pic>
        <p:nvPicPr>
          <p:cNvPr id="80899" name="Picture 2" descr="http://900igr.net/datas/pedagogika/Patrioticheskoe-vospitanie/0018-018-Festival-Rodnoj-Bashkortostan.jpg"/>
          <p:cNvPicPr>
            <a:picLocks noChangeAspect="1" noChangeArrowheads="1"/>
          </p:cNvPicPr>
          <p:nvPr/>
        </p:nvPicPr>
        <p:blipFill>
          <a:blip r:embed="rId3"/>
          <a:srcRect r="86903"/>
          <a:stretch>
            <a:fillRect/>
          </a:stretch>
        </p:blipFill>
        <p:spPr bwMode="auto">
          <a:xfrm>
            <a:off x="0" y="0"/>
            <a:ext cx="119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Прямоугольник 4"/>
          <p:cNvSpPr>
            <a:spLocks noChangeArrowheads="1"/>
          </p:cNvSpPr>
          <p:nvPr/>
        </p:nvSpPr>
        <p:spPr bwMode="auto">
          <a:xfrm>
            <a:off x="1476375" y="1844675"/>
            <a:ext cx="5688013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Общество нуждается в подготовке широко образованных, высоко нравственных людей, обладающих не только знаниями, но и прекрасными чертами личности.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endParaRPr lang="ru-RU" sz="2000" b="1">
              <a:solidFill>
                <a:srgbClr val="80000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В современном мире ребенок развивается, 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    окруженный множеством разнообразных 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    источников сильного воздействия на него 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    как позитивного, так и негативного характера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    на еще только формирующуюся сферу 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    нравственности.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endParaRPr lang="ru-RU" sz="2000" b="1">
              <a:solidFill>
                <a:srgbClr val="80000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Образование не гарантирует высокого 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    уровня нравственной воспитанности. </a:t>
            </a: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endParaRPr lang="ru-RU" sz="2000" b="1">
              <a:solidFill>
                <a:srgbClr val="80000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buClr>
                <a:schemeClr val="accent2"/>
              </a:buClr>
              <a:buSzPct val="130000"/>
            </a:pPr>
            <a:r>
              <a:rPr lang="ru-RU" sz="2000" b="1">
                <a:solidFill>
                  <a:srgbClr val="800000"/>
                </a:solidFill>
                <a:latin typeface="Calibri" pitchFamily="34" charset="0"/>
              </a:rPr>
              <a:t>Нравственные знания информируют ребенка о нормах поведения в современном обществе, дают представления о последствиях нарушения этих норм или последствиях данного поступка для окружающих людей.</a:t>
            </a:r>
          </a:p>
        </p:txBody>
      </p:sp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2349500"/>
            <a:ext cx="2017712" cy="295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23" name="Picture 2" descr="http://www.engr.iupui.edu/me/news/chen_conntech_files/master07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7350"/>
            <a:ext cx="91440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Прямоугольник 4"/>
          <p:cNvSpPr>
            <a:spLocks noChangeArrowheads="1"/>
          </p:cNvSpPr>
          <p:nvPr/>
        </p:nvSpPr>
        <p:spPr bwMode="auto">
          <a:xfrm>
            <a:off x="2286000" y="1844675"/>
            <a:ext cx="631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Wingdings" pitchFamily="2" charset="2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81925" name="Прямоугольник 5"/>
          <p:cNvSpPr>
            <a:spLocks noChangeArrowheads="1"/>
          </p:cNvSpPr>
          <p:nvPr/>
        </p:nvSpPr>
        <p:spPr bwMode="auto">
          <a:xfrm>
            <a:off x="4097338" y="0"/>
            <a:ext cx="2274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folHlink"/>
                </a:solidFill>
                <a:latin typeface="Calibri" pitchFamily="34" charset="0"/>
              </a:rPr>
              <a:t>Задачи 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213" y="1989138"/>
            <a:ext cx="5976937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Воспитание нравственных и эстетических чувств;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Формирование базисных основ личности;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Формирования духовно-нравственного отношения и чувства сопричастности;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Создание условий, обеспечивающих эмоциональное благополучие ребенка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Обеспечение обогащенного  художественно-эстетического развития, выявление ранней одаренности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653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Arial Unicode MS</vt:lpstr>
      <vt:lpstr>Тема Office</vt:lpstr>
      <vt:lpstr>Диаграмма</vt:lpstr>
      <vt:lpstr>Слайд 1</vt:lpstr>
      <vt:lpstr>Слайд 2</vt:lpstr>
      <vt:lpstr>Слайд 3</vt:lpstr>
      <vt:lpstr>Слайд 4</vt:lpstr>
      <vt:lpstr> </vt:lpstr>
      <vt:lpstr> </vt:lpstr>
      <vt:lpstr>Социологические исследования</vt:lpstr>
      <vt:lpstr>Актуальность проблемы  духовно-нравственного воспитания</vt:lpstr>
      <vt:lpstr>Слайд 9</vt:lpstr>
      <vt:lpstr>ПРИНЦИПЫ   ВОСПИТАНИЯ</vt:lpstr>
      <vt:lpstr>Общечеловеческие ценности</vt:lpstr>
      <vt:lpstr>Система духовно-нравственного воспитания включает в себя: </vt:lpstr>
      <vt:lpstr>Группы качеств личности педагога, влияющие на нравственное воспитание: </vt:lpstr>
      <vt:lpstr> </vt:lpstr>
      <vt:lpstr>Формы работы с детьми.</vt:lpstr>
      <vt:lpstr>Результатами проведенной работы являются</vt:lpstr>
      <vt:lpstr>Слайд 17</vt:lpstr>
      <vt:lpstr>Руководить  нравственным воспитанием  – это значит создавать  тот моральный тонус  школьной жизни,  который выражается в том,  что каждый воспитанник о ком – то заботится,  о ком-то печётся и беспокоится,  кому-то отдаёт своё сердце»                                              В.А.Сухомлинский 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Катя</cp:lastModifiedBy>
  <cp:revision>51</cp:revision>
  <dcterms:created xsi:type="dcterms:W3CDTF">2012-03-16T06:18:54Z</dcterms:created>
  <dcterms:modified xsi:type="dcterms:W3CDTF">2012-12-09T04:30:29Z</dcterms:modified>
</cp:coreProperties>
</file>