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4967626547869909E-2"/>
          <c:y val="2.7989707529974449E-2"/>
          <c:w val="0.57270219064912664"/>
          <c:h val="0.972010292470025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Взгляд родителей 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система требований </c:v>
                </c:pt>
                <c:pt idx="1">
                  <c:v>управлять своим поведением </c:v>
                </c:pt>
                <c:pt idx="2">
                  <c:v>эмоциональная устойчивость</c:v>
                </c:pt>
                <c:pt idx="3">
                  <c:v>регулировать свои импульсы</c:v>
                </c:pt>
                <c:pt idx="4">
                  <c:v>усидчивость </c:v>
                </c:pt>
                <c:pt idx="5">
                  <c:v>прилагает волевое усилие </c:v>
                </c:pt>
                <c:pt idx="6">
                  <c:v>сохраняет чувство дистанции со взрослыми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</c:v>
                </c:pt>
                <c:pt idx="1">
                  <c:v>25</c:v>
                </c:pt>
                <c:pt idx="2">
                  <c:v>24</c:v>
                </c:pt>
                <c:pt idx="3">
                  <c:v>27</c:v>
                </c:pt>
                <c:pt idx="4">
                  <c:v>18</c:v>
                </c:pt>
                <c:pt idx="5">
                  <c:v>21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система требований </c:v>
                </c:pt>
                <c:pt idx="1">
                  <c:v>управлять своим поведением </c:v>
                </c:pt>
                <c:pt idx="2">
                  <c:v>эмоциональная устойчивость</c:v>
                </c:pt>
                <c:pt idx="3">
                  <c:v>регулировать свои импульсы</c:v>
                </c:pt>
                <c:pt idx="4">
                  <c:v>усидчивость </c:v>
                </c:pt>
                <c:pt idx="5">
                  <c:v>прилагает волевое усилие </c:v>
                </c:pt>
                <c:pt idx="6">
                  <c:v>сохраняет чувство дистанции со взрослыми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система требований </c:v>
                </c:pt>
                <c:pt idx="1">
                  <c:v>управлять своим поведением </c:v>
                </c:pt>
                <c:pt idx="2">
                  <c:v>эмоциональная устойчивость</c:v>
                </c:pt>
                <c:pt idx="3">
                  <c:v>регулировать свои импульсы</c:v>
                </c:pt>
                <c:pt idx="4">
                  <c:v>усидчивость </c:v>
                </c:pt>
                <c:pt idx="5">
                  <c:v>прилагает волевое усилие </c:v>
                </c:pt>
                <c:pt idx="6">
                  <c:v>сохраняет чувство дистанции со взрослыми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система требований </c:v>
                </c:pt>
                <c:pt idx="1">
                  <c:v>управлять своим поведением </c:v>
                </c:pt>
                <c:pt idx="2">
                  <c:v>эмоциональная устойчивость</c:v>
                </c:pt>
                <c:pt idx="3">
                  <c:v>регулировать свои импульсы</c:v>
                </c:pt>
                <c:pt idx="4">
                  <c:v>усидчивость </c:v>
                </c:pt>
                <c:pt idx="5">
                  <c:v>прилагает волевое усилие </c:v>
                </c:pt>
                <c:pt idx="6">
                  <c:v>сохраняет чувство дистанции со взрослыми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72755076394064"/>
          <c:y val="0"/>
          <c:w val="0.39405059273924053"/>
          <c:h val="0.9923502533402451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Мнение педагогов</c:v>
                </c:pt>
              </c:strCache>
            </c:strRef>
          </c:tx>
          <c:explosion val="25"/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20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Столбец5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Столбец6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система требований
</c:v>
                </c:pt>
                <c:pt idx="1">
                  <c:v> не умеют сдерживать свои импульсы</c:v>
                </c:pt>
                <c:pt idx="2">
                  <c:v>не умеют поддерживать равноправные отношения</c:v>
                </c:pt>
                <c:pt idx="3">
                  <c:v>эмоционально неустойчивые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0.22951</cdr:x>
      <cdr:y>0.39134</cdr:y>
    </cdr:from>
    <cdr:to>
      <cdr:x>0.33359</cdr:x>
      <cdr:y>0.58248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0.22951</cdr:x>
      <cdr:y>0.40639</cdr:y>
    </cdr:from>
    <cdr:to>
      <cdr:x>0.40984</cdr:x>
      <cdr:y>0.67732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1944216"/>
          <a:ext cx="1584176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Эмоционально</a:t>
          </a:r>
        </a:p>
        <a:p xmlns:a="http://schemas.openxmlformats.org/drawingml/2006/main"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-волевая</a:t>
          </a:r>
        </a:p>
        <a:p xmlns:a="http://schemas.openxmlformats.org/drawingml/2006/main">
          <a:pPr algn="ctr"/>
          <a:r>
            <a: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фера  </a:t>
          </a:r>
          <a:endParaRPr lang="ru-RU" sz="24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5872" y="332655"/>
            <a:ext cx="5940425" cy="395668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8640960" cy="23488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«Коммуникативная , социальная, эмоционально-волевая готовность детей к школьному обучению</a:t>
            </a:r>
            <a:r>
              <a:rPr lang="ru-RU" dirty="0" smtClean="0"/>
              <a:t>»</a:t>
            </a:r>
          </a:p>
          <a:p>
            <a:pPr algn="r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 воспитатель </a:t>
            </a:r>
          </a:p>
          <a:p>
            <a:pPr algn="r">
              <a:lnSpc>
                <a:spcPct val="150000"/>
              </a:lnSpc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06группы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Гусакова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Н.С.</a:t>
            </a:r>
          </a:p>
          <a:p>
            <a:pPr algn="r">
              <a:lnSpc>
                <a:spcPct val="150000"/>
              </a:lnSpc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5872" y="332656"/>
            <a:ext cx="5940425" cy="39566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33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33588093"/>
              </p:ext>
            </p:extLst>
          </p:nvPr>
        </p:nvGraphicFramePr>
        <p:xfrm>
          <a:off x="0" y="1628800"/>
          <a:ext cx="9144000" cy="4968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Заинтересованно ли ребенок выполняет задание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Стремится ли  освоить роль школьника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Желание общаться со взрослыми и сверстниками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Умеет устанавливать контакт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Умеет войти в детский коллектив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Умеет выполнять совместную работу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Умеет поддерживать равноправные отношения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Способный формулировать вопросы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Умеет развернуто ответить на вопрос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Благоприятные линии в развитии детей 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43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176464"/>
          </a:xfrm>
        </p:spPr>
        <p:txBody>
          <a:bodyPr/>
          <a:lstStyle/>
          <a:p>
            <a:pPr algn="ctr" fontAlgn="t"/>
            <a:r>
              <a:rPr lang="ru-RU" b="1" dirty="0" smtClean="0">
                <a:solidFill>
                  <a:srgbClr val="002060"/>
                </a:solidFill>
              </a:rPr>
              <a:t>Не принимает </a:t>
            </a:r>
            <a:r>
              <a:rPr lang="ru-RU" b="1" dirty="0">
                <a:solidFill>
                  <a:srgbClr val="002060"/>
                </a:solidFill>
              </a:rPr>
              <a:t>систему требований</a:t>
            </a:r>
            <a:endParaRPr lang="ru-RU" dirty="0">
              <a:solidFill>
                <a:srgbClr val="002060"/>
              </a:solidFill>
            </a:endParaRPr>
          </a:p>
          <a:p>
            <a:pPr algn="ctr" fontAlgn="t"/>
            <a:r>
              <a:rPr lang="ru-RU" b="1" dirty="0" smtClean="0">
                <a:solidFill>
                  <a:srgbClr val="002060"/>
                </a:solidFill>
              </a:rPr>
              <a:t> Не всегда умеет </a:t>
            </a:r>
            <a:r>
              <a:rPr lang="ru-RU" b="1" dirty="0">
                <a:solidFill>
                  <a:srgbClr val="002060"/>
                </a:solidFill>
              </a:rPr>
              <a:t>управлять своим поведением </a:t>
            </a:r>
            <a:endParaRPr lang="ru-RU" dirty="0">
              <a:solidFill>
                <a:srgbClr val="002060"/>
              </a:solidFill>
            </a:endParaRPr>
          </a:p>
          <a:p>
            <a:pPr algn="ctr" fontAlgn="t"/>
            <a:r>
              <a:rPr lang="ru-RU" b="1" dirty="0">
                <a:solidFill>
                  <a:srgbClr val="002060"/>
                </a:solidFill>
              </a:rPr>
              <a:t>Эмоционально </a:t>
            </a:r>
            <a:r>
              <a:rPr lang="ru-RU" b="1" dirty="0" smtClean="0">
                <a:solidFill>
                  <a:srgbClr val="002060"/>
                </a:solidFill>
              </a:rPr>
              <a:t>не устойчивый </a:t>
            </a:r>
          </a:p>
          <a:p>
            <a:pPr algn="ctr" fontAlgn="t"/>
            <a:r>
              <a:rPr lang="ru-RU" b="1" dirty="0" smtClean="0">
                <a:solidFill>
                  <a:srgbClr val="002060"/>
                </a:solidFill>
              </a:rPr>
              <a:t>Не умеет </a:t>
            </a:r>
            <a:r>
              <a:rPr lang="ru-RU" b="1" dirty="0">
                <a:solidFill>
                  <a:srgbClr val="002060"/>
                </a:solidFill>
              </a:rPr>
              <a:t>задерживать свои импульсы</a:t>
            </a:r>
            <a:endParaRPr lang="ru-RU" dirty="0">
              <a:solidFill>
                <a:srgbClr val="002060"/>
              </a:solidFill>
            </a:endParaRPr>
          </a:p>
          <a:p>
            <a:pPr algn="ctr" fontAlgn="t"/>
            <a:r>
              <a:rPr lang="ru-RU" b="1" dirty="0" smtClean="0">
                <a:solidFill>
                  <a:srgbClr val="002060"/>
                </a:solidFill>
              </a:rPr>
              <a:t>Не усидчивый </a:t>
            </a:r>
            <a:endParaRPr lang="ru-RU" dirty="0">
              <a:solidFill>
                <a:srgbClr val="002060"/>
              </a:solidFill>
            </a:endParaRPr>
          </a:p>
          <a:p>
            <a:pPr algn="ctr" fontAlgn="t"/>
            <a:r>
              <a:rPr lang="ru-RU" b="1" dirty="0" smtClean="0">
                <a:solidFill>
                  <a:srgbClr val="002060"/>
                </a:solidFill>
              </a:rPr>
              <a:t>Не умеет </a:t>
            </a:r>
            <a:r>
              <a:rPr lang="ru-RU" b="1" dirty="0">
                <a:solidFill>
                  <a:srgbClr val="002060"/>
                </a:solidFill>
              </a:rPr>
              <a:t>прилагать волевое усилие если что-то не получается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 fontAlgn="t"/>
            <a:r>
              <a:rPr lang="ru-RU" b="1" dirty="0" smtClean="0">
                <a:solidFill>
                  <a:srgbClr val="002060"/>
                </a:solidFill>
              </a:rPr>
              <a:t>Иногда сохраняет </a:t>
            </a:r>
            <a:r>
              <a:rPr lang="ru-RU" b="1" dirty="0">
                <a:solidFill>
                  <a:srgbClr val="002060"/>
                </a:solidFill>
              </a:rPr>
              <a:t>чувство дистанции со взрослыми</a:t>
            </a:r>
            <a:endParaRPr lang="ru-RU" b="1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fontAlgn="t"/>
            <a:endParaRPr lang="ru-RU" b="1" dirty="0" smtClean="0">
              <a:solidFill>
                <a:srgbClr val="002060"/>
              </a:solidFill>
            </a:endParaRPr>
          </a:p>
          <a:p>
            <a:pPr fontAlgn="t"/>
            <a:endParaRPr lang="ru-RU" b="1" dirty="0" smtClean="0"/>
          </a:p>
          <a:p>
            <a:pPr fontAlgn="t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Неблагоприятные факторы в развитии эмоционально-волевой сферы детей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40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28133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Взгляд родителей 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Результаты анкетирования родителей детей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826117535"/>
              </p:ext>
            </p:extLst>
          </p:nvPr>
        </p:nvGraphicFramePr>
        <p:xfrm>
          <a:off x="179512" y="1700808"/>
          <a:ext cx="8784976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142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8208912" cy="43924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Результаты анкетирования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узких специалистов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907509177"/>
              </p:ext>
            </p:extLst>
          </p:nvPr>
        </p:nvGraphicFramePr>
        <p:xfrm>
          <a:off x="0" y="1397000"/>
          <a:ext cx="896448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546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908720"/>
            <a:ext cx="3812645" cy="35283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Советы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родителей,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которых готовятся к школе	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4293096"/>
            <a:ext cx="8784976" cy="2421467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«Готовимся к школе вместе  с ребенком»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22593" b="22593"/>
          <a:stretch>
            <a:fillRect/>
          </a:stretch>
        </p:blipFill>
        <p:spPr>
          <a:xfrm>
            <a:off x="683568" y="548680"/>
            <a:ext cx="3805808" cy="39296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80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7129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сейчас постарайтесь очень постепенно режим дня вашего малыша соотнести с режимом дня школьника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умел слышать учителя, обращайте внимание, как он понимает ваши словесные инструкции и требования, которые должны быть чёткими, доброжелательными, немногословными, спокойными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оощряйте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его умение наблюдать, сравнивать, исправлять, уточнять свою речь. Общайтесь с 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ставить перед ребенком такую цель, которую бы он не только понял, но и принял ее, сделав своей. Тогда у ребенка появится желание в 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помогать в достижении цели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приучать ребенка не пасовать перед трудностями, а преодолевать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воспитывать стремление к достижению результата своей деятельности в рисовании, играх - головоломках и т.п.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допускайте, чтобы ребенок скучал во время занятий. Если ребенку весело учиться, он учиться лучше. Интерес – лучшая из мотиваций, он делает детей по настоящему творческими личностями и дает им возможность испытывать удовлетворение от интеллектуальных знаний.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559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</a:rPr>
              <a:t>Стратегия </a:t>
            </a:r>
            <a:r>
              <a:rPr lang="ru-RU" sz="2200" dirty="0">
                <a:solidFill>
                  <a:srgbClr val="C00000"/>
                </a:solidFill>
              </a:rPr>
              <a:t>позитивного оценивания ребенка</a:t>
            </a:r>
            <a:r>
              <a:rPr lang="ru-RU" sz="2200" dirty="0" smtClean="0">
                <a:solidFill>
                  <a:srgbClr val="C00000"/>
                </a:solidFill>
              </a:rPr>
              <a:t>.</a:t>
            </a:r>
            <a:r>
              <a:rPr lang="ru-RU" sz="2200" dirty="0">
                <a:solidFill>
                  <a:srgbClr val="C00000"/>
                </a:solidFill>
              </a:rPr>
              <a:t/>
            </a:r>
            <a:br>
              <a:rPr lang="ru-RU" sz="2200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 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8892480" cy="669674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Положительная оценка ребенка как личности, демонстрация доброжелательного к нему отношения («Я знаю, ты очень старался», «Ты умный мальчик» и т.д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2. Указания на ошибки, допущенные при выполнении задания, или нарушения норм поведения («Но сегодня зайчик у тебя не получился», «Но сейчас ты поступил неправильно, ты толкнул Машу»). Анализ причин допущенных ошибок и плохого поведения («Посмотри на этот рисунок, у зайчика головка меньше, чем туловище, а у тебя получилось наоборот», «Тебе показалось, что Маша толкнула тебя специально, но она это сделала не нарочно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3. Обсуждение вместе с ребенком способов исправления ошибок и допустимых в данной ситуации форм поведения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4. Выражение уверенности в том, что у него все получится («Зайчик выйдет красивым; «Он не будет больше толкать девочек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Ставьте ребёнка перед проблемными ситуациями,  например предложите ему выяснить, почему  вчера можно было лепить снежную бабу из снега, а сегодня нет</a:t>
            </a: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РАССКАЗЫВАЙТЕ ПОЗИТИВНЫЕ ИСТОРИИ ИЗ СВОЕЙ ШКОЛЬНОЙ  </a:t>
            </a: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ЖИЗНИ </a:t>
            </a:r>
            <a:endParaRPr lang="ru-RU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ПУГАЙТЕ ШКОЛОЙ </a:t>
            </a:r>
            <a:endParaRPr lang="ru-RU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4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ИГРАЙТЕ В ШКОЛУ 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 </a:t>
            </a:r>
          </a:p>
          <a:p>
            <a:pPr>
              <a:lnSpc>
                <a:spcPct val="170000"/>
              </a:lnSpc>
            </a:pPr>
            <a:endParaRPr lang="ru-RU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04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Успехов вам и – больше веры в себя и возможности своего ребенка!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64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345</TotalTime>
  <Words>269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Слайд 1</vt:lpstr>
      <vt:lpstr>Слайд 2</vt:lpstr>
      <vt:lpstr>Неблагоприятные факторы в развитии эмоционально-волевой сферы детей</vt:lpstr>
      <vt:lpstr>Результаты анкетирования родителей детей </vt:lpstr>
      <vt:lpstr>Результаты анкетирования  узких специалистов  </vt:lpstr>
      <vt:lpstr>Советы  для родителей, дети которых готовятся к школе  </vt:lpstr>
      <vt:lpstr>Слайд 7</vt:lpstr>
      <vt:lpstr>             Стратегия позитивного оценивания ребенка.   </vt:lpstr>
      <vt:lpstr>Успехов вам и – больше веры в себя и возможности своего ребенка!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пк</cp:lastModifiedBy>
  <cp:revision>26</cp:revision>
  <dcterms:created xsi:type="dcterms:W3CDTF">2013-01-23T03:02:47Z</dcterms:created>
  <dcterms:modified xsi:type="dcterms:W3CDTF">2013-02-17T13:27:11Z</dcterms:modified>
</cp:coreProperties>
</file>