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5" r:id="rId12"/>
  </p:sldIdLst>
  <p:sldSz cx="9144000" cy="6858000" type="screen4x3"/>
  <p:notesSz cx="6858000" cy="9144000"/>
  <p:embeddedFontLst>
    <p:embeddedFont>
      <p:font typeface="Ariston" charset="0"/>
      <p:regular r:id="rId14"/>
    </p:embeddedFont>
    <p:embeddedFont>
      <p:font typeface="DS Eraser Cyr"/>
      <p:regular r:id="rId15"/>
    </p:embeddedFont>
    <p:embeddedFont>
      <p:font typeface="Cambria Math" pitchFamily="18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6" autoAdjust="0"/>
    <p:restoredTop sz="94660"/>
  </p:normalViewPr>
  <p:slideViewPr>
    <p:cSldViewPr>
      <p:cViewPr>
        <p:scale>
          <a:sx n="113" d="100"/>
          <a:sy n="113" d="100"/>
        </p:scale>
        <p:origin x="-14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9C506-D0A7-4A83-883B-1C0306382C89}" type="datetimeFigureOut">
              <a:rPr lang="ru-RU" smtClean="0"/>
              <a:t>01.11.2013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50E51-BBA8-4CAF-97FC-5C06CC5F4B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41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dirty="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403648" y="2132856"/>
            <a:ext cx="6623050" cy="1250950"/>
          </a:xfrm>
        </p:spPr>
        <p:txBody>
          <a:bodyPr/>
          <a:lstStyle/>
          <a:p>
            <a:pPr eaLnBrk="1" hangingPunct="1"/>
            <a:r>
              <a:rPr lang="ru-RU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S Eraser Cyr" pitchFamily="82" charset="0"/>
                <a:ea typeface="Cambria Math" pitchFamily="18" charset="0"/>
                <a:cs typeface="Cambria Math" pitchFamily="18" charset="0"/>
              </a:rPr>
              <a:t>ПРОЕКТ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1104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 Eraser Cyr" pitchFamily="82" charset="0"/>
              </a:rPr>
              <a:t>Сюжетно-ролевая игра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 Eraser Cyr" pitchFamily="82" charset="0"/>
              </a:rPr>
              <a:t>"Ремонтные мастерские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S Eraser Cyr" pitchFamily="82" charset="0"/>
              </a:rPr>
              <a:t>”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DS Eraser Cyr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8" presetClass="entr" presetSubtype="0" accel="5000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latin typeface="ZapfChanceryC" pitchFamily="82" charset="0"/>
                <a:cs typeface="Times New Roman" pitchFamily="18" charset="0"/>
              </a:rPr>
              <a:t>II.</a:t>
            </a:r>
            <a:r>
              <a:rPr lang="ru-RU" sz="2800" b="1" dirty="0" smtClean="0">
                <a:latin typeface="ZapfChanceryC" pitchFamily="82" charset="0"/>
                <a:cs typeface="Times New Roman" pitchFamily="18" charset="0"/>
              </a:rPr>
              <a:t> Основная часть.</a:t>
            </a:r>
          </a:p>
          <a:p>
            <a:pPr marL="0" indent="0" algn="ctr">
              <a:buNone/>
            </a:pPr>
            <a:r>
              <a:rPr lang="ru-RU" sz="2600" b="1" dirty="0" smtClean="0">
                <a:latin typeface="ZapfChanceryC" pitchFamily="82" charset="0"/>
                <a:cs typeface="Times New Roman" pitchFamily="18" charset="0"/>
              </a:rPr>
              <a:t>Игровые действия и поведения, связанные с игрой.</a:t>
            </a:r>
          </a:p>
          <a:p>
            <a:pPr marL="0" indent="0">
              <a:buNone/>
            </a:pPr>
            <a:r>
              <a:rPr lang="ru-RU" sz="2400" u="sng" dirty="0" smtClean="0">
                <a:latin typeface="ZapfChanceryC" pitchFamily="82" charset="0"/>
                <a:cs typeface="Times New Roman" pitchFamily="18" charset="0"/>
              </a:rPr>
              <a:t>Обращение в мастерскую.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Дети приходят в мастерскую со своими вещами и вступают в диалог по поводу ремонта.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Выдача квитанции об оставленных вещах.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Приход с квитанцией за вещами.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Оплата труда.</a:t>
            </a:r>
          </a:p>
          <a:p>
            <a:pPr marL="0" indent="0">
              <a:buNone/>
            </a:pPr>
            <a:r>
              <a:rPr lang="ru-RU" sz="2400" u="sng" dirty="0" smtClean="0">
                <a:latin typeface="ZapfChanceryC" pitchFamily="82" charset="0"/>
                <a:cs typeface="Times New Roman" pitchFamily="18" charset="0"/>
              </a:rPr>
              <a:t>Вызов мастера на дом.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Вызов мастера по телефону.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Мастер с инструментом едет или идет к клиенту.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Ремонт.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Оплата труда.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1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ZhikharevC" pitchFamily="82" charset="0"/>
              </a:rPr>
              <a:t>Результаты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</a:rPr>
              <a:t>Дети заинтересовались сюжетом игры </a:t>
            </a:r>
            <a:r>
              <a:rPr lang="en-US" sz="2400" dirty="0" smtClean="0">
                <a:latin typeface="ZapfChanceryC" pitchFamily="82" charset="0"/>
              </a:rPr>
              <a:t>“</a:t>
            </a:r>
            <a:r>
              <a:rPr lang="ru-RU" sz="2400" dirty="0" smtClean="0">
                <a:latin typeface="ZapfChanceryC" pitchFamily="82" charset="0"/>
              </a:rPr>
              <a:t>Ремонтные мастерские</a:t>
            </a:r>
            <a:r>
              <a:rPr lang="en-US" sz="2400" dirty="0" smtClean="0">
                <a:latin typeface="ZapfChanceryC" pitchFamily="82" charset="0"/>
              </a:rPr>
              <a:t>”</a:t>
            </a:r>
            <a:r>
              <a:rPr lang="ru-RU" sz="2400" dirty="0" smtClean="0">
                <a:latin typeface="ZapfChanceryC" pitchFamily="82" charset="0"/>
              </a:rPr>
              <a:t> и в самостоятельной деятельности организовывают подобные игры.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</a:rPr>
              <a:t>Мною были отмечены следующие результаты:</a:t>
            </a:r>
          </a:p>
          <a:p>
            <a:pPr marL="0" indent="0">
              <a:buNone/>
            </a:pPr>
            <a:r>
              <a:rPr lang="en-US" sz="2400" dirty="0" smtClean="0">
                <a:latin typeface="ZapfChanceryC" pitchFamily="82" charset="0"/>
              </a:rPr>
              <a:t>     </a:t>
            </a:r>
            <a:r>
              <a:rPr lang="ru-RU" sz="2400" dirty="0" smtClean="0">
                <a:latin typeface="ZapfChanceryC" pitchFamily="82" charset="0"/>
              </a:rPr>
              <a:t>а) Улучшение речи детей, развитие диалогической речи, использование слов терминов.</a:t>
            </a:r>
          </a:p>
          <a:p>
            <a:pPr marL="0" indent="0">
              <a:buNone/>
            </a:pPr>
            <a:r>
              <a:rPr lang="en-US" sz="2400" dirty="0" smtClean="0">
                <a:latin typeface="ZapfChanceryC" pitchFamily="82" charset="0"/>
              </a:rPr>
              <a:t>     </a:t>
            </a:r>
            <a:r>
              <a:rPr lang="ru-RU" sz="2400" dirty="0" smtClean="0">
                <a:latin typeface="ZapfChanceryC" pitchFamily="82" charset="0"/>
              </a:rPr>
              <a:t>б) Самостоятельное налаживание  партнерских отношений, вежливое общение друг с другом.</a:t>
            </a:r>
          </a:p>
          <a:p>
            <a:pPr marL="0" indent="0">
              <a:buNone/>
            </a:pPr>
            <a:r>
              <a:rPr lang="en-US" sz="2400" dirty="0" smtClean="0">
                <a:latin typeface="ZapfChanceryC" pitchFamily="82" charset="0"/>
              </a:rPr>
              <a:t>     </a:t>
            </a:r>
            <a:r>
              <a:rPr lang="ru-RU" sz="2400" dirty="0" smtClean="0">
                <a:latin typeface="ZapfChanceryC" pitchFamily="82" charset="0"/>
              </a:rPr>
              <a:t>в) Стремление детей что-то наладить, починить, исправить.</a:t>
            </a:r>
          </a:p>
          <a:p>
            <a:pPr marL="0" indent="0">
              <a:buNone/>
            </a:pPr>
            <a:r>
              <a:rPr lang="en-US" sz="2400" dirty="0" smtClean="0">
                <a:latin typeface="ZapfChanceryC" pitchFamily="82" charset="0"/>
              </a:rPr>
              <a:t>     </a:t>
            </a:r>
            <a:r>
              <a:rPr lang="ru-RU" sz="2400" dirty="0" smtClean="0">
                <a:latin typeface="ZapfChanceryC" pitchFamily="82" charset="0"/>
              </a:rPr>
              <a:t>г) Желание родителей принимать участие в жизни группы и участвовать в совместных играх.</a:t>
            </a:r>
          </a:p>
        </p:txBody>
      </p:sp>
    </p:spTree>
    <p:extLst>
      <p:ext uri="{BB962C8B-B14F-4D97-AF65-F5344CB8AC3E}">
        <p14:creationId xmlns:p14="http://schemas.microsoft.com/office/powerpoint/2010/main" val="93599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 tmFilter="0,0; .5, 1; 1, 1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 tmFilter="0,0; .5, 1; 1, 1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Вид проекта: творчески-игровой.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Calligraphic" pitchFamily="34" charset="0"/>
            </a:endParaRP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Продолжительность: с 14.01.13г. по 01.02.13г.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ChanceryC" pitchFamily="82" charset="0"/>
            </a:endParaRP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Участники проекта: дети средней группы, воспитатель, родители.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</a:pPr>
            <a:endParaRPr lang="ru-RU" dirty="0" smtClean="0">
              <a:latin typeface="ZurichCalligrap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 tmFilter="0,0; .5, 1; 1, 1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 tmFilter="0,0; .5, 1; 1, 1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None/>
            </a:pPr>
            <a:r>
              <a:rPr lang="ru-RU" sz="2800" b="1" u="sng" dirty="0" smtClean="0">
                <a:latin typeface="ZapfChanceryC" pitchFamily="82" charset="0"/>
              </a:rPr>
              <a:t>Проблемы:</a:t>
            </a:r>
          </a:p>
          <a:p>
            <a:pPr marL="0" indent="514350" eaLnBrk="1" hangingPunct="1">
              <a:buNone/>
            </a:pPr>
            <a:r>
              <a:rPr lang="ru-RU" sz="2500" dirty="0" smtClean="0">
                <a:latin typeface="ZapfChanceryC" pitchFamily="82" charset="0"/>
              </a:rPr>
              <a:t>а) У Андрея оторвалась подошва от обуви, у Игоря сломалась молния на куртке, Соня пришла в садик мокрая от дождя, т.к. сломался зонт. Что делать в таких случаях?</a:t>
            </a:r>
          </a:p>
          <a:p>
            <a:pPr marL="0" indent="514350" eaLnBrk="1" hangingPunct="1">
              <a:buNone/>
            </a:pPr>
            <a:r>
              <a:rPr lang="ru-RU" sz="2500" dirty="0" smtClean="0">
                <a:latin typeface="ZapfChanceryC" pitchFamily="82" charset="0"/>
              </a:rPr>
              <a:t>б) В группе имеются детские инструменты, швейная машинка. Как использовать их в игре?</a:t>
            </a:r>
          </a:p>
          <a:p>
            <a:pPr marL="514350" indent="-514350" eaLnBrk="1" hangingPunct="1">
              <a:buNone/>
            </a:pPr>
            <a:r>
              <a:rPr lang="ru-RU" sz="2800" b="1" u="sng" dirty="0" smtClean="0">
                <a:latin typeface="ZapfChanceryC" pitchFamily="82" charset="0"/>
              </a:rPr>
              <a:t>Обоснование:</a:t>
            </a:r>
          </a:p>
          <a:p>
            <a:pPr marL="0" indent="514350" algn="just" eaLnBrk="1" hangingPunct="1">
              <a:buNone/>
            </a:pPr>
            <a:r>
              <a:rPr lang="ru-RU" sz="2500" dirty="0" smtClean="0">
                <a:latin typeface="ZapfChanceryC" pitchFamily="82" charset="0"/>
              </a:rPr>
              <a:t>В связи с возникающими проблемами данного типа, мы с детьми решили организовать с/р игру «Ремонтные мастерские».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 dirty="0" smtClean="0">
                <a:latin typeface="ZhikharevC" pitchFamily="82" charset="0"/>
              </a:rPr>
              <a:t>Актуальность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ru-RU" sz="2500" dirty="0" smtClean="0">
                <a:latin typeface="ZapfChanceryC" pitchFamily="82" charset="0"/>
              </a:rPr>
              <a:t>В возрасте 4-5 лет в с/р игре заметно возрастает ролевой диалог. Игра </a:t>
            </a:r>
            <a:r>
              <a:rPr lang="en-US" sz="2500" dirty="0" smtClean="0">
                <a:latin typeface="ZapfChanceryC" pitchFamily="82" charset="0"/>
              </a:rPr>
              <a:t>“</a:t>
            </a:r>
            <a:r>
              <a:rPr lang="ru-RU" sz="2500" dirty="0" smtClean="0">
                <a:latin typeface="ZapfChanceryC" pitchFamily="82" charset="0"/>
              </a:rPr>
              <a:t>Ремонтные мастерские</a:t>
            </a:r>
            <a:r>
              <a:rPr lang="en-US" sz="2500" dirty="0" smtClean="0">
                <a:latin typeface="ZapfChanceryC" pitchFamily="82" charset="0"/>
              </a:rPr>
              <a:t>”</a:t>
            </a:r>
            <a:r>
              <a:rPr lang="ru-RU" sz="2500" dirty="0" smtClean="0">
                <a:latin typeface="ZapfChanceryC" pitchFamily="82" charset="0"/>
              </a:rPr>
              <a:t> основана на ролевом диалоге: мастер и клиент.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ru-RU" sz="2500" dirty="0" smtClean="0">
              <a:latin typeface="ZapfChanceryC" pitchFamily="82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2500" dirty="0" smtClean="0">
                <a:latin typeface="ZapfChanceryC" pitchFamily="82" charset="0"/>
              </a:rPr>
              <a:t>Возраст 4-5 лет-это возраст </a:t>
            </a:r>
            <a:r>
              <a:rPr lang="en-US" sz="2500" dirty="0" smtClean="0">
                <a:latin typeface="ZapfChanceryC" pitchFamily="82" charset="0"/>
              </a:rPr>
              <a:t>“</a:t>
            </a:r>
            <a:r>
              <a:rPr lang="ru-RU" sz="2500" dirty="0" smtClean="0">
                <a:latin typeface="ZapfChanceryC" pitchFamily="82" charset="0"/>
              </a:rPr>
              <a:t>почемучек</a:t>
            </a:r>
            <a:r>
              <a:rPr lang="en-US" sz="2500" dirty="0" smtClean="0">
                <a:latin typeface="ZapfChanceryC" pitchFamily="82" charset="0"/>
              </a:rPr>
              <a:t>”</a:t>
            </a:r>
            <a:r>
              <a:rPr lang="ru-RU" sz="2500" dirty="0" smtClean="0">
                <a:latin typeface="ZapfChanceryC" pitchFamily="82" charset="0"/>
              </a:rPr>
              <a:t>. В данной игре можно объяснить, как использовать детские инструменты, швейную машинку.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ru-RU" sz="2500" dirty="0" smtClean="0">
              <a:latin typeface="ZapfChanceryC" pitchFamily="82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2500" dirty="0" smtClean="0">
                <a:latin typeface="ZapfChanceryC" pitchFamily="82" charset="0"/>
              </a:rPr>
              <a:t>В игре </a:t>
            </a:r>
            <a:r>
              <a:rPr lang="en-US" sz="2500" dirty="0" smtClean="0">
                <a:latin typeface="ZapfChanceryC" pitchFamily="82" charset="0"/>
              </a:rPr>
              <a:t>“</a:t>
            </a:r>
            <a:r>
              <a:rPr lang="ru-RU" sz="2500" dirty="0" smtClean="0">
                <a:latin typeface="ZapfChanceryC" pitchFamily="82" charset="0"/>
              </a:rPr>
              <a:t>Ремонтные мастерские</a:t>
            </a:r>
            <a:r>
              <a:rPr lang="en-US" sz="2500" dirty="0" smtClean="0">
                <a:latin typeface="ZapfChanceryC" pitchFamily="82" charset="0"/>
              </a:rPr>
              <a:t>”</a:t>
            </a:r>
            <a:r>
              <a:rPr lang="ru-RU" sz="2500" dirty="0" smtClean="0">
                <a:latin typeface="ZapfChanceryC" pitchFamily="82" charset="0"/>
              </a:rPr>
              <a:t> осуществляется гендерное воспитание (это игра и для мальчиков, и для девочек).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ru-RU" dirty="0" smtClean="0">
              <a:latin typeface="ZurichCalligrap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latin typeface="ZapfChanceryC" pitchFamily="82" charset="0"/>
              </a:rPr>
              <a:t>Цель: </a:t>
            </a:r>
            <a:r>
              <a:rPr lang="ru-RU" sz="2500" dirty="0" smtClean="0">
                <a:latin typeface="ZapfChanceryC" pitchFamily="82" charset="0"/>
              </a:rPr>
              <a:t>Создание условий для расширения знаний детей о моделях разных профессий и организации с/р игры</a:t>
            </a:r>
            <a:r>
              <a:rPr lang="en-US" sz="2500" dirty="0" smtClean="0">
                <a:latin typeface="ZapfChanceryC" pitchFamily="82" charset="0"/>
              </a:rPr>
              <a:t> “</a:t>
            </a:r>
            <a:r>
              <a:rPr lang="ru-RU" sz="2500" dirty="0" smtClean="0">
                <a:latin typeface="ZapfChanceryC" pitchFamily="82" charset="0"/>
              </a:rPr>
              <a:t>Ремонтные мастерские</a:t>
            </a:r>
            <a:r>
              <a:rPr lang="en-US" sz="2500" dirty="0" smtClean="0">
                <a:latin typeface="ZapfChanceryC" pitchFamily="82" charset="0"/>
              </a:rPr>
              <a:t>”</a:t>
            </a:r>
            <a:endParaRPr lang="ru-RU" sz="2500" dirty="0" smtClean="0">
              <a:latin typeface="ZapfChanceryC" pitchFamily="82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None/>
            </a:pPr>
            <a:r>
              <a:rPr lang="ru-RU" sz="2800" b="1" dirty="0" smtClean="0">
                <a:latin typeface="ZapfChanceryC" pitchFamily="82" charset="0"/>
              </a:rPr>
              <a:t>Задачи: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</a:rPr>
              <a:t>Воспитывать и уважение к человеку труда.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</a:rPr>
              <a:t>Формировать навыки культуры поведения в общении в с/р игре.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</a:rPr>
              <a:t>Развивать диалогическую речь, слуховое внимание, побуждать детей высказывать свои суждения.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</a:rPr>
              <a:t>Познакомить с новыми профессиями: мастер по ремонту обуви, одежды, ключей, замков, зонтов, мебели.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</a:rPr>
              <a:t>Ввести новое понятие - ремонтные мастерские ; расширять словарный запас детей специальными словами – терминами: клиент, мастер, квитанция, оплата.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u="sng" dirty="0" smtClean="0">
                <a:latin typeface="ZhikharevC" pitchFamily="82" charset="0"/>
              </a:rPr>
              <a:t>Основные направления по Ф Г Т.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514350" indent="-514350" algn="ctr" eaLnBrk="1" hangingPunct="1">
              <a:buNone/>
            </a:pPr>
            <a:r>
              <a:rPr lang="en-US" sz="2800" b="1" dirty="0" smtClean="0">
                <a:latin typeface="ZapfChanceryC" pitchFamily="82" charset="0"/>
              </a:rPr>
              <a:t>I</a:t>
            </a:r>
            <a:r>
              <a:rPr lang="ru-RU" sz="2800" b="1" dirty="0" smtClean="0">
                <a:latin typeface="ZapfChanceryC" pitchFamily="82" charset="0"/>
              </a:rPr>
              <a:t>.Социально-личностное развитие.</a:t>
            </a:r>
          </a:p>
          <a:p>
            <a:pPr marL="514350" indent="-514350" algn="ctr" eaLnBrk="1" hangingPunct="1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ОО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“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Социализация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”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ChanceryC" pitchFamily="82" charset="0"/>
            </a:endParaRPr>
          </a:p>
          <a:p>
            <a:pPr marL="514350" indent="-514350" eaLnBrk="1" hangingPunct="1">
              <a:buNone/>
            </a:pPr>
            <a:r>
              <a:rPr lang="ru-RU" sz="2000" dirty="0" smtClean="0">
                <a:latin typeface="ZapfChanceryC" pitchFamily="82" charset="0"/>
              </a:rPr>
              <a:t>а) Развитие и обогащение с/р игр.</a:t>
            </a:r>
          </a:p>
          <a:p>
            <a:pPr marL="514350" indent="-514350" eaLnBrk="1" hangingPunct="1">
              <a:buNone/>
            </a:pPr>
            <a:r>
              <a:rPr lang="ru-RU" sz="2000" dirty="0" smtClean="0">
                <a:latin typeface="ZapfChanceryC" pitchFamily="82" charset="0"/>
              </a:rPr>
              <a:t>б) Формирование умения договариваться и согласовывать свои действия.</a:t>
            </a:r>
          </a:p>
          <a:p>
            <a:pPr marL="514350" indent="-514350" eaLnBrk="1" hangingPunct="1">
              <a:buNone/>
            </a:pPr>
            <a:r>
              <a:rPr lang="ru-RU" sz="2000" dirty="0" smtClean="0">
                <a:latin typeface="ZapfChanceryC" pitchFamily="82" charset="0"/>
              </a:rPr>
              <a:t>в) Формирование доброжелательных взаимоотношений между детьми.</a:t>
            </a:r>
          </a:p>
          <a:p>
            <a:pPr marL="514350" indent="-514350" eaLnBrk="1" hangingPunct="1">
              <a:buNone/>
            </a:pPr>
            <a:r>
              <a:rPr lang="ru-RU" sz="2000" dirty="0" smtClean="0">
                <a:latin typeface="ZapfChanceryC" pitchFamily="82" charset="0"/>
              </a:rPr>
              <a:t>г) Расширение гендерных представлений.</a:t>
            </a:r>
          </a:p>
          <a:p>
            <a:pPr marL="514350" indent="-514350" algn="ctr" eaLnBrk="1" hangingPunct="1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ОО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“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Развитие трудовой деятельности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”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ChanceryC" pitchFamily="82" charset="0"/>
            </a:endParaRPr>
          </a:p>
          <a:p>
            <a:pPr marL="0" indent="-514350" eaLnBrk="1" hangingPunct="1">
              <a:buNone/>
            </a:pPr>
            <a:r>
              <a:rPr lang="ru-RU" sz="2000" dirty="0" smtClean="0">
                <a:latin typeface="ZapfChanceryC" pitchFamily="82" charset="0"/>
              </a:rPr>
              <a:t>а) Формирование умения самостоятельно поддерживать порядок в групповой    комнате.</a:t>
            </a:r>
          </a:p>
          <a:p>
            <a:pPr marL="514350" indent="-514350" eaLnBrk="1" hangingPunct="1">
              <a:buNone/>
            </a:pPr>
            <a:r>
              <a:rPr lang="ru-RU" sz="2000" dirty="0" smtClean="0">
                <a:latin typeface="ZapfChanceryC" pitchFamily="82" charset="0"/>
              </a:rPr>
              <a:t>б) Расширение представлений детей о труде взрослых.</a:t>
            </a:r>
          </a:p>
          <a:p>
            <a:pPr marL="514350" indent="-514350" algn="ctr" eaLnBrk="1" hangingPunct="1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ОО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“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Безопасность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”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ChanceryC" pitchFamily="82" charset="0"/>
            </a:endParaRPr>
          </a:p>
          <a:p>
            <a:pPr marL="514350" indent="-514350" eaLnBrk="1" hangingPunct="1">
              <a:buNone/>
            </a:pPr>
            <a:r>
              <a:rPr lang="ru-RU" sz="2000" dirty="0" smtClean="0">
                <a:latin typeface="ZapfChanceryC" pitchFamily="82" charset="0"/>
              </a:rPr>
              <a:t>Продолжение знакомства с правилами безопасности во время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514350" indent="-514350" algn="ctr" eaLnBrk="1" hangingPunct="1">
              <a:buNone/>
            </a:pPr>
            <a:r>
              <a:rPr lang="en-US" sz="2800" b="1" dirty="0" smtClean="0">
                <a:latin typeface="ZapfChanceryC" pitchFamily="82" charset="0"/>
              </a:rPr>
              <a:t>II</a:t>
            </a:r>
            <a:r>
              <a:rPr lang="ru-RU" sz="2800" b="1" dirty="0" smtClean="0">
                <a:latin typeface="ZapfChanceryC" pitchFamily="82" charset="0"/>
              </a:rPr>
              <a:t>.Познавательно- речевое развитие.</a:t>
            </a:r>
          </a:p>
          <a:p>
            <a:pPr marL="514350" indent="-514350" algn="ctr" eaLnBrk="1" hangingPunct="1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ОО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“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Познание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”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ChanceryC" pitchFamily="82" charset="0"/>
            </a:endParaRPr>
          </a:p>
          <a:p>
            <a:pPr marL="514350" indent="-514350" eaLnBrk="1" hangingPunct="1">
              <a:buNone/>
            </a:pPr>
            <a:r>
              <a:rPr lang="ru-RU" sz="2000" dirty="0" smtClean="0">
                <a:latin typeface="ZapfChanceryC" pitchFamily="82" charset="0"/>
              </a:rPr>
              <a:t>Создание условий для расширения представлений детей об окружающем мире.</a:t>
            </a:r>
          </a:p>
          <a:p>
            <a:pPr marL="514350" indent="-514350" algn="ctr" eaLnBrk="1" hangingPunct="1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ОО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“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Коммуникация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pfChanceryC" pitchFamily="82" charset="0"/>
              </a:rPr>
              <a:t>”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pfChanceryC" pitchFamily="82" charset="0"/>
            </a:endParaRPr>
          </a:p>
          <a:p>
            <a:pPr marL="0" indent="-514350" eaLnBrk="1" hangingPunct="1">
              <a:buNone/>
            </a:pPr>
            <a:r>
              <a:rPr lang="ru-RU" sz="2000" dirty="0" smtClean="0">
                <a:latin typeface="ZapfChanceryC" pitchFamily="82" charset="0"/>
              </a:rPr>
              <a:t>а) Пополнение и активизация словаря.</a:t>
            </a:r>
          </a:p>
          <a:p>
            <a:pPr marL="514350" indent="-514350" eaLnBrk="1" hangingPunct="1">
              <a:buNone/>
            </a:pPr>
            <a:r>
              <a:rPr lang="ru-RU" sz="2000" dirty="0" smtClean="0">
                <a:latin typeface="ZapfChanceryC" pitchFamily="82" charset="0"/>
              </a:rPr>
              <a:t>б) Совершенствование диалогической речи.</a:t>
            </a:r>
          </a:p>
          <a:p>
            <a:pPr marL="514350" indent="-514350" algn="ctr">
              <a:buNone/>
            </a:pPr>
            <a:r>
              <a:rPr lang="en-US" sz="2800" b="1" dirty="0" smtClean="0">
                <a:latin typeface="ZapfChanceryC" pitchFamily="82" charset="0"/>
              </a:rPr>
              <a:t>III.</a:t>
            </a:r>
            <a:r>
              <a:rPr lang="ru-RU" sz="2800" b="1" dirty="0" smtClean="0">
                <a:latin typeface="ZapfChanceryC" pitchFamily="82" charset="0"/>
              </a:rPr>
              <a:t>Художественно-эстетическое развитие.</a:t>
            </a:r>
            <a:endParaRPr lang="ru-RU" sz="2800" b="1" dirty="0">
              <a:latin typeface="ZapfChanceryC" pitchFamily="82" charset="0"/>
            </a:endParaRPr>
          </a:p>
          <a:p>
            <a:pPr marL="0" indent="-514350" eaLnBrk="1" hangingPunct="1">
              <a:buNone/>
            </a:pPr>
            <a:r>
              <a:rPr lang="ru-RU" sz="2000" dirty="0" smtClean="0">
                <a:latin typeface="ZapfChanceryC" pitchFamily="82" charset="0"/>
              </a:rPr>
              <a:t>Привлечение внимания детей к эстетичности среды групповой комнаты во время игры.</a:t>
            </a:r>
          </a:p>
          <a:p>
            <a:pPr marL="0" indent="-514350" algn="ctr" eaLnBrk="1" hangingPunct="1">
              <a:buNone/>
            </a:pPr>
            <a:r>
              <a:rPr lang="en-US" sz="2800" b="1" dirty="0" smtClean="0">
                <a:latin typeface="ZapfChanceryC" pitchFamily="82" charset="0"/>
              </a:rPr>
              <a:t>IV.</a:t>
            </a:r>
            <a:r>
              <a:rPr lang="ru-RU" sz="2800" b="1" dirty="0" smtClean="0">
                <a:latin typeface="ZapfChanceryC" pitchFamily="82" charset="0"/>
              </a:rPr>
              <a:t> Физическое развитие.</a:t>
            </a:r>
          </a:p>
          <a:p>
            <a:pPr marL="0" indent="-514350" eaLnBrk="1" hangingPunct="1">
              <a:buNone/>
            </a:pPr>
            <a:r>
              <a:rPr lang="ru-RU" sz="2000" dirty="0" smtClean="0">
                <a:latin typeface="ZapfChanceryC" pitchFamily="82" charset="0"/>
              </a:rPr>
              <a:t>Организация физкультминуток во время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ZhikharevC" pitchFamily="82" charset="0"/>
              </a:rPr>
              <a:t>Ожидаемые результаты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500" dirty="0" smtClean="0">
                <a:latin typeface="ZapfChanceryC" pitchFamily="82" charset="0"/>
              </a:rPr>
              <a:t>Организация игры </a:t>
            </a:r>
            <a:r>
              <a:rPr lang="en-US" sz="2500" dirty="0" smtClean="0">
                <a:latin typeface="ZapfChanceryC" pitchFamily="82" charset="0"/>
              </a:rPr>
              <a:t>“</a:t>
            </a:r>
            <a:r>
              <a:rPr lang="ru-RU" sz="2500" dirty="0" smtClean="0">
                <a:latin typeface="ZapfChanceryC" pitchFamily="82" charset="0"/>
              </a:rPr>
              <a:t>Ремонтные мастерские</a:t>
            </a:r>
            <a:r>
              <a:rPr lang="en-US" sz="2500" dirty="0" smtClean="0">
                <a:latin typeface="ZapfChanceryC" pitchFamily="82" charset="0"/>
              </a:rPr>
              <a:t>”</a:t>
            </a:r>
            <a:r>
              <a:rPr lang="ru-RU" sz="2500" dirty="0" smtClean="0">
                <a:latin typeface="ZapfChanceryC" pitchFamily="82" charset="0"/>
              </a:rPr>
              <a:t> в самостоятельной деятельности детей.</a:t>
            </a:r>
          </a:p>
          <a:p>
            <a:pPr marL="514350" indent="-51435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500" dirty="0" smtClean="0">
                <a:latin typeface="ZapfChanceryC" pitchFamily="82" charset="0"/>
              </a:rPr>
              <a:t>Развитие ролевой речи, короткого диалога во время игры.</a:t>
            </a:r>
          </a:p>
          <a:p>
            <a:pPr marL="514350" indent="-51435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500" dirty="0" smtClean="0">
                <a:latin typeface="ZapfChanceryC" pitchFamily="82" charset="0"/>
              </a:rPr>
              <a:t>Овладение первыми навыками обращения с инструментами.</a:t>
            </a:r>
          </a:p>
          <a:p>
            <a:pPr marL="514350" indent="-51435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500" dirty="0" smtClean="0">
                <a:latin typeface="ZapfChanceryC" pitchFamily="82" charset="0"/>
              </a:rPr>
              <a:t>Стремление детей починить сломанные вещи и знание того, как поступить со сломанной вещью.</a:t>
            </a:r>
          </a:p>
          <a:p>
            <a:pPr marL="514350" indent="-514350" algn="just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500" dirty="0" smtClean="0">
                <a:latin typeface="ZapfChanceryC" pitchFamily="82" charset="0"/>
              </a:rPr>
              <a:t>Повышение заинтересованности родителей в жизни группы и в совместных играх с детьми.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ZhikharevC" pitchFamily="82" charset="0"/>
              </a:rPr>
              <a:t>Механизм реализации проекта.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288"/>
          </a:xfrm>
        </p:spPr>
        <p:txBody>
          <a:bodyPr/>
          <a:lstStyle/>
          <a:p>
            <a:pPr marL="514350" indent="-514350" algn="ctr">
              <a:spcAft>
                <a:spcPts val="600"/>
              </a:spcAft>
              <a:buAutoNum type="romanUcPeriod"/>
            </a:pPr>
            <a:r>
              <a:rPr lang="ru-RU" sz="2800" b="1" dirty="0" smtClean="0">
                <a:latin typeface="ZapfChanceryC" pitchFamily="82" charset="0"/>
                <a:cs typeface="Times New Roman" pitchFamily="18" charset="0"/>
              </a:rPr>
              <a:t>Предварительная работа.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Беседа с детьми.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Рассматривание альбома </a:t>
            </a:r>
            <a:r>
              <a:rPr lang="en-US" sz="2400" dirty="0" smtClean="0">
                <a:latin typeface="ZapfChanceryC" pitchFamily="82" charset="0"/>
                <a:cs typeface="Times New Roman" pitchFamily="18" charset="0"/>
              </a:rPr>
              <a:t>“</a:t>
            </a: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Ремонтные мастерские</a:t>
            </a:r>
            <a:r>
              <a:rPr lang="en-US" sz="2400" dirty="0" smtClean="0">
                <a:latin typeface="ZapfChanceryC" pitchFamily="82" charset="0"/>
                <a:cs typeface="Times New Roman" pitchFamily="18" charset="0"/>
              </a:rPr>
              <a:t>”</a:t>
            </a: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Работа с родителями: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>
                <a:latin typeface="ZapfChanceryC" pitchFamily="82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а) Экскурсии родителей с детьми в </a:t>
            </a:r>
            <a:r>
              <a:rPr lang="en-US" sz="2400" dirty="0" smtClean="0">
                <a:latin typeface="ZapfChanceryC" pitchFamily="82" charset="0"/>
                <a:cs typeface="Times New Roman" pitchFamily="18" charset="0"/>
              </a:rPr>
              <a:t>“</a:t>
            </a: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Ателье</a:t>
            </a:r>
            <a:r>
              <a:rPr lang="en-US" sz="2400" dirty="0" smtClean="0">
                <a:latin typeface="ZapfChanceryC" pitchFamily="82" charset="0"/>
                <a:cs typeface="Times New Roman" pitchFamily="18" charset="0"/>
              </a:rPr>
              <a:t>”</a:t>
            </a: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>
                <a:latin typeface="ZapfChanceryC" pitchFamily="82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б) Участие родителей в организации игры.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>
                <a:latin typeface="ZapfChanceryC" pitchFamily="82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в) Анкетирование среди родителей.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>
                <a:latin typeface="ZapfChanceryC" pitchFamily="82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г) Памятка. В какие с/р игры можно играть с ребенком 4-5 лет.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>
                <a:latin typeface="ZapfChanceryC" pitchFamily="82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ZapfChanceryC" pitchFamily="82" charset="0"/>
                <a:cs typeface="Times New Roman" pitchFamily="18" charset="0"/>
              </a:rPr>
              <a:t>д) Индивидуальные беседы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429397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theme/theme1.xml><?xml version="1.0" encoding="utf-8"?>
<a:theme xmlns:a="http://schemas.openxmlformats.org/drawingml/2006/main" name="MirDetstv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MirDetstva</Template>
  <TotalTime>377</TotalTime>
  <Words>704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Ariston</vt:lpstr>
      <vt:lpstr>DS Eraser Cyr</vt:lpstr>
      <vt:lpstr>Times New Roman</vt:lpstr>
      <vt:lpstr>Cambria Math</vt:lpstr>
      <vt:lpstr>ZurichCalligraphic</vt:lpstr>
      <vt:lpstr>ZapfChanceryC</vt:lpstr>
      <vt:lpstr>ZhikharevC</vt:lpstr>
      <vt:lpstr>Calibri</vt:lpstr>
      <vt:lpstr>MirDetstva</vt:lpstr>
      <vt:lpstr>ПРОЕКТ</vt:lpstr>
      <vt:lpstr>Презентация PowerPoint</vt:lpstr>
      <vt:lpstr>Презентация PowerPoint</vt:lpstr>
      <vt:lpstr>Актуальность</vt:lpstr>
      <vt:lpstr>Цель: Создание условий для расширения знаний детей о моделях разных профессий и организации с/р игры “Ремонтные мастерские”</vt:lpstr>
      <vt:lpstr>Основные направления по Ф Г Т.</vt:lpstr>
      <vt:lpstr>Презентация PowerPoint</vt:lpstr>
      <vt:lpstr>Ожидаемые результаты</vt:lpstr>
      <vt:lpstr>Механизм реализации проекта.</vt:lpstr>
      <vt:lpstr>Презентация PowerPoint</vt:lpstr>
      <vt:lpstr>Результаты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Sofiya</dc:creator>
  <dc:description>http://propowerpoint.ru - Бесплатные шаблоны для презентаций. Полезные советы и уроки  PowerPoint .</dc:description>
  <cp:lastModifiedBy>1</cp:lastModifiedBy>
  <cp:revision>36</cp:revision>
  <dcterms:created xsi:type="dcterms:W3CDTF">2013-02-21T13:17:37Z</dcterms:created>
  <dcterms:modified xsi:type="dcterms:W3CDTF">2013-11-01T09:40:01Z</dcterms:modified>
</cp:coreProperties>
</file>