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1" r:id="rId4"/>
    <p:sldId id="282" r:id="rId5"/>
    <p:sldId id="283" r:id="rId6"/>
    <p:sldId id="291" r:id="rId7"/>
    <p:sldId id="257" r:id="rId8"/>
    <p:sldId id="259" r:id="rId9"/>
    <p:sldId id="284" r:id="rId10"/>
    <p:sldId id="260" r:id="rId11"/>
    <p:sldId id="261" r:id="rId12"/>
    <p:sldId id="263" r:id="rId13"/>
    <p:sldId id="264" r:id="rId14"/>
    <p:sldId id="265" r:id="rId15"/>
    <p:sldId id="266" r:id="rId16"/>
    <p:sldId id="294" r:id="rId17"/>
    <p:sldId id="267" r:id="rId18"/>
    <p:sldId id="295" r:id="rId19"/>
    <p:sldId id="268" r:id="rId20"/>
    <p:sldId id="285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86" r:id="rId29"/>
    <p:sldId id="279" r:id="rId30"/>
    <p:sldId id="296" r:id="rId31"/>
    <p:sldId id="287" r:id="rId32"/>
    <p:sldId id="297" r:id="rId33"/>
    <p:sldId id="288" r:id="rId34"/>
    <p:sldId id="276" r:id="rId35"/>
    <p:sldId id="277" r:id="rId36"/>
    <p:sldId id="278" r:id="rId37"/>
    <p:sldId id="289" r:id="rId38"/>
    <p:sldId id="290" r:id="rId39"/>
    <p:sldId id="292" r:id="rId40"/>
    <p:sldId id="293" r:id="rId41"/>
    <p:sldId id="280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BAA8CD-FE15-4BEB-A517-5D72FA674CE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57304F-48A7-45AB-9102-7D45E009E5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C000"/>
                </a:solidFill>
              </a:rPr>
              <a:t>Деловая</a:t>
            </a:r>
            <a:r>
              <a:rPr lang="ru-RU" sz="6000" dirty="0" smtClean="0">
                <a:solidFill>
                  <a:srgbClr val="FFC000"/>
                </a:solidFill>
              </a:rPr>
              <a:t> игра </a:t>
            </a:r>
            <a:endParaRPr lang="ru-RU" sz="6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«Знатоки ФГТ</a:t>
            </a:r>
            <a:r>
              <a:rPr lang="ru-RU" sz="4800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1800" dirty="0" smtClean="0">
                <a:solidFill>
                  <a:srgbClr val="FF0000"/>
                </a:solidFill>
              </a:rPr>
              <a:t>Составила : </a:t>
            </a:r>
            <a:r>
              <a:rPr lang="ru-RU" sz="1800" dirty="0" err="1" smtClean="0">
                <a:solidFill>
                  <a:srgbClr val="FF0000"/>
                </a:solidFill>
              </a:rPr>
              <a:t>Зарипова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Зульфия</a:t>
            </a:r>
            <a:r>
              <a:rPr lang="ru-RU" sz="1800" dirty="0" smtClean="0">
                <a:solidFill>
                  <a:srgbClr val="FF0000"/>
                </a:solidFill>
              </a:rPr>
              <a:t> Рашидовна </a:t>
            </a:r>
          </a:p>
          <a:p>
            <a:pPr algn="ctr"/>
            <a:r>
              <a:rPr lang="ru-RU" sz="1800" smtClean="0">
                <a:solidFill>
                  <a:srgbClr val="FF0000"/>
                </a:solidFill>
              </a:rPr>
              <a:t>МБДОУ «Солнышко» 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1728192"/>
          </a:xfrm>
        </p:spPr>
        <p:txBody>
          <a:bodyPr/>
          <a:lstStyle/>
          <a:p>
            <a:pPr lvl="0"/>
            <a:r>
              <a:rPr lang="ru-RU" sz="2800" dirty="0" smtClean="0"/>
              <a:t>В Требованиях к структуре основной общеобразовательной программы дошкольного образования Пункте 2.4. ФГТ  говорится о том, что программа должна соответствовать: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704664"/>
            <a:ext cx="8051232" cy="324461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11200" b="1" dirty="0" smtClean="0"/>
              <a:t>1. Содержанию работы по освоению детьми образовательных областей;</a:t>
            </a:r>
          </a:p>
          <a:p>
            <a:pPr lvl="0"/>
            <a:r>
              <a:rPr lang="ru-RU" sz="11200" b="1" dirty="0" smtClean="0"/>
              <a:t>2. Строится с учетом принципа интеграции образовательных областей в соответствии с возрастными особенностями и возможностями детей;</a:t>
            </a:r>
          </a:p>
          <a:p>
            <a:pPr lvl="0"/>
            <a:r>
              <a:rPr lang="ru-RU" sz="11200" b="1" dirty="0" smtClean="0"/>
              <a:t>3. О комплексном подходе  к системе мониторинга достижений детьми планируемых результатов освоения Программы;</a:t>
            </a:r>
          </a:p>
          <a:p>
            <a:pPr lvl="0"/>
            <a:r>
              <a:rPr lang="ru-RU" sz="11200" b="1" dirty="0" smtClean="0"/>
              <a:t>4. О содержании образовательной области «Труд» </a:t>
            </a:r>
          </a:p>
          <a:p>
            <a:r>
              <a:rPr lang="ru-RU" sz="112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772400" cy="1362456"/>
          </a:xfrm>
        </p:spPr>
        <p:txBody>
          <a:bodyPr/>
          <a:lstStyle/>
          <a:p>
            <a:pPr lvl="0"/>
            <a:r>
              <a:rPr lang="ru-RU" sz="2800" dirty="0" smtClean="0"/>
              <a:t>Вариативная часть нашей основной образовательной программы МБДОУ №31 включает работу по: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244616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/>
              <a:t>1. Примерной общеобразовательной программе «От рождения до школы»</a:t>
            </a:r>
          </a:p>
          <a:p>
            <a:pPr lvl="0"/>
            <a:r>
              <a:rPr lang="ru-RU" sz="2800" b="1" dirty="0" smtClean="0"/>
              <a:t>2. Региональной программе дошкольного образования </a:t>
            </a:r>
            <a:r>
              <a:rPr lang="ru-RU" sz="2800" b="1" dirty="0" err="1" smtClean="0"/>
              <a:t>Шаеховой</a:t>
            </a:r>
            <a:r>
              <a:rPr lang="ru-RU" sz="2800" b="1" dirty="0" smtClean="0"/>
              <a:t>  Р.Х.</a:t>
            </a:r>
          </a:p>
          <a:p>
            <a:pPr lvl="0"/>
            <a:r>
              <a:rPr lang="ru-RU" sz="2800" b="1" dirty="0" smtClean="0"/>
              <a:t>3. Примерной общеобразовательной программе «Успех»</a:t>
            </a:r>
          </a:p>
          <a:p>
            <a:r>
              <a:rPr lang="ru-RU" sz="2800" b="1" dirty="0" smtClean="0"/>
              <a:t>4.По всем перечисленным программам.</a:t>
            </a:r>
          </a:p>
          <a:p>
            <a:r>
              <a:rPr lang="ru-RU" sz="2800" dirty="0" smtClean="0"/>
              <a:t> 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547664" y="2278924"/>
            <a:ext cx="612068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 для команд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«Знатоки ФГТ»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96752"/>
            <a:ext cx="7772400" cy="301762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1 команда</a:t>
            </a:r>
            <a:r>
              <a:rPr lang="ru-RU" sz="4800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каких частей состоит основная общеобразовательная программа дошкольного образования?</a:t>
            </a:r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772400" cy="26575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2 команда: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содержание обязательной части основной общеобразовательной программы. </a:t>
            </a:r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68760"/>
            <a:ext cx="7772400" cy="294561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 команда: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обязательная (</a:t>
            </a:r>
            <a:r>
              <a:rPr lang="ru-RU" sz="4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инвариативная</a:t>
            </a: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часть программы?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Каков объем в % от времени, необходимого для ее реализации? </a:t>
            </a: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7848872" cy="554461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Обязательная </a:t>
            </a:r>
            <a:r>
              <a:rPr lang="ru-RU" sz="4400" b="1" dirty="0">
                <a:solidFill>
                  <a:srgbClr val="7030A0"/>
                </a:solidFill>
              </a:rPr>
              <a:t>часть основной общеобразовательной программы ДОУ, которая должна быть реализована в любом учреждении дошкольного образования. 80%</a:t>
            </a:r>
          </a:p>
        </p:txBody>
      </p:sp>
    </p:spTree>
    <p:extLst>
      <p:ext uri="{BB962C8B-B14F-4D97-AF65-F5344CB8AC3E}">
        <p14:creationId xmlns:p14="http://schemas.microsoft.com/office/powerpoint/2010/main" val="2843795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258557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2 команда: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часть, формируемая участниками образовательного процесса (вариативная)? 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 объем от времени ее реализации?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80728"/>
            <a:ext cx="7772400" cy="540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Часть формируемая </a:t>
            </a:r>
            <a:r>
              <a:rPr lang="ru-RU" sz="3600" b="1" dirty="0">
                <a:solidFill>
                  <a:srgbClr val="7030A0"/>
                </a:solidFill>
              </a:rPr>
              <a:t>участниками образовательного процесса дополнительной к инвариантной, отражающая наличие приоритетных направлений, специфику социально-экономических, национальных, культурных и других условий, в которых осуществляется образовательный процесс /20 </a:t>
            </a:r>
            <a:r>
              <a:rPr lang="ru-RU" sz="3600" b="1" dirty="0" smtClean="0">
                <a:solidFill>
                  <a:srgbClr val="7030A0"/>
                </a:solidFill>
              </a:rPr>
              <a:t>%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20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72816"/>
            <a:ext cx="7772400" cy="324036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1 команда:</a:t>
            </a:r>
          </a:p>
          <a:p>
            <a:pPr algn="ctr"/>
            <a:r>
              <a:rPr lang="ru-RU" sz="6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формы деятельности, осуществляемые в режиме дня ДОУ. </a:t>
            </a:r>
            <a:endParaRPr lang="ru-RU" sz="6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608208"/>
          </a:xfrm>
        </p:spPr>
        <p:txBody>
          <a:bodyPr/>
          <a:lstStyle/>
          <a:p>
            <a:pPr lvl="0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75656" y="1220202"/>
            <a:ext cx="633670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 №655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«Об утверждении и введении в действие  Федеральных государственных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структуре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основной общеобразовательной программы ДОУ»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(23 ноября 2009 г.)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52736"/>
            <a:ext cx="7772400" cy="432048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2 команда: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направления развития ребенка в ДОУ. 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10445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 команда</a:t>
            </a:r>
            <a:r>
              <a:rPr lang="ru-RU" sz="54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образовательные области в которых решаются задачи воспитания и обучения детей в ДОУ.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84784"/>
            <a:ext cx="7772400" cy="43204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2 команда: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В какой из образовательных областей стоит задача </a:t>
            </a:r>
            <a:r>
              <a:rPr lang="ru-RU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формированию осторожного отношения к потенциально опасным для человека и окружающего мира природы ситуациям?</a:t>
            </a:r>
            <a:endParaRPr lang="ru-RU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124744"/>
            <a:ext cx="7772400" cy="573325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 команда:</a:t>
            </a:r>
          </a:p>
          <a:p>
            <a:pPr algn="ctr"/>
            <a:r>
              <a:rPr lang="ru-RU" sz="4300" dirty="0" smtClean="0">
                <a:solidFill>
                  <a:srgbClr val="FF0000"/>
                </a:solidFill>
              </a:rPr>
              <a:t>В какой из образовательных областей</a:t>
            </a:r>
            <a:br>
              <a:rPr lang="ru-RU" sz="4300" dirty="0" smtClean="0">
                <a:solidFill>
                  <a:srgbClr val="FF0000"/>
                </a:solidFill>
              </a:rPr>
            </a:br>
            <a:r>
              <a:rPr lang="ru-RU" sz="4300" dirty="0" smtClean="0">
                <a:solidFill>
                  <a:srgbClr val="FF0000"/>
                </a:solidFill>
              </a:rPr>
              <a:t>решается </a:t>
            </a:r>
            <a:r>
              <a:rPr lang="ru-RU" sz="43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развития игровой деятельности детей, формирования патриотических чувств, чувства принадлежности к мировому сообществу?</a:t>
            </a:r>
            <a:endParaRPr lang="ru-RU" sz="43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3924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2 команда: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 какой из  образовательных областей решается </a:t>
            </a:r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воспитания ценностного отношения к собственному труду, труду других людей и его результатам?</a:t>
            </a:r>
            <a:endParaRPr lang="ru-RU" sz="4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7772400" cy="4608512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300" b="1" dirty="0" smtClean="0">
                <a:solidFill>
                  <a:srgbClr val="FF0000"/>
                </a:solidFill>
              </a:rPr>
              <a:t>1 команда: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В какой из образовательных областей решается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сенсорного развития ребенка? </a:t>
            </a:r>
            <a:endParaRPr lang="ru-RU" sz="5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52736"/>
            <a:ext cx="7772400" cy="316164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2 команда: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В какой из образовательных областей решается </a:t>
            </a:r>
          </a:p>
          <a:p>
            <a:pPr algn="ctr"/>
            <a:r>
              <a:rPr lang="ru-RU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практического овладения воспитанниками нормами речи?</a:t>
            </a:r>
            <a:endParaRPr lang="ru-RU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836712"/>
            <a:ext cx="7772400" cy="337766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 команда: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 какой из образовательных областей решается </a:t>
            </a:r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формирования целостной картины мира, в том числе первичных ценностных представлений?</a:t>
            </a:r>
            <a:endParaRPr lang="ru-RU" sz="4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7772400" cy="439248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2 команда: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В какой из образовательных областей решается 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развития продуктивной деятельности детей; развитие детского творчества; приобщение к изобразительному искусству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7772400" cy="251356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 команда:</a:t>
            </a:r>
          </a:p>
          <a:p>
            <a:pPr algn="ctr"/>
            <a:r>
              <a:rPr lang="ru-RU" sz="5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Раскройте понятие «Готовность к школе» - это …</a:t>
            </a:r>
            <a:endParaRPr lang="ru-RU" sz="5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488528"/>
          </a:xfrm>
        </p:spPr>
        <p:txBody>
          <a:bodyPr/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В приказе  №655 прописаны </a:t>
            </a:r>
            <a:r>
              <a:rPr lang="ru-RU" sz="3600" u="sng" dirty="0" smtClean="0">
                <a:effectLst/>
                <a:latin typeface="Times New Roman" pitchFamily="18" charset="0"/>
                <a:cs typeface="Times New Roman" pitchFamily="18" charset="0"/>
              </a:rPr>
              <a:t>требования к структуре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основной общеобразовательной программы дошкольного образования, </a:t>
            </a:r>
            <a:r>
              <a:rPr lang="ru-RU" sz="3600" u="sng" dirty="0" smtClean="0">
                <a:effectLst/>
                <a:latin typeface="Times New Roman" pitchFamily="18" charset="0"/>
                <a:cs typeface="Times New Roman" pitchFamily="18" charset="0"/>
              </a:rPr>
              <a:t>требования к разделам обязательной части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основной общеобразовательной программы дошкольного образования.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260648"/>
            <a:ext cx="6908304" cy="5472608"/>
          </a:xfrm>
        </p:spPr>
        <p:txBody>
          <a:bodyPr>
            <a:normAutofit lnSpcReduction="10000"/>
          </a:bodyPr>
          <a:lstStyle/>
          <a:p>
            <a:endParaRPr lang="ru-RU" sz="4000" b="1" dirty="0" smtClean="0"/>
          </a:p>
          <a:p>
            <a:endParaRPr lang="ru-RU" sz="4000" b="1" dirty="0"/>
          </a:p>
          <a:p>
            <a:r>
              <a:rPr lang="ru-RU" sz="4400" b="1" dirty="0" smtClean="0">
                <a:solidFill>
                  <a:srgbClr val="7030A0"/>
                </a:solidFill>
              </a:rPr>
              <a:t>     Это </a:t>
            </a:r>
            <a:r>
              <a:rPr lang="ru-RU" sz="4400" b="1" dirty="0">
                <a:solidFill>
                  <a:srgbClr val="7030A0"/>
                </a:solidFill>
              </a:rPr>
              <a:t>– необходимый и достаточный уровень психического (личностного, интеллектуального) и </a:t>
            </a:r>
            <a:r>
              <a:rPr lang="ru-RU" sz="4400" b="1" dirty="0" err="1" smtClean="0">
                <a:solidFill>
                  <a:srgbClr val="7030A0"/>
                </a:solidFill>
              </a:rPr>
              <a:t>физическ</a:t>
            </a:r>
            <a:r>
              <a:rPr lang="ru-RU" sz="4400" b="1" dirty="0" smtClean="0">
                <a:solidFill>
                  <a:srgbClr val="7030A0"/>
                </a:solidFill>
              </a:rPr>
              <a:t> ого </a:t>
            </a:r>
            <a:r>
              <a:rPr lang="ru-RU" sz="4400" b="1" dirty="0">
                <a:solidFill>
                  <a:srgbClr val="7030A0"/>
                </a:solidFill>
              </a:rPr>
              <a:t>развития ребенка </a:t>
            </a:r>
          </a:p>
        </p:txBody>
      </p:sp>
    </p:spTree>
    <p:extLst>
      <p:ext uri="{BB962C8B-B14F-4D97-AF65-F5344CB8AC3E}">
        <p14:creationId xmlns:p14="http://schemas.microsoft.com/office/powerpoint/2010/main" val="2596136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96752"/>
            <a:ext cx="7772400" cy="453650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2 команда:</a:t>
            </a:r>
          </a:p>
          <a:p>
            <a:pPr algn="ctr"/>
            <a:r>
              <a:rPr lang="ru-RU" sz="5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Раскройте понятие «Игровая деятельность», это - …</a:t>
            </a:r>
            <a:endParaRPr lang="ru-RU" sz="5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08720"/>
            <a:ext cx="7772400" cy="4608512"/>
          </a:xfrm>
        </p:spPr>
        <p:txBody>
          <a:bodyPr>
            <a:normAutofit fontScale="92500"/>
          </a:bodyPr>
          <a:lstStyle/>
          <a:p>
            <a:r>
              <a:rPr lang="ru-RU" sz="4400" b="1" dirty="0">
                <a:solidFill>
                  <a:srgbClr val="7030A0"/>
                </a:solidFill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</a:rPr>
              <a:t>   Это форма </a:t>
            </a:r>
            <a:r>
              <a:rPr lang="ru-RU" sz="4400" b="1" dirty="0">
                <a:solidFill>
                  <a:srgbClr val="7030A0"/>
                </a:solidFill>
              </a:rPr>
              <a:t>активности ребенка, направленная не на результат, а на процесс действия и способы его осуществления, и характеризующуюся принятием ребенком условной позиции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53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68760"/>
            <a:ext cx="7772400" cy="4464496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1 команда:</a:t>
            </a:r>
          </a:p>
          <a:p>
            <a:pPr algn="ctr"/>
            <a:r>
              <a:rPr lang="ru-RU" sz="6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Раскройте понятие «Интеграция», это - …</a:t>
            </a:r>
            <a:endParaRPr lang="ru-RU" sz="6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80728"/>
            <a:ext cx="7772400" cy="424847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2 команда: </a:t>
            </a:r>
          </a:p>
          <a:p>
            <a:pPr algn="ctr"/>
            <a:r>
              <a:rPr lang="ru-RU" sz="5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Раскройте понятие «Интеграция образовательной деятельности», это - …</a:t>
            </a:r>
            <a:endParaRPr lang="ru-RU" sz="5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24744"/>
            <a:ext cx="7772400" cy="308963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 команда</a:t>
            </a:r>
            <a:r>
              <a:rPr lang="ru-RU" sz="54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ru-RU" sz="5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Раскройте понятие «Самостоятельная деятельность детей» - это …</a:t>
            </a:r>
            <a:endParaRPr lang="ru-RU" sz="5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80728"/>
            <a:ext cx="7772400" cy="52565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5700" b="1" dirty="0" smtClean="0">
                <a:solidFill>
                  <a:srgbClr val="FF0000"/>
                </a:solidFill>
              </a:rPr>
              <a:t>2 команда: </a:t>
            </a:r>
          </a:p>
          <a:p>
            <a:pPr algn="ctr"/>
            <a:r>
              <a:rPr lang="ru-RU" sz="6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Раскройте понятие</a:t>
            </a:r>
          </a:p>
          <a:p>
            <a:pPr algn="ctr"/>
            <a:r>
              <a:rPr lang="ru-RU" sz="6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«Совместная деятельность взрослого и детей» - это…</a:t>
            </a:r>
            <a:endParaRPr lang="ru-RU" sz="69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36712"/>
            <a:ext cx="7772400" cy="1224136"/>
          </a:xfrm>
        </p:spPr>
        <p:txBody>
          <a:bodyPr/>
          <a:lstStyle/>
          <a:p>
            <a:pPr algn="ctr"/>
            <a:r>
              <a:rPr lang="ru-RU" sz="3600" dirty="0" smtClean="0"/>
              <a:t>Образовательная деятельность в ходе реализации режимного момента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04864"/>
            <a:ext cx="7772400" cy="4464496"/>
          </a:xfrm>
        </p:spPr>
        <p:txBody>
          <a:bodyPr>
            <a:normAutofit lnSpcReduction="10000"/>
          </a:bodyPr>
          <a:lstStyle/>
          <a:p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</a:rPr>
              <a:t>Образовательная область: </a:t>
            </a:r>
            <a:r>
              <a:rPr lang="ru-RU" sz="2400" b="1" dirty="0" smtClean="0"/>
              <a:t>«Познание», «Труд», «Безопасность», «Социализация», «Коммуникация», «Здоровье», «Музыка», «Здоровье», «Физическая культура», «Чтение </a:t>
            </a:r>
            <a:r>
              <a:rPr lang="ru-RU" sz="2400" b="1" dirty="0" err="1" smtClean="0"/>
              <a:t>х\литературы</a:t>
            </a:r>
            <a:r>
              <a:rPr lang="ru-RU" sz="2400" b="1" dirty="0" smtClean="0"/>
              <a:t>».</a:t>
            </a:r>
          </a:p>
          <a:p>
            <a:endParaRPr lang="ru-RU" sz="2400" b="1" dirty="0" smtClean="0"/>
          </a:p>
          <a:p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</a:rPr>
              <a:t>Режимный момент: </a:t>
            </a:r>
            <a:r>
              <a:rPr lang="ru-RU" sz="2400" b="1" dirty="0" smtClean="0"/>
              <a:t>«Утренний прием», «Подготовка к завтраку», «Завтрак», «Подготовка к НОД», «Прогулка», «КГН».</a:t>
            </a:r>
          </a:p>
          <a:p>
            <a:endParaRPr lang="ru-RU" sz="2400" b="1" dirty="0" smtClean="0"/>
          </a:p>
          <a:p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</a:rPr>
              <a:t>Возрастная группа: </a:t>
            </a:r>
            <a:r>
              <a:rPr lang="ru-RU" sz="2400" b="1" dirty="0" smtClean="0"/>
              <a:t>«Вторая младшая группа», «Средняя группа», «Старшая группа», «Подготовительная к школе группа»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224136"/>
          </a:xfrm>
        </p:spPr>
        <p:txBody>
          <a:bodyPr/>
          <a:lstStyle/>
          <a:p>
            <a:pPr algn="ctr"/>
            <a:r>
              <a:rPr lang="ru-RU" sz="3200" dirty="0" smtClean="0"/>
              <a:t>Интеграция образовательных областей в образовательной деятельности с детьми и взаимодействии с родителями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32856"/>
            <a:ext cx="7772400" cy="4392488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Образовательная область: </a:t>
            </a:r>
            <a:r>
              <a:rPr lang="ru-RU" sz="2400" b="1" dirty="0" smtClean="0"/>
              <a:t>«Познание», «Труд», «Безопасность», «Социализация», «Коммуникация», «Здоровье», «Музыка», «Здоровье», «Физическая культура», «Чтение </a:t>
            </a:r>
            <a:r>
              <a:rPr lang="ru-RU" sz="2400" b="1" dirty="0" err="1" smtClean="0"/>
              <a:t>х\литературы</a:t>
            </a:r>
            <a:r>
              <a:rPr lang="ru-RU" sz="2400" b="1" dirty="0" smtClean="0"/>
              <a:t>».</a:t>
            </a:r>
          </a:p>
          <a:p>
            <a:endParaRPr lang="ru-RU" sz="2400" b="1" dirty="0" smtClean="0"/>
          </a:p>
          <a:p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Формы образовательной деятельности</a:t>
            </a:r>
            <a:r>
              <a:rPr lang="ru-RU" sz="2400" b="1" dirty="0" smtClean="0"/>
              <a:t>: «Совместная деятельность педагога с детьми в режимных моментах», «Совместная деятельность педагога с детьми – НОД», «Самостоятельная деятельность детей», «Взаимодействие с семьей»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7772400" cy="352839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   </a:t>
            </a:r>
            <a:r>
              <a:rPr lang="ru-RU" sz="4800" b="1" dirty="0" smtClean="0"/>
              <a:t>Какие области входят в </a:t>
            </a:r>
          </a:p>
          <a:p>
            <a:r>
              <a:rPr lang="ru-RU" sz="4800" b="1" dirty="0" smtClean="0"/>
              <a:t>     - физическое развитие ?</a:t>
            </a:r>
          </a:p>
          <a:p>
            <a:r>
              <a:rPr lang="ru-RU" sz="4800" b="1" dirty="0" smtClean="0"/>
              <a:t>     -художественно-   эстетическое развитие?</a:t>
            </a:r>
            <a:endParaRPr lang="ru-RU" sz="4800" b="1" dirty="0"/>
          </a:p>
          <a:p>
            <a:endParaRPr lang="ru-RU" sz="4800" b="1" dirty="0" smtClean="0"/>
          </a:p>
          <a:p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11034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43204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№2151 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 утверждении Федеральных государственных требований к </a:t>
            </a:r>
            <a:r>
              <a:rPr lang="ru-RU" sz="3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условиям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реализации основной общеобразовательной программы дошкольного образования?»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(20 июля 2010 г.)</a:t>
            </a: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84784"/>
            <a:ext cx="7772400" cy="4248472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Какие образовательные  области  входят  в</a:t>
            </a:r>
          </a:p>
          <a:p>
            <a:r>
              <a:rPr lang="ru-RU" sz="4400" b="1" dirty="0"/>
              <a:t>-</a:t>
            </a:r>
            <a:r>
              <a:rPr lang="ru-RU" sz="4400" b="1" dirty="0" smtClean="0"/>
              <a:t>познавательно-речевое развитие?</a:t>
            </a:r>
          </a:p>
          <a:p>
            <a:r>
              <a:rPr lang="ru-RU" sz="4400" b="1" dirty="0" smtClean="0"/>
              <a:t>-социально-личностное развитие?</a:t>
            </a: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4258079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32856"/>
            <a:ext cx="7772400" cy="2081520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7030A0"/>
                </a:solidFill>
              </a:rPr>
              <a:t>ВСЕМ СПАСИБО ЗА ВНИМАНИЕ И АКТИВНОЕ УЧАСТИЕ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99258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В  приказе №2151 прописаны </a:t>
            </a:r>
            <a:r>
              <a:rPr lang="ru-RU" sz="2800" u="sng" dirty="0" smtClean="0">
                <a:effectLst/>
                <a:latin typeface="Times New Roman" pitchFamily="18" charset="0"/>
                <a:cs typeface="Times New Roman" pitchFamily="18" charset="0"/>
              </a:rPr>
              <a:t>требования: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к кадровому обеспечению;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к материально-техническому обеспечению;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к учебно-материальному обеспечению;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к  медико-социальному обеспечению;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к информационно-методическому обеспечению;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к психолого-педагогическому обеспечению;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к финансовому обеспечению.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124"/>
            <a:ext cx="8334672" cy="625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4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569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КОНКУРС КАПИТАНОВ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44824"/>
            <a:ext cx="7772400" cy="834368"/>
          </a:xfrm>
        </p:spPr>
        <p:txBody>
          <a:bodyPr/>
          <a:lstStyle/>
          <a:p>
            <a:pPr lvl="0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484784"/>
            <a:ext cx="7772400" cy="251782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Что является основной формой работы с детьми дошкольного возраста</a:t>
            </a:r>
            <a:r>
              <a:rPr lang="ru-RU" sz="4800" dirty="0" smtClean="0">
                <a:solidFill>
                  <a:srgbClr val="C0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760336"/>
          </a:xfrm>
        </p:spPr>
        <p:txBody>
          <a:bodyPr/>
          <a:lstStyle/>
          <a:p>
            <a:r>
              <a:rPr lang="ru-RU" sz="4800" dirty="0" smtClean="0"/>
              <a:t>Назовите один из принципов построения воспитательно-образовательной работы? 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193</TotalTime>
  <Words>837</Words>
  <Application>Microsoft Office PowerPoint</Application>
  <PresentationFormat>Экран (4:3)</PresentationFormat>
  <Paragraphs>101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Поток</vt:lpstr>
      <vt:lpstr>Деловая игра </vt:lpstr>
      <vt:lpstr>  </vt:lpstr>
      <vt:lpstr>   В приказе  №655 прописаны требования к структуре основной общеобразовательной программы дошкольного образования, требования к разделам обязательной части основной общеобразовательной программы дошкольного образования. </vt:lpstr>
      <vt:lpstr>Презентация PowerPoint</vt:lpstr>
      <vt:lpstr> В  приказе №2151 прописаны требования: - к кадровому обеспечению; - к материально-техническому обеспечению; - к учебно-материальному обеспечению; - к  медико-социальному обеспечению; - к информационно-методическому обеспечению; - к психолого-педагогическому обеспечению; - к финансовому обеспечению.   </vt:lpstr>
      <vt:lpstr>Презентация PowerPoint</vt:lpstr>
      <vt:lpstr>КОНКУРС КАПИТАНОВ</vt:lpstr>
      <vt:lpstr>      </vt:lpstr>
      <vt:lpstr>Назовите один из принципов построения воспитательно-образовательной работы? </vt:lpstr>
      <vt:lpstr>В Требованиях к структуре основной общеобразовательной программы дошкольного образования Пункте 2.4. ФГТ  говорится о том, что программа должна соответствовать: </vt:lpstr>
      <vt:lpstr>Вариативная часть нашей основной образовательной программы МБДОУ №31 включает работу по: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Образовательная деятельность в ходе реализации режимного момента</vt:lpstr>
      <vt:lpstr>Интеграция образовательных областей в образовательной деятельности с детьми и взаимодействии с родителями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</dc:title>
  <dc:creator>111</dc:creator>
  <cp:lastModifiedBy>Залина</cp:lastModifiedBy>
  <cp:revision>21</cp:revision>
  <dcterms:created xsi:type="dcterms:W3CDTF">2013-02-06T18:26:22Z</dcterms:created>
  <dcterms:modified xsi:type="dcterms:W3CDTF">2013-11-01T15:42:13Z</dcterms:modified>
</cp:coreProperties>
</file>