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5" r:id="rId17"/>
    <p:sldId id="276" r:id="rId18"/>
    <p:sldId id="277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AABB-2DC7-4E0E-A86E-B475D50CC9BD}" type="datetimeFigureOut">
              <a:rPr lang="ru-RU" smtClean="0"/>
              <a:t>09.12.2011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8724-AC36-486B-8593-D818D7AC828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AABB-2DC7-4E0E-A86E-B475D50CC9BD}" type="datetimeFigureOut">
              <a:rPr lang="ru-RU" smtClean="0"/>
              <a:t>09.12.2011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8724-AC36-486B-8593-D818D7AC82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AABB-2DC7-4E0E-A86E-B475D50CC9BD}" type="datetimeFigureOut">
              <a:rPr lang="ru-RU" smtClean="0"/>
              <a:t>09.12.2011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8724-AC36-486B-8593-D818D7AC82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AABB-2DC7-4E0E-A86E-B475D50CC9BD}" type="datetimeFigureOut">
              <a:rPr lang="ru-RU" smtClean="0"/>
              <a:t>09.12.2011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8724-AC36-486B-8593-D818D7AC828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AABB-2DC7-4E0E-A86E-B475D50CC9BD}" type="datetimeFigureOut">
              <a:rPr lang="ru-RU" smtClean="0"/>
              <a:t>09.12.2011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8724-AC36-486B-8593-D818D7AC82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AABB-2DC7-4E0E-A86E-B475D50CC9BD}" type="datetimeFigureOut">
              <a:rPr lang="ru-RU" smtClean="0"/>
              <a:t>09.12.2011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8724-AC36-486B-8593-D818D7AC828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AABB-2DC7-4E0E-A86E-B475D50CC9BD}" type="datetimeFigureOut">
              <a:rPr lang="ru-RU" smtClean="0"/>
              <a:t>09.12.2011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8724-AC36-486B-8593-D818D7AC828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AABB-2DC7-4E0E-A86E-B475D50CC9BD}" type="datetimeFigureOut">
              <a:rPr lang="ru-RU" smtClean="0"/>
              <a:t>09.12.2011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8724-AC36-486B-8593-D818D7AC82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AABB-2DC7-4E0E-A86E-B475D50CC9BD}" type="datetimeFigureOut">
              <a:rPr lang="ru-RU" smtClean="0"/>
              <a:t>09.12.2011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8724-AC36-486B-8593-D818D7AC82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AABB-2DC7-4E0E-A86E-B475D50CC9BD}" type="datetimeFigureOut">
              <a:rPr lang="ru-RU" smtClean="0"/>
              <a:t>09.12.2011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8724-AC36-486B-8593-D818D7AC82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AABB-2DC7-4E0E-A86E-B475D50CC9BD}" type="datetimeFigureOut">
              <a:rPr lang="ru-RU" smtClean="0"/>
              <a:t>09.12.2011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8724-AC36-486B-8593-D818D7AC828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D08AABB-2DC7-4E0E-A86E-B475D50CC9BD}" type="datetimeFigureOut">
              <a:rPr lang="ru-RU" smtClean="0"/>
              <a:t>09.12.2011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0FD8724-AC36-486B-8593-D818D7AC828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_________Microsoft_Word2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_________Microsoft_Word3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package" Target="../embeddings/_________Microsoft_Word4.doc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package" Target="../embeddings/_________Microsoft_Word5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package" Target="../embeddings/_________Microsoft_Word6.doc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package" Target="../embeddings/_________Microsoft_Word7.doc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emf"/><Relationship Id="rId4" Type="http://schemas.openxmlformats.org/officeDocument/2006/relationships/package" Target="../embeddings/_________Microsoft_Word8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emf"/><Relationship Id="rId4" Type="http://schemas.openxmlformats.org/officeDocument/2006/relationships/package" Target="../embeddings/_________Microsoft_Word9.docx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_________Microsoft_Word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08720"/>
            <a:ext cx="770485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Педагогический проект конструирования образовательного процесса в подготовительной к школе группе по образовательной области «Социализация» – вариативная часть.</a:t>
            </a:r>
            <a:br>
              <a:rPr lang="ru-RU" sz="4400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75293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132562"/>
              </p:ext>
            </p:extLst>
          </p:nvPr>
        </p:nvGraphicFramePr>
        <p:xfrm>
          <a:off x="439738" y="404813"/>
          <a:ext cx="8264525" cy="604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Документ" r:id="rId4" imgW="9524174" imgH="4180884" progId="Word.Document.12">
                  <p:embed/>
                </p:oleObj>
              </mc:Choice>
              <mc:Fallback>
                <p:oleObj name="Документ" r:id="rId4" imgW="9524174" imgH="4180884" progId="Word.Document.12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38" y="404813"/>
                        <a:ext cx="8264525" cy="6049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657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44579"/>
              </p:ext>
            </p:extLst>
          </p:nvPr>
        </p:nvGraphicFramePr>
        <p:xfrm>
          <a:off x="684213" y="765175"/>
          <a:ext cx="8299450" cy="554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Документ" r:id="rId4" imgW="9524174" imgH="3656568" progId="Word.Document.12">
                  <p:embed/>
                </p:oleObj>
              </mc:Choice>
              <mc:Fallback>
                <p:oleObj name="Документ" r:id="rId4" imgW="9524174" imgH="3656568" progId="Word.Document.12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765175"/>
                        <a:ext cx="8299450" cy="554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993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5741339"/>
              </p:ext>
            </p:extLst>
          </p:nvPr>
        </p:nvGraphicFramePr>
        <p:xfrm>
          <a:off x="684213" y="404813"/>
          <a:ext cx="8208962" cy="604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Документ" r:id="rId4" imgW="9524174" imgH="5925852" progId="Word.Document.12">
                  <p:embed/>
                </p:oleObj>
              </mc:Choice>
              <mc:Fallback>
                <p:oleObj name="Документ" r:id="rId4" imgW="9524174" imgH="5925852" progId="Word.Document.12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404813"/>
                        <a:ext cx="8208962" cy="604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909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237833"/>
              </p:ext>
            </p:extLst>
          </p:nvPr>
        </p:nvGraphicFramePr>
        <p:xfrm>
          <a:off x="755650" y="836613"/>
          <a:ext cx="8208963" cy="511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Документ" r:id="rId4" imgW="9524174" imgH="3481676" progId="Word.Document.12">
                  <p:embed/>
                </p:oleObj>
              </mc:Choice>
              <mc:Fallback>
                <p:oleObj name="Документ" r:id="rId4" imgW="9524174" imgH="3481676" progId="Word.Document.12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836613"/>
                        <a:ext cx="8208963" cy="5113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134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803167"/>
              </p:ext>
            </p:extLst>
          </p:nvPr>
        </p:nvGraphicFramePr>
        <p:xfrm>
          <a:off x="827088" y="333375"/>
          <a:ext cx="8132762" cy="590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Документ" r:id="rId4" imgW="9524174" imgH="4180884" progId="Word.Document.12">
                  <p:embed/>
                </p:oleObj>
              </mc:Choice>
              <mc:Fallback>
                <p:oleObj name="Документ" r:id="rId4" imgW="9524174" imgH="4180884" progId="Word.Document.12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333375"/>
                        <a:ext cx="8132762" cy="590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943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6473411"/>
              </p:ext>
            </p:extLst>
          </p:nvPr>
        </p:nvGraphicFramePr>
        <p:xfrm>
          <a:off x="611188" y="692150"/>
          <a:ext cx="8169275" cy="590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Документ" r:id="rId4" imgW="9524174" imgH="3481676" progId="Word.Document.12">
                  <p:embed/>
                </p:oleObj>
              </mc:Choice>
              <mc:Fallback>
                <p:oleObj name="Документ" r:id="rId4" imgW="9524174" imgH="3481676" progId="Word.Document.12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692150"/>
                        <a:ext cx="8169275" cy="590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056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2455066"/>
              </p:ext>
            </p:extLst>
          </p:nvPr>
        </p:nvGraphicFramePr>
        <p:xfrm>
          <a:off x="827088" y="620713"/>
          <a:ext cx="7966075" cy="576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Документ" r:id="rId4" imgW="9524174" imgH="4821197" progId="Word.Document.12">
                  <p:embed/>
                </p:oleObj>
              </mc:Choice>
              <mc:Fallback>
                <p:oleObj name="Документ" r:id="rId4" imgW="9524174" imgH="4821197" progId="Word.Document.12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620713"/>
                        <a:ext cx="7966075" cy="576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761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6566763"/>
              </p:ext>
            </p:extLst>
          </p:nvPr>
        </p:nvGraphicFramePr>
        <p:xfrm>
          <a:off x="827088" y="620713"/>
          <a:ext cx="7993062" cy="576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Документ" r:id="rId4" imgW="9524174" imgH="5270098" progId="Word.Document.12">
                  <p:embed/>
                </p:oleObj>
              </mc:Choice>
              <mc:Fallback>
                <p:oleObj name="Документ" r:id="rId4" imgW="9524174" imgH="5270098" progId="Word.Document.12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620713"/>
                        <a:ext cx="7993062" cy="576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319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6633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Информационно-методическое обеспечение программы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090435"/>
              </p:ext>
            </p:extLst>
          </p:nvPr>
        </p:nvGraphicFramePr>
        <p:xfrm>
          <a:off x="107504" y="512253"/>
          <a:ext cx="8856984" cy="576064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83801"/>
                <a:gridCol w="2011204"/>
                <a:gridCol w="1789430"/>
                <a:gridCol w="1937104"/>
                <a:gridCol w="1035445"/>
              </a:tblGrid>
              <a:tr h="21727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раздела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269" marR="49269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 для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269" marR="4926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Методические пособия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269" marR="4926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ТСО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269" marR="49269" marT="0" marB="0" anchor="ctr"/>
                </a:tc>
              </a:tr>
              <a:tr h="2172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педагогов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269" marR="492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детей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269" marR="49269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260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1.Великая и древняя Земля «Россия»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Москва – столица России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Русское декоративно- прикладное искусство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4.Устное народное творчество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5.Музыкальный фольклор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6.Защитники земли русской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7.Русские писатели и поэты  Пушкин, Лермонтов, Есенин.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8.Святые наши имена, творчество художников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М. В. Васнецова, И. Шишкина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А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Саврасов,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И. И. Левитана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9.Русские полководцы (М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И. Кутузов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А. В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Суворов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Г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К. Жуков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269" marR="492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Россия:иллюс.энцикл.-М.:ОЛМА,2008.-600с.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Энциклопедия праздников.</a:t>
                      </a: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Авт.сост.Н.В.Чудакова</a:t>
                      </a: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.-М.: ООО «Фирма «Издательство АСТ», 1998. – 256с.</a:t>
                      </a: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Герои русской истории. Издательство Белый город г. Москва – 2005. – 430 с.</a:t>
                      </a: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О. А. </a:t>
                      </a:r>
                      <a:r>
                        <a:rPr lang="ru-RU" sz="1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Ишимова</a:t>
                      </a: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История России в рассказах для детей. СПб.: ООО «Золотой век», ТОО «Динамит», 1997. – 576с.</a:t>
                      </a: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Большая книга Рождества. Издательство «ОЛМА – ПРЕСС», 1999г. – 863 с.</a:t>
                      </a: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«Моя судьба в тебе, великая победа». Отпечатано в ГП «Советская типография» - 2005г. – 208с.</a:t>
                      </a: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Соколова Л.В., </a:t>
                      </a:r>
                      <a:r>
                        <a:rPr lang="ru-RU" sz="1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Некрылова</a:t>
                      </a: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А.Ф. Воспитание ребенка в русских традициях. – М.: Айрис – пресс, 2003. – 208 с.</a:t>
                      </a: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269" marR="49269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О. А.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Ишимова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История России в рассказах для детей. СПб.: ООО «Золотой век», ТОО «Динамит», 1997. – 576с.</a:t>
                      </a: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Моя судьба в тебе, великая победа». Отпечатано в ГП «Советская типография» - 2005г. – 208с.</a:t>
                      </a: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В. Степанов. Моя родина- Россия. Учебник для малышей. ООО «Фолиант Пресс», 2004. – 43с.</a:t>
                      </a: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История. Справочник дошкольника.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С.В.Новиков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– М.: </a:t>
                      </a:r>
                      <a:r>
                        <a:rPr lang="ru-RU" sz="11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Филол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о-во «СЛОВО», ООО «Фирма «Издательство АСТ», 1998.- 384с.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269" marR="492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-</a:t>
                      </a: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Шорыгина Т. А. Родные сказки: Нравственно – патриотическое воспитание. – М.: Прометей; Книголюб, 2003. – 128с.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-Князева О. Л., </a:t>
                      </a:r>
                      <a:r>
                        <a:rPr lang="ru-RU" sz="1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Маханева</a:t>
                      </a: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М. Д. Приобщение детей к истокам русской народной культуры: Программа. Учебно – методическое пособие. – 2-е изд.,  - СПб: Детство –Пресс, 1998. – 304с.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-Знакомство детей с русским народным творчеством: Конспекты занятий и сценарии </a:t>
                      </a:r>
                      <a:r>
                        <a:rPr lang="ru-RU" sz="1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календароно</a:t>
                      </a: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-обрядовых праздников: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Методическое пособие для педагогов дошкольных образовательных учреждений. </a:t>
                      </a:r>
                      <a:r>
                        <a:rPr lang="ru-RU" sz="1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</a:t>
                      </a: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–сост. Л. С. Куприна, Т. А. </a:t>
                      </a:r>
                      <a:r>
                        <a:rPr lang="ru-RU" sz="1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Бударина</a:t>
                      </a: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О.А.Маркеева</a:t>
                      </a: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др. – СПб: «Детство –Пресс», 1999. -384 с.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-Виноградова Н.Ф., Соколова Л.А. Моя страна: Россия: Для ст. </a:t>
                      </a:r>
                      <a:r>
                        <a:rPr lang="ru-RU" sz="1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дошк</a:t>
                      </a: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и мл. </a:t>
                      </a:r>
                      <a:r>
                        <a:rPr lang="ru-RU" sz="1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</a:t>
                      </a: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Возраста. – М.: Просвещение, В49 1999. – 95 с.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269" marR="492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ИКТ: презентации, мультимедиа, </a:t>
                      </a:r>
                      <a:r>
                        <a:rPr lang="en-US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MIMIO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269" marR="4926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446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6409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Формы работы с детьми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5" y="620688"/>
            <a:ext cx="849694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Образовательная деятельность, осуществляемая в процессе организации различных видов детской деятельности;</a:t>
            </a:r>
          </a:p>
          <a:p>
            <a:pPr marL="82296" indent="0" algn="just">
              <a:buNone/>
            </a:pPr>
            <a:endParaRPr lang="ru-RU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Образовательная деятельность, осуществляемая в ходе режимных моментах;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3068960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Самостоятельная деятельность детей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84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916833"/>
            <a:ext cx="8208912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ТЕМА: </a:t>
            </a:r>
          </a:p>
          <a:p>
            <a:pPr algn="ctr"/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«МОЯ СТРАНА – РОССИЯ!»</a:t>
            </a:r>
            <a:endParaRPr lang="ru-RU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61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Взаимодействие с родителями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557972"/>
            <a:ext cx="878497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Семья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представляет собой многогранную систему в которой важно наладить взаимоотношения, взаимопонимание взрослых и детей. Большую роль в этом играют разнообразные формы работы с семьей в ДОУ.</a:t>
            </a:r>
          </a:p>
          <a:p>
            <a:pPr marL="82296" indent="0" algn="just">
              <a:buNone/>
            </a:pPr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создания условий по формированию основ патриотического сознания у дошкольников определены следующие задачи:</a:t>
            </a:r>
          </a:p>
          <a:p>
            <a:pPr marL="82296" lvl="0" indent="0" algn="just">
              <a:buClr>
                <a:srgbClr val="3891A7"/>
              </a:buCl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Обогатить опыт родителей представлениями об истории России: культуре, традициях, русской природе, родословной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645024"/>
            <a:ext cx="8496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Создать условия в ДОУ и семье для выработки у детей ценностного отношения к родословной, быту, семейным традициям;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Организовать мероприятия побуждающие ребенка и родителей к творческому самовыражению, поддержанию интереса к познанию жизни своих предков;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58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7129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Формы работы с родителями: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503" y="1166843"/>
            <a:ext cx="892899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*консультация на тему «Патриотическое воспитание дошкольников»; 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стенгазеты;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*подбор игр и упражнений, направленных на обогащение представлений детей о родной стране;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* проектная деятельность (проект на тему «Моя Россия»);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*проведение тематических выставок, викторин, развлечений; 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*изготовление альбомов, куда записываются рассказы детей о городах и достопримечательностях России (из личного опыта); 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*выставка репродукций пейзажных  картин на тему «Как прекрасна Россия!»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75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548680"/>
            <a:ext cx="71287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Красота родного края,</a:t>
            </a:r>
            <a:b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открывающаяся благодаря</a:t>
            </a:r>
            <a:b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сказке, фантазии, творчеству,-</a:t>
            </a:r>
            <a:b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источник любви к Родине.</a:t>
            </a:r>
            <a:b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Понимание и чувствование</a:t>
            </a:r>
            <a:b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величия, могущества Родины</a:t>
            </a:r>
            <a:b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приходит к человеку постепенно…</a:t>
            </a:r>
            <a:b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В.А. Сухомлинский </a:t>
            </a:r>
            <a:endParaRPr lang="ru-RU" sz="3600" b="1" cap="none" spc="0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79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260648"/>
            <a:ext cx="28162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052735"/>
            <a:ext cx="82089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 algn="just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Сегодня мы на многое начинаем  смотреть по-иному, многое для себя заново открываем и переоцениваем. Это относится и к прошлому нашего народа.</a:t>
            </a:r>
          </a:p>
          <a:p>
            <a:pPr marL="82296" indent="0" algn="just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С  уверенностью  можно  сказать, что большинство , к сожалению, очень поверхностно знаком с народной культурой, историей России. Как жили русские люди? Как работали и как отдыхали? Что их радовало, а что тревожило? Какие они соблюдали обычаи и традиции? Чем украшали свой быт? О чем мечтали? Ответить на эти и подобные вопросы – значит восстановить связь времен, вернуть утраченные ценности.</a:t>
            </a:r>
          </a:p>
          <a:p>
            <a:pPr marL="82296" indent="0" algn="just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Любое общество заинтересовано в сохранении и передаче накопленного опыта, иначе невозможно не только его развитие, но и само существование. Сохранение, передача и степень восприятия этого опыта во многом зависят от принятого в обществе стиля воспитания подрастающего поколения.</a:t>
            </a:r>
          </a:p>
        </p:txBody>
      </p:sp>
    </p:spTree>
    <p:extLst>
      <p:ext uri="{BB962C8B-B14F-4D97-AF65-F5344CB8AC3E}">
        <p14:creationId xmlns:p14="http://schemas.microsoft.com/office/powerpoint/2010/main" val="224138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71941" y="3244334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Актуальность: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116633"/>
            <a:ext cx="58143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>Теоретические основы программы:</a:t>
            </a:r>
            <a:r>
              <a:rPr lang="ru-RU" sz="2400" dirty="0" smtClean="0"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33CC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764704"/>
            <a:ext cx="742923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настоящее время педагоги серьезно подходя к проблеме патриотическое воспитание. Появились программы, нацеленные на приобщение детей к истокам русской народной культуры, например «Знакомство детей с русским народным творчеством» (авторы – составители Л. С. Куприна, Т. А.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Бударина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и др.), к традиционной отечественной культуре – «Наследие» М. Ю. Новицкой, Е. В. Соловьевой и к истории страны – «История и культура России – дошкольнику» Г. Н. Данилиной. Не оставлены без внимания вопросы патриотического воспитания и в программе С. А. Козловой «Я – Человек». Созданы комплексные программы, где в той или иной мере отражена обсуждаемая тема. Удивили свет новые  методические пособия для воспитателей детских садов, в частности «С чего начинается Родина? Из опыта работы дошкольных образовательных учреждений» (сост. Л. А.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Кондрыкинская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М., 2003). Среди серьезных научных исследований замечена кандидатская диссертация Л. В.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Кокуевой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«Воспитание патриотизма у детей старшего дошкольного возраста», защищенная в Ярославском государственном педагогическом университете в 2002 году. Автор стремится переосмыслить теорию и практику отечественного патриотического воспитания, определить содержание основных понятий, цели и задачи деятельности современного дошкольного учреждения в этой области.</a:t>
            </a:r>
          </a:p>
        </p:txBody>
      </p:sp>
    </p:spTree>
    <p:extLst>
      <p:ext uri="{BB962C8B-B14F-4D97-AF65-F5344CB8AC3E}">
        <p14:creationId xmlns:p14="http://schemas.microsoft.com/office/powerpoint/2010/main" val="300586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464617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4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412776"/>
            <a:ext cx="903649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 algn="ctr">
              <a:buNone/>
            </a:pPr>
            <a:endParaRPr lang="ru-RU" sz="4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Приобщение дошкольников к истокам истории России.</a:t>
            </a:r>
          </a:p>
          <a:p>
            <a:pPr marL="82296" indent="0">
              <a:buNone/>
            </a:pPr>
            <a:endParaRPr lang="ru-RU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28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88640"/>
            <a:ext cx="43088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692696"/>
            <a:ext cx="828092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Дать представления детям об истории возникновения  России.</a:t>
            </a:r>
          </a:p>
          <a:p>
            <a:pPr lvl="0" algn="just"/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Познакомить детей с героями русской истории (полководцами, писателями, поэтами, композиторами).</a:t>
            </a:r>
          </a:p>
          <a:p>
            <a:pPr lvl="0" algn="just"/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Приобщать детей к истокам русской народной культуры.</a:t>
            </a:r>
          </a:p>
          <a:p>
            <a:pPr lvl="0" algn="just"/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Воспитывать чувство любви, гордости и привязанности к своей стране.</a:t>
            </a:r>
          </a:p>
          <a:p>
            <a:pPr marL="82296" indent="0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19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6632"/>
            <a:ext cx="544674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Ожидаемый результат: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485964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выпуске  в школу у детей: </a:t>
            </a:r>
          </a:p>
          <a:p>
            <a:pPr marL="82296" indent="0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сформированы эмоциональные чувства причастности к наследию прошлого;</a:t>
            </a:r>
          </a:p>
          <a:p>
            <a:pPr marL="82296" indent="0" algn="just"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сформированы культурные ценности, способствующие развитию духовности, нравственно  - патриотических позиций, которые определены на уровне человеческих отношений, чувств;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163620"/>
            <a:ext cx="828092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воспитаны чувства  отзывчивости на красоту русской природы и народного искусства;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сформирован интерес к познанию истории России.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69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6632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Комплексно –  тематическое планирование(НОД 1 раз в месяц)</a:t>
            </a:r>
            <a:br>
              <a:rPr lang="ru-RU" b="1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2838658"/>
              </p:ext>
            </p:extLst>
          </p:nvPr>
        </p:nvGraphicFramePr>
        <p:xfrm>
          <a:off x="474663" y="1196975"/>
          <a:ext cx="8194675" cy="547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Документ" r:id="rId4" imgW="9524174" imgH="4041545" progId="Word.Document.12">
                  <p:embed/>
                </p:oleObj>
              </mc:Choice>
              <mc:Fallback>
                <p:oleObj name="Документ" r:id="rId4" imgW="9524174" imgH="4041545" progId="Word.Document.12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1196975"/>
                        <a:ext cx="8194675" cy="547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849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61</TotalTime>
  <Words>1242</Words>
  <Application>Microsoft Office PowerPoint</Application>
  <PresentationFormat>Экран (4:3)</PresentationFormat>
  <Paragraphs>106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Воздушный поток</vt:lpstr>
      <vt:lpstr>Документ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Каленюк</dc:creator>
  <cp:lastModifiedBy>Дмитрий Каленюк</cp:lastModifiedBy>
  <cp:revision>9</cp:revision>
  <dcterms:created xsi:type="dcterms:W3CDTF">2011-12-09T13:33:05Z</dcterms:created>
  <dcterms:modified xsi:type="dcterms:W3CDTF">2011-12-09T14:39:14Z</dcterms:modified>
</cp:coreProperties>
</file>