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A0CB2-7227-482B-96DF-7C2C3AA4A28B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DBB7-689E-4E44-BAE8-1A5C1067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9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CF14AF-8BF2-4AEF-9B3C-25161C909705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D9404A-8E5A-4317-988E-787DB6A6123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160240"/>
          </a:xfrm>
        </p:spPr>
        <p:txBody>
          <a:bodyPr/>
          <a:lstStyle/>
          <a:p>
            <a:r>
              <a:rPr lang="ru-RU" b="1" dirty="0" smtClean="0"/>
              <a:t>Воспитание </a:t>
            </a:r>
            <a:br>
              <a:rPr lang="ru-RU" b="1" dirty="0" smtClean="0"/>
            </a:br>
            <a:r>
              <a:rPr lang="ru-RU" b="1" dirty="0" smtClean="0"/>
              <a:t>без обид и унижений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anekdot.ru/i/caricatures/normal/11/5/16/deti-i-nakazani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408712" cy="352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85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Типы-схемы жестокого обращения родителей с детьми.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i="1" u="sng" dirty="0" smtClean="0"/>
              <a:t>«</a:t>
            </a:r>
            <a:r>
              <a:rPr lang="ru-RU" sz="2000" i="1" u="sng" dirty="0"/>
              <a:t>Модель домашнего насилия</a:t>
            </a:r>
            <a:r>
              <a:rPr lang="ru-RU" sz="2000" dirty="0"/>
              <a:t>» </a:t>
            </a:r>
            <a:r>
              <a:rPr lang="ru-RU" sz="2000" dirty="0" smtClean="0"/>
              <a:t>-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жестокое поведение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чаще </a:t>
            </a:r>
            <a:r>
              <a:rPr lang="ru-RU" sz="2000" dirty="0"/>
              <a:t>отмечается у родителей,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которые </a:t>
            </a:r>
            <a:r>
              <a:rPr lang="ru-RU" sz="2000" dirty="0"/>
              <a:t>в детстве сами подвергались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насилию </a:t>
            </a:r>
            <a:r>
              <a:rPr lang="ru-RU" sz="2000" dirty="0"/>
              <a:t>или были свидетелями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жестокого </a:t>
            </a:r>
            <a:r>
              <a:rPr lang="ru-RU" sz="2000" dirty="0"/>
              <a:t>отношения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000" i="1" u="sng" dirty="0" smtClean="0"/>
              <a:t>«</a:t>
            </a:r>
            <a:r>
              <a:rPr lang="ru-RU" sz="2000" i="1" u="sng" dirty="0"/>
              <a:t>Изоляция от внешнего мира»</a:t>
            </a:r>
            <a:r>
              <a:rPr lang="ru-RU" sz="2000" dirty="0"/>
              <a:t> - нежелание и неумение налаживать контакты с другими людьми и, как следствие, потребность в уединении и агрессия на любые попытки его нарушить.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i="1" u="sng" dirty="0"/>
              <a:t>«Семейные стереотипы»</a:t>
            </a:r>
            <a:r>
              <a:rPr lang="ru-RU" sz="2000" dirty="0"/>
              <a:t> Нарушение традиционных схем поведения жестоко карается родителями.</a:t>
            </a:r>
          </a:p>
          <a:p>
            <a:endParaRPr lang="ru-RU" sz="2000" dirty="0"/>
          </a:p>
        </p:txBody>
      </p:sp>
      <p:pic>
        <p:nvPicPr>
          <p:cNvPr id="4" name="Рисунок 3" descr="http://www.webpark.ru/uploads54/110513/demotivator_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60040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05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Меры по защите детей </a:t>
            </a:r>
            <a:br>
              <a:rPr lang="ru-RU" b="1" dirty="0" smtClean="0"/>
            </a:br>
            <a:r>
              <a:rPr lang="ru-RU" b="1" dirty="0" smtClean="0"/>
              <a:t>от жестокости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640" y="1628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 smtClean="0"/>
          </a:p>
          <a:p>
            <a:r>
              <a:rPr lang="ru-RU" sz="8000" dirty="0" smtClean="0"/>
              <a:t>Прежде </a:t>
            </a:r>
            <a:r>
              <a:rPr lang="ru-RU" sz="8000" dirty="0"/>
              <a:t>всего,  </a:t>
            </a:r>
            <a:r>
              <a:rPr lang="ru-RU" sz="8000" dirty="0" smtClean="0"/>
              <a:t>постараться </a:t>
            </a:r>
          </a:p>
          <a:p>
            <a:pPr marL="0" indent="0">
              <a:buNone/>
            </a:pPr>
            <a:r>
              <a:rPr lang="ru-RU" sz="8000" dirty="0" smtClean="0"/>
              <a:t>завоевать </a:t>
            </a:r>
            <a:r>
              <a:rPr lang="ru-RU" sz="8000" dirty="0"/>
              <a:t>дове­рие </a:t>
            </a:r>
            <a:r>
              <a:rPr lang="ru-RU" sz="8000" dirty="0" smtClean="0"/>
              <a:t>ребенка</a:t>
            </a:r>
            <a:r>
              <a:rPr lang="ru-RU" sz="8000" dirty="0"/>
              <a:t>.</a:t>
            </a:r>
            <a:endParaRPr lang="ru-RU" sz="8000" dirty="0" smtClean="0"/>
          </a:p>
          <a:p>
            <a:endParaRPr lang="ru-RU" sz="6200" dirty="0"/>
          </a:p>
          <a:p>
            <a:endParaRPr lang="ru-RU" sz="6200" dirty="0" smtClean="0"/>
          </a:p>
          <a:p>
            <a:endParaRPr lang="ru-RU" sz="6200" dirty="0" smtClean="0"/>
          </a:p>
          <a:p>
            <a:endParaRPr lang="ru-RU" sz="6200" dirty="0"/>
          </a:p>
          <a:p>
            <a:endParaRPr lang="ru-RU" sz="6200" dirty="0" smtClean="0"/>
          </a:p>
          <a:p>
            <a:endParaRPr lang="ru-RU" sz="6200" dirty="0"/>
          </a:p>
          <a:p>
            <a:endParaRPr lang="ru-RU" sz="6200" dirty="0" smtClean="0"/>
          </a:p>
          <a:p>
            <a:endParaRPr lang="ru-RU" sz="6200" dirty="0" smtClean="0"/>
          </a:p>
          <a:p>
            <a:endParaRPr lang="ru-RU" sz="6200" dirty="0"/>
          </a:p>
          <a:p>
            <a:r>
              <a:rPr lang="ru-RU" sz="8000" dirty="0"/>
              <a:t>Н</a:t>
            </a:r>
            <a:r>
              <a:rPr lang="ru-RU" sz="8000" dirty="0" smtClean="0"/>
              <a:t>аблюдать </a:t>
            </a:r>
            <a:r>
              <a:rPr lang="ru-RU" sz="8000" dirty="0"/>
              <a:t>за его поведением, замеченные отклоне­ния желательно заносить в специальный дневник. </a:t>
            </a:r>
            <a:endParaRPr lang="ru-RU" sz="8000" dirty="0" smtClean="0"/>
          </a:p>
          <a:p>
            <a:r>
              <a:rPr lang="ru-RU" sz="8000" dirty="0" smtClean="0"/>
              <a:t>Побывать </a:t>
            </a:r>
            <a:r>
              <a:rPr lang="ru-RU" sz="8000" dirty="0"/>
              <a:t>у ре­бенка дома, посмотреть в каких условиях он живет, постараться установить контакты с семьей. Побеседовать с опекунами, близ­кими родственниками, выразить свою озабоченность поведением ребенка в детском саду. Особого внимания требуют семьи, в кото­рых существует установка на агрессию.</a:t>
            </a:r>
            <a:br>
              <a:rPr lang="ru-RU" sz="8000" dirty="0"/>
            </a:br>
            <a:endParaRPr lang="ru-RU" sz="8000" dirty="0"/>
          </a:p>
          <a:p>
            <a:pPr marL="0" indent="0">
              <a:buNone/>
            </a:pPr>
            <a:r>
              <a:rPr lang="ru-RU" sz="8000" dirty="0"/>
              <a:t> </a:t>
            </a:r>
          </a:p>
        </p:txBody>
      </p:sp>
      <p:pic>
        <p:nvPicPr>
          <p:cNvPr id="4" name="Рисунок 3" descr="http://wiki.iteach.ru/images/8/8a/%d0%92%d0%be%d1%81%d0%bf%d0%b8%d1%82%d0%b0%d1%82%d0%b5%d0%bb%d1%8c_%d0%b8_%d1%80%d0%b5%d0%b1%d0%b5%d0%bd%d0%be%d0%b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56892"/>
            <a:ext cx="2520280" cy="198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usanin.udm.ru/upload/iblock/576/576e715feba73552ef36de420d263e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80831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1.i.ua/prikol/pic/7/7/381477_36648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47504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84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 ЗА  ВНИМАНИЕ!</a:t>
            </a:r>
            <a:endParaRPr lang="ru-RU" dirty="0"/>
          </a:p>
        </p:txBody>
      </p:sp>
      <p:pic>
        <p:nvPicPr>
          <p:cNvPr id="4" name="Объект 3" descr="http://img0.liveinternet.ru/images/attach/c/1/49/202/49202580_vospitate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893246" cy="3822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79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Дети имеют право </a:t>
            </a:r>
            <a:br>
              <a:rPr lang="ru-RU" b="1" dirty="0" smtClean="0"/>
            </a:br>
            <a:r>
              <a:rPr lang="ru-RU" b="1" dirty="0" smtClean="0"/>
              <a:t>на любовь и заботу</a:t>
            </a:r>
            <a:endParaRPr lang="ru-RU" b="1" dirty="0"/>
          </a:p>
        </p:txBody>
      </p:sp>
      <p:pic>
        <p:nvPicPr>
          <p:cNvPr id="4" name="Объект 3" descr="http://i.sunhome.ru/contest_foto/8/schastlivaya-semy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132856"/>
            <a:ext cx="3672407" cy="384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lifeglobe.net/media/entry/300/34732202_1_51_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67240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13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Народная мудрость предков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«Розгой в могилу ребёнка не вгонишь, а калачом не выманишь»</a:t>
            </a:r>
          </a:p>
          <a:p>
            <a:r>
              <a:rPr lang="ru-RU" dirty="0" smtClean="0"/>
              <a:t>«Люби сына жезлом»</a:t>
            </a:r>
          </a:p>
          <a:p>
            <a:r>
              <a:rPr lang="ru-RU" dirty="0" smtClean="0"/>
              <a:t>«Ненаказанный сын – бесчестье  отцу»</a:t>
            </a:r>
          </a:p>
          <a:p>
            <a:r>
              <a:rPr lang="ru-RU" dirty="0" smtClean="0"/>
              <a:t>«Кулаком да в спину – то и </a:t>
            </a:r>
            <a:r>
              <a:rPr lang="ru-RU" dirty="0" err="1" smtClean="0"/>
              <a:t>приголубье</a:t>
            </a:r>
            <a:r>
              <a:rPr lang="ru-RU" dirty="0" smtClean="0"/>
              <a:t> сыну»</a:t>
            </a:r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                            </a:t>
            </a:r>
            <a:r>
              <a:rPr lang="ru-RU" b="1" dirty="0" smtClean="0"/>
              <a:t>Подумаем вместе…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83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Жестокое обращение с детьми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Физическое насилие</a:t>
            </a:r>
          </a:p>
          <a:p>
            <a:r>
              <a:rPr lang="ru-RU" sz="2800" b="1" dirty="0" smtClean="0"/>
              <a:t>Сексуальное насилие </a:t>
            </a:r>
          </a:p>
          <a:p>
            <a:pPr marL="0" indent="0">
              <a:buNone/>
            </a:pPr>
            <a:r>
              <a:rPr lang="ru-RU" sz="2800" b="1" dirty="0" smtClean="0"/>
              <a:t>       (развратные </a:t>
            </a:r>
          </a:p>
          <a:p>
            <a:pPr marL="0" indent="0">
              <a:buNone/>
            </a:pPr>
            <a:r>
              <a:rPr lang="ru-RU" sz="2800" b="1" dirty="0" smtClean="0"/>
              <a:t>                  действия)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Психическое 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(эмоциональное)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Пренебрежение </a:t>
            </a:r>
          </a:p>
          <a:p>
            <a:pPr marL="0" indent="0">
              <a:buNone/>
            </a:pPr>
            <a:r>
              <a:rPr lang="ru-RU" sz="2800" b="1" dirty="0" smtClean="0"/>
              <a:t>                  нуждами ребёнка</a:t>
            </a:r>
          </a:p>
          <a:p>
            <a:endParaRPr lang="ru-RU" sz="2400" b="1" dirty="0"/>
          </a:p>
        </p:txBody>
      </p:sp>
      <p:pic>
        <p:nvPicPr>
          <p:cNvPr id="5" name="Рисунок 4" descr="http://h4.img.mediacache.rugion.ru/_i/forum/files/11/74/81/117481_312863_12858400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557289" cy="241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s301204.vkontakte.ru/u152823129/-14/x_a13e67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59638"/>
            <a:ext cx="309634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smolensk2.ru/images/img_1127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46" y="2505881"/>
            <a:ext cx="2664296" cy="1878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30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Факторы риска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Семья:</a:t>
            </a:r>
          </a:p>
          <a:p>
            <a:pPr lvl="0" algn="just"/>
            <a:r>
              <a:rPr lang="ru-RU" dirty="0"/>
              <a:t>Малообеспеченная, неполная или многодетная семья, семья с приемными детьми, наличие в семье больного алкоголизмом или наркоманией, стрессы, ставшие следствием безработицы, финансовых трудностей, смерти или потери близких, супружеские конфликты, чрезмерная занятость взрослых, специфические культурные или религиозные факторы; </a:t>
            </a:r>
          </a:p>
          <a:p>
            <a:pPr lvl="0" algn="just"/>
            <a:r>
              <a:rPr lang="ru-RU" dirty="0"/>
              <a:t>Юные родители (17 лет и младше); </a:t>
            </a:r>
          </a:p>
          <a:p>
            <a:pPr lvl="0" algn="just"/>
            <a:r>
              <a:rPr lang="ru-RU" dirty="0"/>
              <a:t>Низкий уровень образования родителей и недостаток знаний в области воспитания детей; </a:t>
            </a:r>
          </a:p>
          <a:p>
            <a:pPr lvl="0" algn="just"/>
            <a:r>
              <a:rPr lang="ru-RU" dirty="0"/>
              <a:t>Статус беженцев в результате межнациональных конфликтов.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22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Какие родители?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Психические заболевания, частые критические состояния (попытки суицида, нервные срывы), умственная отсталость, недостаточный самоконтроль или импульсивность; </a:t>
            </a:r>
          </a:p>
          <a:p>
            <a:pPr lvl="0"/>
            <a:r>
              <a:rPr lang="ru-RU" dirty="0"/>
              <a:t>Наличие в прошлом случаев жестокого обращения с детьми, инцеста, привлечения к уголовной ответственности за половые преступления; </a:t>
            </a:r>
          </a:p>
          <a:p>
            <a:pPr lvl="0"/>
            <a:r>
              <a:rPr lang="ru-RU" dirty="0"/>
              <a:t>Родители, сами подвергавшиеся в детстве жестокому отношению или лишенные родительских прав.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http://www.1450.edusite.ru/images/p15_---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9"/>
            <a:ext cx="244827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88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Дети – </a:t>
            </a:r>
            <a:br>
              <a:rPr lang="ru-RU" b="1" dirty="0" smtClean="0"/>
            </a:br>
            <a:r>
              <a:rPr lang="ru-RU" b="1" dirty="0" smtClean="0"/>
              <a:t>жертвы </a:t>
            </a:r>
            <a:br>
              <a:rPr lang="ru-RU" b="1" dirty="0" smtClean="0"/>
            </a:br>
            <a:r>
              <a:rPr lang="ru-RU" b="1" dirty="0" smtClean="0"/>
              <a:t>насилия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sz="2600" dirty="0"/>
              <a:t>Нежеланный, </a:t>
            </a:r>
            <a:endParaRPr lang="ru-RU" sz="2600" dirty="0" smtClean="0"/>
          </a:p>
          <a:p>
            <a:pPr marL="0" lvl="0" indent="0">
              <a:buNone/>
            </a:pPr>
            <a:r>
              <a:rPr lang="ru-RU" sz="2600" dirty="0" smtClean="0"/>
              <a:t>     нелюбимый </a:t>
            </a:r>
            <a:r>
              <a:rPr lang="ru-RU" sz="2600" dirty="0"/>
              <a:t>ребенок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 Наличие </a:t>
            </a:r>
            <a:r>
              <a:rPr lang="ru-RU" sz="2600" dirty="0"/>
              <a:t>у ребенка физических или умственных недостатков, недоношенность при рождении и низкая масса тела, врожденные уродства, сходство с нелюбимым родственником; </a:t>
            </a:r>
          </a:p>
          <a:p>
            <a:pPr lvl="0"/>
            <a:r>
              <a:rPr lang="ru-RU" sz="2600" dirty="0"/>
              <a:t>Нарушения в поведении ребенка, </a:t>
            </a:r>
            <a:r>
              <a:rPr lang="ru-RU" sz="2600" dirty="0" err="1"/>
              <a:t>гиперактивность</a:t>
            </a:r>
            <a:r>
              <a:rPr lang="ru-RU" sz="2600" dirty="0"/>
              <a:t>, непослушание, высокоодаренный или талантливый ребенок </a:t>
            </a:r>
          </a:p>
          <a:p>
            <a:endParaRPr lang="ru-RU" dirty="0"/>
          </a:p>
        </p:txBody>
      </p:sp>
      <p:pic>
        <p:nvPicPr>
          <p:cNvPr id="4" name="Рисунок 3" descr="http://cs9863.userapi.com/u367636/-6/x_7ec0b5b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46449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20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5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Признаки жестокого обращения</a:t>
            </a:r>
            <a:br>
              <a:rPr lang="ru-RU" sz="3600" b="1" dirty="0" smtClean="0"/>
            </a:br>
            <a:r>
              <a:rPr lang="ru-RU" sz="3600" b="1" dirty="0" smtClean="0"/>
              <a:t> с детьми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datas/doshkolnoe-obrazovanie/ZHestokoe-obraschenie-s-detmi/0013-013-Naibolee-tipichnye-priznaki-Fizicheskogo-zhestokogo-obraschenij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1" y="1556791"/>
            <a:ext cx="8352927" cy="5040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35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Типы-схемы жестокого обращения родителей с детьми.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u="sng" dirty="0"/>
              <a:t>«Ребенок – мишень»</a:t>
            </a:r>
            <a:r>
              <a:rPr lang="ru-RU" sz="2000" dirty="0"/>
              <a:t> - </a:t>
            </a:r>
            <a:r>
              <a:rPr lang="ru-RU" sz="1800" dirty="0"/>
              <a:t>ребенка считают либо слишком пассивным, либо очень активным и, как результат он становится объектом агрессии в семье. Такая ситуация часто складывается, если ребенок имеет физические или умственные недостатки. Усугубляется положение ребенка, если он любим одним из родителей.</a:t>
            </a:r>
          </a:p>
          <a:p>
            <a:pPr marL="0" indent="0">
              <a:buNone/>
            </a:pPr>
            <a:r>
              <a:rPr lang="ru-RU" sz="1800" i="1" u="sng" dirty="0"/>
              <a:t>«Критическая ситуация»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(</a:t>
            </a:r>
            <a:r>
              <a:rPr lang="ru-RU" sz="1800" dirty="0"/>
              <a:t>стечение обстоятельств) – потеря работы,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разлука </a:t>
            </a:r>
            <a:r>
              <a:rPr lang="ru-RU" sz="1800" dirty="0"/>
              <a:t>с любимым, финансовые трудности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</a:t>
            </a:r>
            <a:r>
              <a:rPr lang="ru-RU" sz="1800" i="1" u="sng" dirty="0" smtClean="0"/>
              <a:t>«</a:t>
            </a:r>
            <a:r>
              <a:rPr lang="ru-RU" sz="1800" i="1" u="sng" dirty="0"/>
              <a:t>Отсутствие навыков отцовства </a:t>
            </a:r>
            <a:endParaRPr lang="ru-RU" sz="1800" i="1" u="sng" dirty="0" smtClean="0"/>
          </a:p>
          <a:p>
            <a:pPr marL="0" indent="0">
              <a:buNone/>
            </a:pPr>
            <a:r>
              <a:rPr lang="ru-RU" sz="1800" i="1" u="sng" dirty="0" smtClean="0"/>
              <a:t>или </a:t>
            </a:r>
            <a:r>
              <a:rPr lang="ru-RU" sz="1800" i="1" u="sng" dirty="0"/>
              <a:t>материнства»</a:t>
            </a:r>
            <a:r>
              <a:rPr lang="ru-RU" sz="1800" dirty="0"/>
              <a:t> - родители не готовы к той ответственности, которую налагает на них отцовство или материнство. И не имеют других стратегий воспитания, кроме крика, запугивания, избиения.</a:t>
            </a:r>
          </a:p>
          <a:p>
            <a:pPr marL="0" indent="0" algn="just">
              <a:buNone/>
            </a:pPr>
            <a:r>
              <a:rPr lang="ru-RU" sz="1800" i="1" u="sng" dirty="0"/>
              <a:t>«Необразованный родитель»</a:t>
            </a:r>
            <a:r>
              <a:rPr lang="ru-RU" sz="1800" dirty="0"/>
              <a:t> - отсутствие элементарных знаний о возрастных особенностях развития детей и неумение учитывать особенности детской психики.</a:t>
            </a:r>
          </a:p>
          <a:p>
            <a:pPr algn="just"/>
            <a:endParaRPr lang="ru-RU" sz="2000" dirty="0"/>
          </a:p>
        </p:txBody>
      </p:sp>
      <p:pic>
        <p:nvPicPr>
          <p:cNvPr id="4" name="Рисунок 3" descr="http://ic.pics.livejournal.com/easymoming/31856766/27285/27285_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852936"/>
            <a:ext cx="2664296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391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423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Воспитание  без обид и унижений</vt:lpstr>
      <vt:lpstr>Дети имеют право  на любовь и заботу</vt:lpstr>
      <vt:lpstr>Народная мудрость предков</vt:lpstr>
      <vt:lpstr>Жестокое обращение с детьми</vt:lpstr>
      <vt:lpstr>Факторы риска</vt:lpstr>
      <vt:lpstr>Какие родители?</vt:lpstr>
      <vt:lpstr>   Дети –  жертвы  насилия: </vt:lpstr>
      <vt:lpstr>Признаки жестокого обращения  с детьми</vt:lpstr>
      <vt:lpstr> Типы-схемы жестокого обращения родителей с детьми. </vt:lpstr>
      <vt:lpstr> Типы-схемы жестокого обращения родителей с детьми. </vt:lpstr>
      <vt:lpstr>Меры по защите детей  от жестокости 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без обид и унижений</dc:title>
  <dc:creator>User</dc:creator>
  <cp:lastModifiedBy>User</cp:lastModifiedBy>
  <cp:revision>11</cp:revision>
  <cp:lastPrinted>2012-12-14T08:19:07Z</cp:lastPrinted>
  <dcterms:created xsi:type="dcterms:W3CDTF">2012-12-14T06:36:32Z</dcterms:created>
  <dcterms:modified xsi:type="dcterms:W3CDTF">2012-12-14T08:20:47Z</dcterms:modified>
</cp:coreProperties>
</file>