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61" autoAdjust="0"/>
  </p:normalViewPr>
  <p:slideViewPr>
    <p:cSldViewPr>
      <p:cViewPr>
        <p:scale>
          <a:sx n="66" d="100"/>
          <a:sy n="66" d="100"/>
        </p:scale>
        <p:origin x="-1758" y="-1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1DCF4E-4D68-44D5-ABB9-E6DCD544682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CCF2D72B-B69E-467F-986B-66CDF2A92E7B}">
      <dgm:prSet custT="1"/>
      <dgm:spPr>
        <a:solidFill>
          <a:schemeClr val="accent5">
            <a:lumMod val="40000"/>
            <a:lumOff val="60000"/>
          </a:schemeClr>
        </a:solidFill>
        <a:ln>
          <a:solidFill>
            <a:srgbClr val="0070C0"/>
          </a:solidFill>
        </a:ln>
      </dgm:spPr>
      <dgm:t>
        <a:bodyPr/>
        <a:lstStyle/>
        <a:p>
          <a:pPr rtl="0"/>
          <a:r>
            <a:rPr lang="ru-RU" sz="2100" b="1" dirty="0" smtClean="0">
              <a:latin typeface="Times New Roman" pitchFamily="18" charset="0"/>
              <a:cs typeface="Times New Roman" pitchFamily="18" charset="0"/>
            </a:rPr>
            <a:t>Воспитатель </a:t>
          </a:r>
        </a:p>
        <a:p>
          <a:pPr rtl="0"/>
          <a:r>
            <a:rPr lang="en-US" sz="2100" b="1" dirty="0" smtClean="0">
              <a:latin typeface="Times New Roman" pitchFamily="18" charset="0"/>
              <a:cs typeface="Times New Roman" pitchFamily="18" charset="0"/>
            </a:rPr>
            <a:t>II </a:t>
          </a:r>
          <a:r>
            <a:rPr lang="ru-RU" sz="2100" b="1" dirty="0" smtClean="0">
              <a:latin typeface="Times New Roman" pitchFamily="18" charset="0"/>
              <a:cs typeface="Times New Roman" pitchFamily="18" charset="0"/>
            </a:rPr>
            <a:t>кв. категории</a:t>
          </a:r>
          <a:endParaRPr lang="ru-RU" sz="2100" b="1" dirty="0">
            <a:latin typeface="Times New Roman" pitchFamily="18" charset="0"/>
            <a:cs typeface="Times New Roman" pitchFamily="18" charset="0"/>
          </a:endParaRPr>
        </a:p>
      </dgm:t>
    </dgm:pt>
    <dgm:pt modelId="{04079DAE-4C28-4F9F-9728-FA05DA617F39}" type="parTrans" cxnId="{CE9E2AAC-333D-4085-B4C6-1428DBAD5C02}">
      <dgm:prSet/>
      <dgm:spPr/>
      <dgm:t>
        <a:bodyPr/>
        <a:lstStyle/>
        <a:p>
          <a:endParaRPr lang="ru-RU"/>
        </a:p>
      </dgm:t>
    </dgm:pt>
    <dgm:pt modelId="{A4631B57-BEDD-42B3-B55C-F47009B0F932}" type="sibTrans" cxnId="{CE9E2AAC-333D-4085-B4C6-1428DBAD5C02}">
      <dgm:prSet/>
      <dgm:spPr/>
      <dgm:t>
        <a:bodyPr/>
        <a:lstStyle/>
        <a:p>
          <a:endParaRPr lang="ru-RU"/>
        </a:p>
      </dgm:t>
    </dgm:pt>
    <dgm:pt modelId="{572E04E9-AD62-4172-B203-0BDF3EF6EFC8}" type="pres">
      <dgm:prSet presAssocID="{271DCF4E-4D68-44D5-ABB9-E6DCD544682B}" presName="Name0" presStyleCnt="0">
        <dgm:presLayoutVars>
          <dgm:chMax val="7"/>
          <dgm:dir/>
          <dgm:animLvl val="lvl"/>
          <dgm:resizeHandles val="exact"/>
        </dgm:presLayoutVars>
      </dgm:prSet>
      <dgm:spPr/>
      <dgm:t>
        <a:bodyPr/>
        <a:lstStyle/>
        <a:p>
          <a:endParaRPr lang="ru-RU"/>
        </a:p>
      </dgm:t>
    </dgm:pt>
    <dgm:pt modelId="{BA756089-7D91-45C9-951D-F1C7DC961236}" type="pres">
      <dgm:prSet presAssocID="{CCF2D72B-B69E-467F-986B-66CDF2A92E7B}" presName="circle1" presStyleLbl="node1" presStyleIdx="0" presStyleCnt="1"/>
      <dgm:spPr/>
    </dgm:pt>
    <dgm:pt modelId="{F395BF47-95E6-4A97-8576-82F865D1967D}" type="pres">
      <dgm:prSet presAssocID="{CCF2D72B-B69E-467F-986B-66CDF2A92E7B}" presName="space" presStyleCnt="0"/>
      <dgm:spPr/>
    </dgm:pt>
    <dgm:pt modelId="{53B3B294-3ABD-4D4D-A98B-90197F95DD12}" type="pres">
      <dgm:prSet presAssocID="{CCF2D72B-B69E-467F-986B-66CDF2A92E7B}" presName="rect1" presStyleLbl="alignAcc1" presStyleIdx="0" presStyleCnt="1" custLinFactX="56418" custLinFactNeighborX="100000"/>
      <dgm:spPr/>
      <dgm:t>
        <a:bodyPr/>
        <a:lstStyle/>
        <a:p>
          <a:endParaRPr lang="ru-RU"/>
        </a:p>
      </dgm:t>
    </dgm:pt>
    <dgm:pt modelId="{F24CE688-E49F-4980-8F41-FA6466515DCD}" type="pres">
      <dgm:prSet presAssocID="{CCF2D72B-B69E-467F-986B-66CDF2A92E7B}" presName="rect1ParTxNoCh" presStyleLbl="alignAcc1" presStyleIdx="0" presStyleCnt="1">
        <dgm:presLayoutVars>
          <dgm:chMax val="1"/>
          <dgm:bulletEnabled val="1"/>
        </dgm:presLayoutVars>
      </dgm:prSet>
      <dgm:spPr/>
      <dgm:t>
        <a:bodyPr/>
        <a:lstStyle/>
        <a:p>
          <a:endParaRPr lang="ru-RU"/>
        </a:p>
      </dgm:t>
    </dgm:pt>
  </dgm:ptLst>
  <dgm:cxnLst>
    <dgm:cxn modelId="{CE9E2AAC-333D-4085-B4C6-1428DBAD5C02}" srcId="{271DCF4E-4D68-44D5-ABB9-E6DCD544682B}" destId="{CCF2D72B-B69E-467F-986B-66CDF2A92E7B}" srcOrd="0" destOrd="0" parTransId="{04079DAE-4C28-4F9F-9728-FA05DA617F39}" sibTransId="{A4631B57-BEDD-42B3-B55C-F47009B0F932}"/>
    <dgm:cxn modelId="{71A085B5-7E2A-4EE2-8B26-C02034602FCC}" type="presOf" srcId="{271DCF4E-4D68-44D5-ABB9-E6DCD544682B}" destId="{572E04E9-AD62-4172-B203-0BDF3EF6EFC8}" srcOrd="0" destOrd="0" presId="urn:microsoft.com/office/officeart/2005/8/layout/target3"/>
    <dgm:cxn modelId="{BD3AB03D-9F92-4F35-B584-63BD81EB9EAE}" type="presOf" srcId="{CCF2D72B-B69E-467F-986B-66CDF2A92E7B}" destId="{53B3B294-3ABD-4D4D-A98B-90197F95DD12}" srcOrd="0" destOrd="0" presId="urn:microsoft.com/office/officeart/2005/8/layout/target3"/>
    <dgm:cxn modelId="{80651823-8168-474D-8C9D-87CA2F240762}" type="presOf" srcId="{CCF2D72B-B69E-467F-986B-66CDF2A92E7B}" destId="{F24CE688-E49F-4980-8F41-FA6466515DCD}" srcOrd="1" destOrd="0" presId="urn:microsoft.com/office/officeart/2005/8/layout/target3"/>
    <dgm:cxn modelId="{C236BE72-A22D-41D2-AD29-A662553E0C6C}" type="presParOf" srcId="{572E04E9-AD62-4172-B203-0BDF3EF6EFC8}" destId="{BA756089-7D91-45C9-951D-F1C7DC961236}" srcOrd="0" destOrd="0" presId="urn:microsoft.com/office/officeart/2005/8/layout/target3"/>
    <dgm:cxn modelId="{DBFCDCBF-B124-4D83-9FC7-1241E3708F53}" type="presParOf" srcId="{572E04E9-AD62-4172-B203-0BDF3EF6EFC8}" destId="{F395BF47-95E6-4A97-8576-82F865D1967D}" srcOrd="1" destOrd="0" presId="urn:microsoft.com/office/officeart/2005/8/layout/target3"/>
    <dgm:cxn modelId="{9B2D091B-787A-44E4-A80B-F138A4529B23}" type="presParOf" srcId="{572E04E9-AD62-4172-B203-0BDF3EF6EFC8}" destId="{53B3B294-3ABD-4D4D-A98B-90197F95DD12}" srcOrd="2" destOrd="0" presId="urn:microsoft.com/office/officeart/2005/8/layout/target3"/>
    <dgm:cxn modelId="{31662DAA-BD9A-42E0-8436-EFD9DD39B7E6}" type="presParOf" srcId="{572E04E9-AD62-4172-B203-0BDF3EF6EFC8}" destId="{F24CE688-E49F-4980-8F41-FA6466515DCD}"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A17637-FCAB-4E64-94C2-82E14A847D3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8BCCE6B1-9D8E-4568-B357-D4862863858F}">
      <dgm:prSet custT="1"/>
      <dgm:spPr>
        <a:solidFill>
          <a:schemeClr val="accent5">
            <a:lumMod val="40000"/>
            <a:lumOff val="60000"/>
          </a:schemeClr>
        </a:solidFill>
      </dgm:spPr>
      <dgm:t>
        <a:bodyPr/>
        <a:lstStyle/>
        <a:p>
          <a:pPr rtl="0"/>
          <a:r>
            <a:rPr lang="ru-RU" sz="1600" b="1" i="0" baseline="0" dirty="0" smtClean="0">
              <a:latin typeface="Times New Roman" pitchFamily="18" charset="0"/>
              <a:cs typeface="Times New Roman" pitchFamily="18" charset="0"/>
            </a:rPr>
            <a:t>Тематическое планирование работы над пьесами</a:t>
          </a:r>
          <a:endParaRPr lang="ru-RU" sz="1600" dirty="0">
            <a:latin typeface="Times New Roman" pitchFamily="18" charset="0"/>
            <a:cs typeface="Times New Roman" pitchFamily="18" charset="0"/>
          </a:endParaRPr>
        </a:p>
      </dgm:t>
    </dgm:pt>
    <dgm:pt modelId="{50A99F3B-F4F3-4D70-8892-92215875FAE9}" type="parTrans" cxnId="{EC41BDD4-B317-47ED-91C4-5AD40E372CC5}">
      <dgm:prSet/>
      <dgm:spPr/>
      <dgm:t>
        <a:bodyPr/>
        <a:lstStyle/>
        <a:p>
          <a:endParaRPr lang="ru-RU"/>
        </a:p>
      </dgm:t>
    </dgm:pt>
    <dgm:pt modelId="{5CE3C2C7-8844-4797-9761-3805BCE1F9F6}" type="sibTrans" cxnId="{EC41BDD4-B317-47ED-91C4-5AD40E372CC5}">
      <dgm:prSet/>
      <dgm:spPr/>
      <dgm:t>
        <a:bodyPr/>
        <a:lstStyle/>
        <a:p>
          <a:endParaRPr lang="ru-RU"/>
        </a:p>
      </dgm:t>
    </dgm:pt>
    <dgm:pt modelId="{BA3F2958-1663-42EA-9892-162365F45E2E}" type="pres">
      <dgm:prSet presAssocID="{27A17637-FCAB-4E64-94C2-82E14A847D3B}" presName="Name0" presStyleCnt="0">
        <dgm:presLayoutVars>
          <dgm:chMax val="7"/>
          <dgm:dir/>
          <dgm:animLvl val="lvl"/>
          <dgm:resizeHandles val="exact"/>
        </dgm:presLayoutVars>
      </dgm:prSet>
      <dgm:spPr/>
      <dgm:t>
        <a:bodyPr/>
        <a:lstStyle/>
        <a:p>
          <a:endParaRPr lang="ru-RU"/>
        </a:p>
      </dgm:t>
    </dgm:pt>
    <dgm:pt modelId="{966219DC-9253-4644-B940-E4020981ED1B}" type="pres">
      <dgm:prSet presAssocID="{8BCCE6B1-9D8E-4568-B357-D4862863858F}" presName="circle1" presStyleLbl="node1" presStyleIdx="0" presStyleCnt="1"/>
      <dgm:spPr/>
    </dgm:pt>
    <dgm:pt modelId="{4C1F3B66-AF01-4928-A42F-FFEB1A01C076}" type="pres">
      <dgm:prSet presAssocID="{8BCCE6B1-9D8E-4568-B357-D4862863858F}" presName="space" presStyleCnt="0"/>
      <dgm:spPr/>
    </dgm:pt>
    <dgm:pt modelId="{06F42DA4-E716-4400-9D3C-5C463DA0E9FD}" type="pres">
      <dgm:prSet presAssocID="{8BCCE6B1-9D8E-4568-B357-D4862863858F}" presName="rect1" presStyleLbl="alignAcc1" presStyleIdx="0" presStyleCnt="1"/>
      <dgm:spPr/>
      <dgm:t>
        <a:bodyPr/>
        <a:lstStyle/>
        <a:p>
          <a:endParaRPr lang="ru-RU"/>
        </a:p>
      </dgm:t>
    </dgm:pt>
    <dgm:pt modelId="{50242891-2147-4047-A1EA-9A548918A071}" type="pres">
      <dgm:prSet presAssocID="{8BCCE6B1-9D8E-4568-B357-D4862863858F}" presName="rect1ParTxNoCh" presStyleLbl="alignAcc1" presStyleIdx="0" presStyleCnt="1">
        <dgm:presLayoutVars>
          <dgm:chMax val="1"/>
          <dgm:bulletEnabled val="1"/>
        </dgm:presLayoutVars>
      </dgm:prSet>
      <dgm:spPr/>
      <dgm:t>
        <a:bodyPr/>
        <a:lstStyle/>
        <a:p>
          <a:endParaRPr lang="ru-RU"/>
        </a:p>
      </dgm:t>
    </dgm:pt>
  </dgm:ptLst>
  <dgm:cxnLst>
    <dgm:cxn modelId="{EF3452B9-A386-49FF-A01C-E0104DD1F477}" type="presOf" srcId="{8BCCE6B1-9D8E-4568-B357-D4862863858F}" destId="{06F42DA4-E716-4400-9D3C-5C463DA0E9FD}" srcOrd="0" destOrd="0" presId="urn:microsoft.com/office/officeart/2005/8/layout/target3"/>
    <dgm:cxn modelId="{5F05AD81-C2F6-4E72-A1F8-09DD7D945896}" type="presOf" srcId="{8BCCE6B1-9D8E-4568-B357-D4862863858F}" destId="{50242891-2147-4047-A1EA-9A548918A071}" srcOrd="1" destOrd="0" presId="urn:microsoft.com/office/officeart/2005/8/layout/target3"/>
    <dgm:cxn modelId="{EC41BDD4-B317-47ED-91C4-5AD40E372CC5}" srcId="{27A17637-FCAB-4E64-94C2-82E14A847D3B}" destId="{8BCCE6B1-9D8E-4568-B357-D4862863858F}" srcOrd="0" destOrd="0" parTransId="{50A99F3B-F4F3-4D70-8892-92215875FAE9}" sibTransId="{5CE3C2C7-8844-4797-9761-3805BCE1F9F6}"/>
    <dgm:cxn modelId="{629D1AA2-7843-496F-B184-7FDFAE5A4716}" type="presOf" srcId="{27A17637-FCAB-4E64-94C2-82E14A847D3B}" destId="{BA3F2958-1663-42EA-9892-162365F45E2E}" srcOrd="0" destOrd="0" presId="urn:microsoft.com/office/officeart/2005/8/layout/target3"/>
    <dgm:cxn modelId="{6733CCB8-F4EB-440D-90B3-79930A002982}" type="presParOf" srcId="{BA3F2958-1663-42EA-9892-162365F45E2E}" destId="{966219DC-9253-4644-B940-E4020981ED1B}" srcOrd="0" destOrd="0" presId="urn:microsoft.com/office/officeart/2005/8/layout/target3"/>
    <dgm:cxn modelId="{473AE670-4E93-4423-87BE-4B7897E12C5C}" type="presParOf" srcId="{BA3F2958-1663-42EA-9892-162365F45E2E}" destId="{4C1F3B66-AF01-4928-A42F-FFEB1A01C076}" srcOrd="1" destOrd="0" presId="urn:microsoft.com/office/officeart/2005/8/layout/target3"/>
    <dgm:cxn modelId="{FA42C053-5B7A-4C83-99C4-53B84584BC0D}" type="presParOf" srcId="{BA3F2958-1663-42EA-9892-162365F45E2E}" destId="{06F42DA4-E716-4400-9D3C-5C463DA0E9FD}" srcOrd="2" destOrd="0" presId="urn:microsoft.com/office/officeart/2005/8/layout/target3"/>
    <dgm:cxn modelId="{C48ADCD7-F6CA-482C-8F84-13EC9B7C6643}" type="presParOf" srcId="{BA3F2958-1663-42EA-9892-162365F45E2E}" destId="{50242891-2147-4047-A1EA-9A548918A071}"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6D8480-4598-4AA9-8656-5B9D7B8DED4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9CB88049-AB24-433C-BC77-1BB7D40D5C7F}">
      <dgm:prSet custT="1"/>
      <dgm:spPr>
        <a:solidFill>
          <a:schemeClr val="accent5">
            <a:lumMod val="40000"/>
            <a:lumOff val="60000"/>
          </a:schemeClr>
        </a:solidFill>
        <a:ln>
          <a:solidFill>
            <a:srgbClr val="0070C0"/>
          </a:solidFill>
        </a:ln>
      </dgm:spPr>
      <dgm:t>
        <a:bodyPr/>
        <a:lstStyle/>
        <a:p>
          <a:pPr rtl="0"/>
          <a:r>
            <a:rPr lang="ru-RU" sz="1600" b="1" smtClean="0">
              <a:latin typeface="Times New Roman" pitchFamily="18" charset="0"/>
              <a:cs typeface="Times New Roman" pitchFamily="18" charset="0"/>
            </a:rPr>
            <a:t>Календарно-тематическое планирование</a:t>
          </a:r>
          <a:endParaRPr lang="ru-RU" sz="1600" b="1">
            <a:latin typeface="Times New Roman" pitchFamily="18" charset="0"/>
            <a:cs typeface="Times New Roman" pitchFamily="18" charset="0"/>
          </a:endParaRPr>
        </a:p>
      </dgm:t>
    </dgm:pt>
    <dgm:pt modelId="{FED93988-607F-476F-83D1-08529808A9FD}" type="parTrans" cxnId="{8F0B9AF7-E90F-412C-A076-49AE4D196C74}">
      <dgm:prSet/>
      <dgm:spPr/>
      <dgm:t>
        <a:bodyPr/>
        <a:lstStyle/>
        <a:p>
          <a:endParaRPr lang="ru-RU"/>
        </a:p>
      </dgm:t>
    </dgm:pt>
    <dgm:pt modelId="{B7102B6F-72FB-4E71-AF84-9C7ADF41C648}" type="sibTrans" cxnId="{8F0B9AF7-E90F-412C-A076-49AE4D196C74}">
      <dgm:prSet/>
      <dgm:spPr/>
      <dgm:t>
        <a:bodyPr/>
        <a:lstStyle/>
        <a:p>
          <a:endParaRPr lang="ru-RU"/>
        </a:p>
      </dgm:t>
    </dgm:pt>
    <dgm:pt modelId="{43BC0A82-6B8F-4B80-A63A-813F52EC5053}" type="pres">
      <dgm:prSet presAssocID="{636D8480-4598-4AA9-8656-5B9D7B8DED44}" presName="Name0" presStyleCnt="0">
        <dgm:presLayoutVars>
          <dgm:chMax val="7"/>
          <dgm:dir/>
          <dgm:animLvl val="lvl"/>
          <dgm:resizeHandles val="exact"/>
        </dgm:presLayoutVars>
      </dgm:prSet>
      <dgm:spPr/>
      <dgm:t>
        <a:bodyPr/>
        <a:lstStyle/>
        <a:p>
          <a:endParaRPr lang="ru-RU"/>
        </a:p>
      </dgm:t>
    </dgm:pt>
    <dgm:pt modelId="{0FD188C0-F18D-436D-9F44-53365678E499}" type="pres">
      <dgm:prSet presAssocID="{9CB88049-AB24-433C-BC77-1BB7D40D5C7F}" presName="circle1" presStyleLbl="node1" presStyleIdx="0" presStyleCnt="1"/>
      <dgm:spPr/>
    </dgm:pt>
    <dgm:pt modelId="{AD625627-E93A-4FDE-AF63-CC853F588BC4}" type="pres">
      <dgm:prSet presAssocID="{9CB88049-AB24-433C-BC77-1BB7D40D5C7F}" presName="space" presStyleCnt="0"/>
      <dgm:spPr/>
    </dgm:pt>
    <dgm:pt modelId="{0E24DBE7-AD93-4777-A624-C10340D4F3CD}" type="pres">
      <dgm:prSet presAssocID="{9CB88049-AB24-433C-BC77-1BB7D40D5C7F}" presName="rect1" presStyleLbl="alignAcc1" presStyleIdx="0" presStyleCnt="1" custLinFactNeighborX="618" custLinFactNeighborY="-38994"/>
      <dgm:spPr/>
      <dgm:t>
        <a:bodyPr/>
        <a:lstStyle/>
        <a:p>
          <a:endParaRPr lang="ru-RU"/>
        </a:p>
      </dgm:t>
    </dgm:pt>
    <dgm:pt modelId="{D9D6DB97-6F51-4FCE-861B-ADF2D79EE68E}" type="pres">
      <dgm:prSet presAssocID="{9CB88049-AB24-433C-BC77-1BB7D40D5C7F}" presName="rect1ParTxNoCh" presStyleLbl="alignAcc1" presStyleIdx="0" presStyleCnt="1">
        <dgm:presLayoutVars>
          <dgm:chMax val="1"/>
          <dgm:bulletEnabled val="1"/>
        </dgm:presLayoutVars>
      </dgm:prSet>
      <dgm:spPr/>
      <dgm:t>
        <a:bodyPr/>
        <a:lstStyle/>
        <a:p>
          <a:endParaRPr lang="ru-RU"/>
        </a:p>
      </dgm:t>
    </dgm:pt>
  </dgm:ptLst>
  <dgm:cxnLst>
    <dgm:cxn modelId="{3524F5B7-45DA-4A17-900C-5F2DEBC76E6D}" type="presOf" srcId="{9CB88049-AB24-433C-BC77-1BB7D40D5C7F}" destId="{0E24DBE7-AD93-4777-A624-C10340D4F3CD}" srcOrd="0" destOrd="0" presId="urn:microsoft.com/office/officeart/2005/8/layout/target3"/>
    <dgm:cxn modelId="{0CBA4E7B-9697-49E1-82A6-BA11CD820CDA}" type="presOf" srcId="{636D8480-4598-4AA9-8656-5B9D7B8DED44}" destId="{43BC0A82-6B8F-4B80-A63A-813F52EC5053}" srcOrd="0" destOrd="0" presId="urn:microsoft.com/office/officeart/2005/8/layout/target3"/>
    <dgm:cxn modelId="{8F0B9AF7-E90F-412C-A076-49AE4D196C74}" srcId="{636D8480-4598-4AA9-8656-5B9D7B8DED44}" destId="{9CB88049-AB24-433C-BC77-1BB7D40D5C7F}" srcOrd="0" destOrd="0" parTransId="{FED93988-607F-476F-83D1-08529808A9FD}" sibTransId="{B7102B6F-72FB-4E71-AF84-9C7ADF41C648}"/>
    <dgm:cxn modelId="{861EEBE6-3A0B-4436-886D-48D80DBC4D4C}" type="presOf" srcId="{9CB88049-AB24-433C-BC77-1BB7D40D5C7F}" destId="{D9D6DB97-6F51-4FCE-861B-ADF2D79EE68E}" srcOrd="1" destOrd="0" presId="urn:microsoft.com/office/officeart/2005/8/layout/target3"/>
    <dgm:cxn modelId="{3ED3A7FD-B210-485B-9B80-82DA17C1EB76}" type="presParOf" srcId="{43BC0A82-6B8F-4B80-A63A-813F52EC5053}" destId="{0FD188C0-F18D-436D-9F44-53365678E499}" srcOrd="0" destOrd="0" presId="urn:microsoft.com/office/officeart/2005/8/layout/target3"/>
    <dgm:cxn modelId="{8F42693C-988A-472C-9B89-BE5688AB46F8}" type="presParOf" srcId="{43BC0A82-6B8F-4B80-A63A-813F52EC5053}" destId="{AD625627-E93A-4FDE-AF63-CC853F588BC4}" srcOrd="1" destOrd="0" presId="urn:microsoft.com/office/officeart/2005/8/layout/target3"/>
    <dgm:cxn modelId="{272EB928-6161-400F-94C6-F4AB45B62A2B}" type="presParOf" srcId="{43BC0A82-6B8F-4B80-A63A-813F52EC5053}" destId="{0E24DBE7-AD93-4777-A624-C10340D4F3CD}" srcOrd="2" destOrd="0" presId="urn:microsoft.com/office/officeart/2005/8/layout/target3"/>
    <dgm:cxn modelId="{5EB0A0C4-5B7E-4967-99E5-8F82010308AD}" type="presParOf" srcId="{43BC0A82-6B8F-4B80-A63A-813F52EC5053}" destId="{D9D6DB97-6F51-4FCE-861B-ADF2D79EE68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899478-53F5-45D2-A5FE-D5997FF13B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485A868B-F423-4A6B-A1B2-66F63D75AAA1}">
      <dgm:prSet custT="1"/>
      <dgm:spPr>
        <a:solidFill>
          <a:srgbClr val="FFC000"/>
        </a:solidFill>
        <a:ln>
          <a:solidFill>
            <a:srgbClr val="0070C0"/>
          </a:solidFill>
        </a:ln>
      </dgm:spPr>
      <dgm:t>
        <a:bodyPr/>
        <a:lstStyle/>
        <a:p>
          <a:pPr algn="ctr" rtl="0"/>
          <a:r>
            <a:rPr lang="ru-RU" sz="1600" b="1" dirty="0" smtClean="0">
              <a:solidFill>
                <a:schemeClr val="tx1"/>
              </a:solidFill>
              <a:latin typeface="Times New Roman" pitchFamily="18" charset="0"/>
              <a:cs typeface="Times New Roman" pitchFamily="18" charset="0"/>
            </a:rPr>
            <a:t> «Репка» пальчиковый театр</a:t>
          </a:r>
          <a:endParaRPr lang="ru-RU" sz="1600" b="1" dirty="0">
            <a:solidFill>
              <a:schemeClr val="tx1"/>
            </a:solidFill>
            <a:latin typeface="Times New Roman" pitchFamily="18" charset="0"/>
            <a:cs typeface="Times New Roman" pitchFamily="18" charset="0"/>
          </a:endParaRPr>
        </a:p>
      </dgm:t>
    </dgm:pt>
    <dgm:pt modelId="{35DFE0F1-EB28-423F-9717-1FEB96904CF2}" type="parTrans" cxnId="{AC7814CE-8FBF-4CE0-9000-4354B87D52D2}">
      <dgm:prSet/>
      <dgm:spPr/>
      <dgm:t>
        <a:bodyPr/>
        <a:lstStyle/>
        <a:p>
          <a:endParaRPr lang="ru-RU"/>
        </a:p>
      </dgm:t>
    </dgm:pt>
    <dgm:pt modelId="{5BC47F0D-DD7D-4A99-B3F7-543ECEC728A1}" type="sibTrans" cxnId="{AC7814CE-8FBF-4CE0-9000-4354B87D52D2}">
      <dgm:prSet/>
      <dgm:spPr/>
      <dgm:t>
        <a:bodyPr/>
        <a:lstStyle/>
        <a:p>
          <a:endParaRPr lang="ru-RU"/>
        </a:p>
      </dgm:t>
    </dgm:pt>
    <dgm:pt modelId="{C09E6191-0DBA-4E67-B20E-8D1132D3E7CD}" type="pres">
      <dgm:prSet presAssocID="{B8899478-53F5-45D2-A5FE-D5997FF13B1B}" presName="linear" presStyleCnt="0">
        <dgm:presLayoutVars>
          <dgm:animLvl val="lvl"/>
          <dgm:resizeHandles val="exact"/>
        </dgm:presLayoutVars>
      </dgm:prSet>
      <dgm:spPr/>
      <dgm:t>
        <a:bodyPr/>
        <a:lstStyle/>
        <a:p>
          <a:endParaRPr lang="ru-RU"/>
        </a:p>
      </dgm:t>
    </dgm:pt>
    <dgm:pt modelId="{B9306466-ECF6-4395-9676-9E5659022537}" type="pres">
      <dgm:prSet presAssocID="{485A868B-F423-4A6B-A1B2-66F63D75AAA1}" presName="parentText" presStyleLbl="node1" presStyleIdx="0" presStyleCnt="1" custLinFactNeighborX="-74441" custLinFactNeighborY="-19644">
        <dgm:presLayoutVars>
          <dgm:chMax val="0"/>
          <dgm:bulletEnabled val="1"/>
        </dgm:presLayoutVars>
      </dgm:prSet>
      <dgm:spPr/>
      <dgm:t>
        <a:bodyPr/>
        <a:lstStyle/>
        <a:p>
          <a:endParaRPr lang="ru-RU"/>
        </a:p>
      </dgm:t>
    </dgm:pt>
  </dgm:ptLst>
  <dgm:cxnLst>
    <dgm:cxn modelId="{85E36369-1BB2-45BB-A8A8-EAB01486DEC0}" type="presOf" srcId="{B8899478-53F5-45D2-A5FE-D5997FF13B1B}" destId="{C09E6191-0DBA-4E67-B20E-8D1132D3E7CD}" srcOrd="0" destOrd="0" presId="urn:microsoft.com/office/officeart/2005/8/layout/vList2"/>
    <dgm:cxn modelId="{AC7814CE-8FBF-4CE0-9000-4354B87D52D2}" srcId="{B8899478-53F5-45D2-A5FE-D5997FF13B1B}" destId="{485A868B-F423-4A6B-A1B2-66F63D75AAA1}" srcOrd="0" destOrd="0" parTransId="{35DFE0F1-EB28-423F-9717-1FEB96904CF2}" sibTransId="{5BC47F0D-DD7D-4A99-B3F7-543ECEC728A1}"/>
    <dgm:cxn modelId="{A9380353-6F40-4F2D-882E-0ECE4C2A0924}" type="presOf" srcId="{485A868B-F423-4A6B-A1B2-66F63D75AAA1}" destId="{B9306466-ECF6-4395-9676-9E5659022537}" srcOrd="0" destOrd="0" presId="urn:microsoft.com/office/officeart/2005/8/layout/vList2"/>
    <dgm:cxn modelId="{BDA87D97-B2F6-453F-9A66-76441953E9FE}" type="presParOf" srcId="{C09E6191-0DBA-4E67-B20E-8D1132D3E7CD}" destId="{B9306466-ECF6-4395-9676-9E565902253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A75F36-A309-494F-AF93-E96F95C14881}" type="doc">
      <dgm:prSet loTypeId="urn:microsoft.com/office/officeart/2005/8/layout/venn1" loCatId="relationship" qsTypeId="urn:microsoft.com/office/officeart/2005/8/quickstyle/simple1" qsCatId="simple" csTypeId="urn:microsoft.com/office/officeart/2005/8/colors/accent4_5" csCatId="accent4" phldr="1"/>
      <dgm:spPr/>
      <dgm:t>
        <a:bodyPr/>
        <a:lstStyle/>
        <a:p>
          <a:endParaRPr lang="ru-RU"/>
        </a:p>
      </dgm:t>
    </dgm:pt>
    <dgm:pt modelId="{B50E14DE-AD1F-4542-8C54-7D94A8BE35D8}">
      <dgm:prSet/>
      <dgm:spPr/>
      <dgm:t>
        <a:bodyPr/>
        <a:lstStyle/>
        <a:p>
          <a:pPr rtl="0"/>
          <a:r>
            <a:rPr lang="ru-RU" b="1" dirty="0" smtClean="0"/>
            <a:t>Октябрь</a:t>
          </a:r>
          <a:endParaRPr lang="ru-RU" dirty="0"/>
        </a:p>
      </dgm:t>
    </dgm:pt>
    <dgm:pt modelId="{58B32870-ACCA-46DD-B0DA-85A984643445}" type="parTrans" cxnId="{EED51E65-19EC-49BC-BF23-9481D1E95A44}">
      <dgm:prSet/>
      <dgm:spPr/>
      <dgm:t>
        <a:bodyPr/>
        <a:lstStyle/>
        <a:p>
          <a:endParaRPr lang="ru-RU"/>
        </a:p>
      </dgm:t>
    </dgm:pt>
    <dgm:pt modelId="{8EEA456B-4E10-4E07-B419-5CD76C35D652}" type="sibTrans" cxnId="{EED51E65-19EC-49BC-BF23-9481D1E95A44}">
      <dgm:prSet/>
      <dgm:spPr/>
      <dgm:t>
        <a:bodyPr/>
        <a:lstStyle/>
        <a:p>
          <a:endParaRPr lang="ru-RU"/>
        </a:p>
      </dgm:t>
    </dgm:pt>
    <dgm:pt modelId="{9CDE5011-6826-4CD4-9394-8C5A0A22D594}" type="pres">
      <dgm:prSet presAssocID="{00A75F36-A309-494F-AF93-E96F95C14881}" presName="compositeShape" presStyleCnt="0">
        <dgm:presLayoutVars>
          <dgm:chMax val="7"/>
          <dgm:dir/>
          <dgm:resizeHandles val="exact"/>
        </dgm:presLayoutVars>
      </dgm:prSet>
      <dgm:spPr/>
      <dgm:t>
        <a:bodyPr/>
        <a:lstStyle/>
        <a:p>
          <a:endParaRPr lang="ru-RU"/>
        </a:p>
      </dgm:t>
    </dgm:pt>
    <dgm:pt modelId="{79CED6E3-376B-4219-90AA-C38EF98526E4}" type="pres">
      <dgm:prSet presAssocID="{B50E14DE-AD1F-4542-8C54-7D94A8BE35D8}" presName="circ1TxSh" presStyleLbl="vennNode1" presStyleIdx="0" presStyleCnt="1" custScaleX="100000" custScaleY="56704" custLinFactY="-72909" custLinFactNeighborX="7520" custLinFactNeighborY="-100000"/>
      <dgm:spPr/>
      <dgm:t>
        <a:bodyPr/>
        <a:lstStyle/>
        <a:p>
          <a:endParaRPr lang="ru-RU"/>
        </a:p>
      </dgm:t>
    </dgm:pt>
  </dgm:ptLst>
  <dgm:cxnLst>
    <dgm:cxn modelId="{EED51E65-19EC-49BC-BF23-9481D1E95A44}" srcId="{00A75F36-A309-494F-AF93-E96F95C14881}" destId="{B50E14DE-AD1F-4542-8C54-7D94A8BE35D8}" srcOrd="0" destOrd="0" parTransId="{58B32870-ACCA-46DD-B0DA-85A984643445}" sibTransId="{8EEA456B-4E10-4E07-B419-5CD76C35D652}"/>
    <dgm:cxn modelId="{0D8AD295-A2F6-4A2E-B790-D8CFFF78EF54}" type="presOf" srcId="{B50E14DE-AD1F-4542-8C54-7D94A8BE35D8}" destId="{79CED6E3-376B-4219-90AA-C38EF98526E4}" srcOrd="0" destOrd="0" presId="urn:microsoft.com/office/officeart/2005/8/layout/venn1"/>
    <dgm:cxn modelId="{A71E4339-9E82-4E17-A2BA-5316B31BC38C}" type="presOf" srcId="{00A75F36-A309-494F-AF93-E96F95C14881}" destId="{9CDE5011-6826-4CD4-9394-8C5A0A22D594}" srcOrd="0" destOrd="0" presId="urn:microsoft.com/office/officeart/2005/8/layout/venn1"/>
    <dgm:cxn modelId="{A09071E6-CBE3-4928-8508-0D4CB7E98157}" type="presParOf" srcId="{9CDE5011-6826-4CD4-9394-8C5A0A22D594}" destId="{79CED6E3-376B-4219-90AA-C38EF98526E4}" srcOrd="0" destOrd="0" presId="urn:microsoft.com/office/officeart/2005/8/layout/ven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56D1DB-2522-44A9-9D82-0A5F6BD3724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AF3A324-FD55-4E61-B844-B4096C460F51}">
      <dgm:prSet custT="1"/>
      <dgm:spPr>
        <a:solidFill>
          <a:srgbClr val="FFC000"/>
        </a:solidFill>
        <a:ln>
          <a:solidFill>
            <a:srgbClr val="0070C0"/>
          </a:solidFill>
        </a:ln>
      </dgm:spPr>
      <dgm:t>
        <a:bodyPr/>
        <a:lstStyle/>
        <a:p>
          <a:pPr algn="ctr" rtl="0"/>
          <a:r>
            <a:rPr lang="ru-RU" sz="1600" b="1" dirty="0" smtClean="0">
              <a:solidFill>
                <a:schemeClr val="tx1"/>
              </a:solidFill>
              <a:latin typeface="Times New Roman" pitchFamily="18" charset="0"/>
              <a:cs typeface="Times New Roman" pitchFamily="18" charset="0"/>
            </a:rPr>
            <a:t>С. Маршак «Сказка о глупом мышонке»  настольный театр</a:t>
          </a:r>
          <a:endParaRPr lang="ru-RU" sz="1600" b="1" dirty="0">
            <a:solidFill>
              <a:schemeClr val="tx1"/>
            </a:solidFill>
            <a:latin typeface="Times New Roman" pitchFamily="18" charset="0"/>
            <a:cs typeface="Times New Roman" pitchFamily="18" charset="0"/>
          </a:endParaRPr>
        </a:p>
      </dgm:t>
    </dgm:pt>
    <dgm:pt modelId="{893BF384-57C8-4272-AFFF-32446E269F89}" type="parTrans" cxnId="{97D68B6B-EDE9-43A1-BE07-D215E17F2CEB}">
      <dgm:prSet/>
      <dgm:spPr/>
      <dgm:t>
        <a:bodyPr/>
        <a:lstStyle/>
        <a:p>
          <a:pPr algn="ctr"/>
          <a:endParaRPr lang="ru-RU" sz="1600" b="1">
            <a:solidFill>
              <a:schemeClr val="tx1"/>
            </a:solidFill>
            <a:latin typeface="Times New Roman" pitchFamily="18" charset="0"/>
            <a:cs typeface="Times New Roman" pitchFamily="18" charset="0"/>
          </a:endParaRPr>
        </a:p>
      </dgm:t>
    </dgm:pt>
    <dgm:pt modelId="{89675B1C-78A4-4206-BFCB-8CF4A17E2DEE}" type="sibTrans" cxnId="{97D68B6B-EDE9-43A1-BE07-D215E17F2CEB}">
      <dgm:prSet/>
      <dgm:spPr/>
      <dgm:t>
        <a:bodyPr/>
        <a:lstStyle/>
        <a:p>
          <a:pPr algn="ctr"/>
          <a:endParaRPr lang="ru-RU" sz="1600" b="1">
            <a:solidFill>
              <a:schemeClr val="tx1"/>
            </a:solidFill>
            <a:latin typeface="Times New Roman" pitchFamily="18" charset="0"/>
            <a:cs typeface="Times New Roman" pitchFamily="18" charset="0"/>
          </a:endParaRPr>
        </a:p>
      </dgm:t>
    </dgm:pt>
    <dgm:pt modelId="{A2FE8C09-36E2-479A-B5C9-D77E6A9E7D49}" type="pres">
      <dgm:prSet presAssocID="{EB56D1DB-2522-44A9-9D82-0A5F6BD3724B}" presName="linear" presStyleCnt="0">
        <dgm:presLayoutVars>
          <dgm:animLvl val="lvl"/>
          <dgm:resizeHandles val="exact"/>
        </dgm:presLayoutVars>
      </dgm:prSet>
      <dgm:spPr/>
      <dgm:t>
        <a:bodyPr/>
        <a:lstStyle/>
        <a:p>
          <a:endParaRPr lang="ru-RU"/>
        </a:p>
      </dgm:t>
    </dgm:pt>
    <dgm:pt modelId="{2A822C01-8E62-491C-AFE2-3F43DB0E34FD}" type="pres">
      <dgm:prSet presAssocID="{EAF3A324-FD55-4E61-B844-B4096C460F51}" presName="parentText" presStyleLbl="node1" presStyleIdx="0" presStyleCnt="1" custScaleY="35762" custLinFactNeighborX="-912" custLinFactNeighborY="-23401">
        <dgm:presLayoutVars>
          <dgm:chMax val="0"/>
          <dgm:bulletEnabled val="1"/>
        </dgm:presLayoutVars>
      </dgm:prSet>
      <dgm:spPr/>
      <dgm:t>
        <a:bodyPr/>
        <a:lstStyle/>
        <a:p>
          <a:endParaRPr lang="ru-RU"/>
        </a:p>
      </dgm:t>
    </dgm:pt>
  </dgm:ptLst>
  <dgm:cxnLst>
    <dgm:cxn modelId="{38774DA2-5E7E-40EF-87AF-84A8604BE2C4}" type="presOf" srcId="{EAF3A324-FD55-4E61-B844-B4096C460F51}" destId="{2A822C01-8E62-491C-AFE2-3F43DB0E34FD}" srcOrd="0" destOrd="0" presId="urn:microsoft.com/office/officeart/2005/8/layout/vList2"/>
    <dgm:cxn modelId="{97D68B6B-EDE9-43A1-BE07-D215E17F2CEB}" srcId="{EB56D1DB-2522-44A9-9D82-0A5F6BD3724B}" destId="{EAF3A324-FD55-4E61-B844-B4096C460F51}" srcOrd="0" destOrd="0" parTransId="{893BF384-57C8-4272-AFFF-32446E269F89}" sibTransId="{89675B1C-78A4-4206-BFCB-8CF4A17E2DEE}"/>
    <dgm:cxn modelId="{3676E962-4E5D-4524-B492-866ADA87A2DE}" type="presOf" srcId="{EB56D1DB-2522-44A9-9D82-0A5F6BD3724B}" destId="{A2FE8C09-36E2-479A-B5C9-D77E6A9E7D49}" srcOrd="0" destOrd="0" presId="urn:microsoft.com/office/officeart/2005/8/layout/vList2"/>
    <dgm:cxn modelId="{B59B17E6-178A-4BBC-8E42-AB56EB82ECFF}" type="presParOf" srcId="{A2FE8C09-36E2-479A-B5C9-D77E6A9E7D49}" destId="{2A822C01-8E62-491C-AFE2-3F43DB0E34F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FF58EA6-9620-4201-A350-045C0C217F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E909E7-DE9C-40FB-A6DE-CA1D642AFFA2}">
      <dgm:prSet custT="1"/>
      <dgm:spPr>
        <a:solidFill>
          <a:srgbClr val="FFC000"/>
        </a:solidFill>
        <a:ln>
          <a:solidFill>
            <a:srgbClr val="0070C0"/>
          </a:solidFill>
        </a:ln>
      </dgm:spPr>
      <dgm:t>
        <a:bodyPr/>
        <a:lstStyle/>
        <a:p>
          <a:pPr algn="ctr" rtl="0"/>
          <a:r>
            <a:rPr lang="ru-RU" sz="1600" b="1" dirty="0" smtClean="0">
              <a:solidFill>
                <a:schemeClr val="tx1"/>
              </a:solidFill>
              <a:latin typeface="Times New Roman" pitchFamily="18" charset="0"/>
              <a:cs typeface="Times New Roman" pitchFamily="18" charset="0"/>
            </a:rPr>
            <a:t>В. </a:t>
          </a:r>
          <a:r>
            <a:rPr lang="ru-RU" sz="1600" b="1" dirty="0" err="1" smtClean="0">
              <a:solidFill>
                <a:schemeClr val="tx1"/>
              </a:solidFill>
              <a:latin typeface="Times New Roman" pitchFamily="18" charset="0"/>
              <a:cs typeface="Times New Roman" pitchFamily="18" charset="0"/>
            </a:rPr>
            <a:t>Сутеев</a:t>
          </a:r>
          <a:r>
            <a:rPr lang="ru-RU" sz="1600" b="1" dirty="0" smtClean="0">
              <a:solidFill>
                <a:schemeClr val="tx1"/>
              </a:solidFill>
              <a:latin typeface="Times New Roman" pitchFamily="18" charset="0"/>
              <a:cs typeface="Times New Roman" pitchFamily="18" charset="0"/>
            </a:rPr>
            <a:t> «Кто сказал «Мяу»?» настольный театр</a:t>
          </a:r>
          <a:endParaRPr lang="ru-RU" sz="1600" b="1" dirty="0">
            <a:solidFill>
              <a:schemeClr val="tx1"/>
            </a:solidFill>
            <a:latin typeface="Times New Roman" pitchFamily="18" charset="0"/>
            <a:cs typeface="Times New Roman" pitchFamily="18" charset="0"/>
          </a:endParaRPr>
        </a:p>
      </dgm:t>
    </dgm:pt>
    <dgm:pt modelId="{9DE7497C-F090-4C4A-9499-5F80D862381D}" type="parTrans" cxnId="{BD284906-C9FB-4C34-BE33-9C2C75992BFB}">
      <dgm:prSet/>
      <dgm:spPr/>
      <dgm:t>
        <a:bodyPr/>
        <a:lstStyle/>
        <a:p>
          <a:endParaRPr lang="ru-RU"/>
        </a:p>
      </dgm:t>
    </dgm:pt>
    <dgm:pt modelId="{B20DB330-8DE8-4B86-8C76-ADAC98E23671}" type="sibTrans" cxnId="{BD284906-C9FB-4C34-BE33-9C2C75992BFB}">
      <dgm:prSet/>
      <dgm:spPr/>
      <dgm:t>
        <a:bodyPr/>
        <a:lstStyle/>
        <a:p>
          <a:endParaRPr lang="ru-RU"/>
        </a:p>
      </dgm:t>
    </dgm:pt>
    <dgm:pt modelId="{66DACB72-C6FB-45CE-A9AC-762FF5FD559D}" type="pres">
      <dgm:prSet presAssocID="{5FF58EA6-9620-4201-A350-045C0C217F45}" presName="linear" presStyleCnt="0">
        <dgm:presLayoutVars>
          <dgm:animLvl val="lvl"/>
          <dgm:resizeHandles val="exact"/>
        </dgm:presLayoutVars>
      </dgm:prSet>
      <dgm:spPr/>
      <dgm:t>
        <a:bodyPr/>
        <a:lstStyle/>
        <a:p>
          <a:endParaRPr lang="ru-RU"/>
        </a:p>
      </dgm:t>
    </dgm:pt>
    <dgm:pt modelId="{EB011994-CF41-410A-A81B-CC42C05458E4}" type="pres">
      <dgm:prSet presAssocID="{F5E909E7-DE9C-40FB-A6DE-CA1D642AFFA2}" presName="parentText" presStyleLbl="node1" presStyleIdx="0" presStyleCnt="1" custLinFactNeighborY="-39182">
        <dgm:presLayoutVars>
          <dgm:chMax val="0"/>
          <dgm:bulletEnabled val="1"/>
        </dgm:presLayoutVars>
      </dgm:prSet>
      <dgm:spPr/>
      <dgm:t>
        <a:bodyPr/>
        <a:lstStyle/>
        <a:p>
          <a:endParaRPr lang="ru-RU"/>
        </a:p>
      </dgm:t>
    </dgm:pt>
  </dgm:ptLst>
  <dgm:cxnLst>
    <dgm:cxn modelId="{BD284906-C9FB-4C34-BE33-9C2C75992BFB}" srcId="{5FF58EA6-9620-4201-A350-045C0C217F45}" destId="{F5E909E7-DE9C-40FB-A6DE-CA1D642AFFA2}" srcOrd="0" destOrd="0" parTransId="{9DE7497C-F090-4C4A-9499-5F80D862381D}" sibTransId="{B20DB330-8DE8-4B86-8C76-ADAC98E23671}"/>
    <dgm:cxn modelId="{0284DCBC-4F61-4F9D-8160-BCC08C34939B}" type="presOf" srcId="{5FF58EA6-9620-4201-A350-045C0C217F45}" destId="{66DACB72-C6FB-45CE-A9AC-762FF5FD559D}" srcOrd="0" destOrd="0" presId="urn:microsoft.com/office/officeart/2005/8/layout/vList2"/>
    <dgm:cxn modelId="{542DC805-EE7A-4A5E-BE91-0391016BD6A2}" type="presOf" srcId="{F5E909E7-DE9C-40FB-A6DE-CA1D642AFFA2}" destId="{EB011994-CF41-410A-A81B-CC42C05458E4}" srcOrd="0" destOrd="0" presId="urn:microsoft.com/office/officeart/2005/8/layout/vList2"/>
    <dgm:cxn modelId="{D661212D-2807-4C3D-BBC1-D99910789B9F}" type="presParOf" srcId="{66DACB72-C6FB-45CE-A9AC-762FF5FD559D}" destId="{EB011994-CF41-410A-A81B-CC42C05458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A75F36-A309-494F-AF93-E96F95C14881}" type="doc">
      <dgm:prSet loTypeId="urn:microsoft.com/office/officeart/2005/8/layout/venn1" loCatId="relationship" qsTypeId="urn:microsoft.com/office/officeart/2005/8/quickstyle/simple1" qsCatId="simple" csTypeId="urn:microsoft.com/office/officeart/2005/8/colors/accent4_5" csCatId="accent4" phldr="1"/>
      <dgm:spPr/>
      <dgm:t>
        <a:bodyPr/>
        <a:lstStyle/>
        <a:p>
          <a:endParaRPr lang="ru-RU"/>
        </a:p>
      </dgm:t>
    </dgm:pt>
    <dgm:pt modelId="{B50E14DE-AD1F-4542-8C54-7D94A8BE35D8}">
      <dgm:prSet custT="1"/>
      <dgm:spPr/>
      <dgm:t>
        <a:bodyPr/>
        <a:lstStyle/>
        <a:p>
          <a:pPr rtl="0"/>
          <a:r>
            <a:rPr lang="ru-RU" sz="1600" b="1" dirty="0" smtClean="0"/>
            <a:t>Февраль </a:t>
          </a:r>
          <a:endParaRPr lang="ru-RU" sz="1600" b="1" dirty="0"/>
        </a:p>
      </dgm:t>
    </dgm:pt>
    <dgm:pt modelId="{58B32870-ACCA-46DD-B0DA-85A984643445}" type="parTrans" cxnId="{EED51E65-19EC-49BC-BF23-9481D1E95A44}">
      <dgm:prSet/>
      <dgm:spPr/>
      <dgm:t>
        <a:bodyPr/>
        <a:lstStyle/>
        <a:p>
          <a:endParaRPr lang="ru-RU"/>
        </a:p>
      </dgm:t>
    </dgm:pt>
    <dgm:pt modelId="{8EEA456B-4E10-4E07-B419-5CD76C35D652}" type="sibTrans" cxnId="{EED51E65-19EC-49BC-BF23-9481D1E95A44}">
      <dgm:prSet/>
      <dgm:spPr/>
      <dgm:t>
        <a:bodyPr/>
        <a:lstStyle/>
        <a:p>
          <a:endParaRPr lang="ru-RU"/>
        </a:p>
      </dgm:t>
    </dgm:pt>
    <dgm:pt modelId="{9CDE5011-6826-4CD4-9394-8C5A0A22D594}" type="pres">
      <dgm:prSet presAssocID="{00A75F36-A309-494F-AF93-E96F95C14881}" presName="compositeShape" presStyleCnt="0">
        <dgm:presLayoutVars>
          <dgm:chMax val="7"/>
          <dgm:dir/>
          <dgm:resizeHandles val="exact"/>
        </dgm:presLayoutVars>
      </dgm:prSet>
      <dgm:spPr/>
      <dgm:t>
        <a:bodyPr/>
        <a:lstStyle/>
        <a:p>
          <a:endParaRPr lang="ru-RU"/>
        </a:p>
      </dgm:t>
    </dgm:pt>
    <dgm:pt modelId="{79CED6E3-376B-4219-90AA-C38EF98526E4}" type="pres">
      <dgm:prSet presAssocID="{B50E14DE-AD1F-4542-8C54-7D94A8BE35D8}" presName="circ1TxSh" presStyleLbl="vennNode1" presStyleIdx="0" presStyleCnt="1" custScaleX="106667" custScaleY="56704" custLinFactNeighborX="0" custLinFactNeighborY="-14981"/>
      <dgm:spPr/>
      <dgm:t>
        <a:bodyPr/>
        <a:lstStyle/>
        <a:p>
          <a:endParaRPr lang="ru-RU"/>
        </a:p>
      </dgm:t>
    </dgm:pt>
  </dgm:ptLst>
  <dgm:cxnLst>
    <dgm:cxn modelId="{3A433902-5B10-4A72-9E63-EEDEC183662A}" type="presOf" srcId="{B50E14DE-AD1F-4542-8C54-7D94A8BE35D8}" destId="{79CED6E3-376B-4219-90AA-C38EF98526E4}" srcOrd="0" destOrd="0" presId="urn:microsoft.com/office/officeart/2005/8/layout/venn1"/>
    <dgm:cxn modelId="{178596BF-6692-411B-BB4F-411ABB7FBB26}" type="presOf" srcId="{00A75F36-A309-494F-AF93-E96F95C14881}" destId="{9CDE5011-6826-4CD4-9394-8C5A0A22D594}" srcOrd="0" destOrd="0" presId="urn:microsoft.com/office/officeart/2005/8/layout/venn1"/>
    <dgm:cxn modelId="{EED51E65-19EC-49BC-BF23-9481D1E95A44}" srcId="{00A75F36-A309-494F-AF93-E96F95C14881}" destId="{B50E14DE-AD1F-4542-8C54-7D94A8BE35D8}" srcOrd="0" destOrd="0" parTransId="{58B32870-ACCA-46DD-B0DA-85A984643445}" sibTransId="{8EEA456B-4E10-4E07-B419-5CD76C35D652}"/>
    <dgm:cxn modelId="{8313CC14-4A50-4955-8636-D08542825E2F}" type="presParOf" srcId="{9CDE5011-6826-4CD4-9394-8C5A0A22D594}" destId="{79CED6E3-376B-4219-90AA-C38EF98526E4}" srcOrd="0"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007777D-5187-423C-BCD5-15CBDC07B1C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1A9864D9-0BCE-470F-9AF9-066548148E2B}">
      <dgm:prSet custT="1"/>
      <dgm:spPr>
        <a:solidFill>
          <a:srgbClr val="FFC000"/>
        </a:solidFill>
        <a:ln>
          <a:solidFill>
            <a:srgbClr val="0070C0"/>
          </a:solidFill>
        </a:ln>
      </dgm:spPr>
      <dgm:t>
        <a:bodyPr/>
        <a:lstStyle/>
        <a:p>
          <a:pPr algn="ctr" rtl="0"/>
          <a:r>
            <a:rPr lang="ru-RU" sz="1600" b="1" smtClean="0">
              <a:solidFill>
                <a:schemeClr val="tx1"/>
              </a:solidFill>
              <a:latin typeface="Times New Roman" pitchFamily="18" charset="0"/>
              <a:cs typeface="Times New Roman" pitchFamily="18" charset="0"/>
            </a:rPr>
            <a:t>О. Гуща «Знаменитый утенок Тим» театр масок</a:t>
          </a:r>
          <a:endParaRPr lang="ru-RU" sz="1600" b="1">
            <a:solidFill>
              <a:schemeClr val="tx1"/>
            </a:solidFill>
            <a:latin typeface="Times New Roman" pitchFamily="18" charset="0"/>
            <a:cs typeface="Times New Roman" pitchFamily="18" charset="0"/>
          </a:endParaRPr>
        </a:p>
      </dgm:t>
    </dgm:pt>
    <dgm:pt modelId="{E68E1102-514C-4705-A4FC-813A9E75E3B9}" type="parTrans" cxnId="{2B15EE0A-66DF-404B-B211-3CB51663D8A4}">
      <dgm:prSet/>
      <dgm:spPr/>
      <dgm:t>
        <a:bodyPr/>
        <a:lstStyle/>
        <a:p>
          <a:endParaRPr lang="ru-RU"/>
        </a:p>
      </dgm:t>
    </dgm:pt>
    <dgm:pt modelId="{0C4639CB-9B8B-44C7-A090-74D81BCB5C89}" type="sibTrans" cxnId="{2B15EE0A-66DF-404B-B211-3CB51663D8A4}">
      <dgm:prSet/>
      <dgm:spPr/>
      <dgm:t>
        <a:bodyPr/>
        <a:lstStyle/>
        <a:p>
          <a:endParaRPr lang="ru-RU"/>
        </a:p>
      </dgm:t>
    </dgm:pt>
    <dgm:pt modelId="{920D6D25-FCB8-4811-814F-4D0AFD2181F9}" type="pres">
      <dgm:prSet presAssocID="{F007777D-5187-423C-BCD5-15CBDC07B1C6}" presName="linear" presStyleCnt="0">
        <dgm:presLayoutVars>
          <dgm:animLvl val="lvl"/>
          <dgm:resizeHandles val="exact"/>
        </dgm:presLayoutVars>
      </dgm:prSet>
      <dgm:spPr/>
      <dgm:t>
        <a:bodyPr/>
        <a:lstStyle/>
        <a:p>
          <a:endParaRPr lang="ru-RU"/>
        </a:p>
      </dgm:t>
    </dgm:pt>
    <dgm:pt modelId="{94216A54-CD2B-4CE4-A5B0-E055FB81C623}" type="pres">
      <dgm:prSet presAssocID="{1A9864D9-0BCE-470F-9AF9-066548148E2B}" presName="parentText" presStyleLbl="node1" presStyleIdx="0" presStyleCnt="1">
        <dgm:presLayoutVars>
          <dgm:chMax val="0"/>
          <dgm:bulletEnabled val="1"/>
        </dgm:presLayoutVars>
      </dgm:prSet>
      <dgm:spPr/>
      <dgm:t>
        <a:bodyPr/>
        <a:lstStyle/>
        <a:p>
          <a:endParaRPr lang="ru-RU"/>
        </a:p>
      </dgm:t>
    </dgm:pt>
  </dgm:ptLst>
  <dgm:cxnLst>
    <dgm:cxn modelId="{2FC18201-52F8-4FE4-AF8F-72D5E7F125AB}" type="presOf" srcId="{1A9864D9-0BCE-470F-9AF9-066548148E2B}" destId="{94216A54-CD2B-4CE4-A5B0-E055FB81C623}" srcOrd="0" destOrd="0" presId="urn:microsoft.com/office/officeart/2005/8/layout/vList2"/>
    <dgm:cxn modelId="{1A1806E2-5EC5-42F9-A9A8-68F8C56F2423}" type="presOf" srcId="{F007777D-5187-423C-BCD5-15CBDC07B1C6}" destId="{920D6D25-FCB8-4811-814F-4D0AFD2181F9}" srcOrd="0" destOrd="0" presId="urn:microsoft.com/office/officeart/2005/8/layout/vList2"/>
    <dgm:cxn modelId="{2B15EE0A-66DF-404B-B211-3CB51663D8A4}" srcId="{F007777D-5187-423C-BCD5-15CBDC07B1C6}" destId="{1A9864D9-0BCE-470F-9AF9-066548148E2B}" srcOrd="0" destOrd="0" parTransId="{E68E1102-514C-4705-A4FC-813A9E75E3B9}" sibTransId="{0C4639CB-9B8B-44C7-A090-74D81BCB5C89}"/>
    <dgm:cxn modelId="{34A28D2F-1926-4BE6-84F0-3CFBF85F1026}" type="presParOf" srcId="{920D6D25-FCB8-4811-814F-4D0AFD2181F9}" destId="{94216A54-CD2B-4CE4-A5B0-E055FB81C62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56089-7D91-45C9-951D-F1C7DC961236}">
      <dsp:nvSpPr>
        <dsp:cNvPr id="0" name=""/>
        <dsp:cNvSpPr/>
      </dsp:nvSpPr>
      <dsp:spPr>
        <a:xfrm>
          <a:off x="0" y="0"/>
          <a:ext cx="1008111" cy="100811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B3B294-3ABD-4D4D-A98B-90197F95DD12}">
      <dsp:nvSpPr>
        <dsp:cNvPr id="0" name=""/>
        <dsp:cNvSpPr/>
      </dsp:nvSpPr>
      <dsp:spPr>
        <a:xfrm>
          <a:off x="504055" y="0"/>
          <a:ext cx="2755794" cy="1008111"/>
        </a:xfrm>
        <a:prstGeom prst="rect">
          <a:avLst/>
        </a:prstGeom>
        <a:solidFill>
          <a:schemeClr val="accent5">
            <a:lumMod val="40000"/>
            <a:lumOff val="6000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ru-RU" sz="2100" b="1" kern="1200" dirty="0" smtClean="0">
              <a:latin typeface="Times New Roman" pitchFamily="18" charset="0"/>
              <a:cs typeface="Times New Roman" pitchFamily="18" charset="0"/>
            </a:rPr>
            <a:t>Воспитатель </a:t>
          </a:r>
        </a:p>
        <a:p>
          <a:pPr lvl="0" algn="ctr" defTabSz="933450" rtl="0">
            <a:lnSpc>
              <a:spcPct val="90000"/>
            </a:lnSpc>
            <a:spcBef>
              <a:spcPct val="0"/>
            </a:spcBef>
            <a:spcAft>
              <a:spcPct val="35000"/>
            </a:spcAft>
          </a:pPr>
          <a:r>
            <a:rPr lang="en-US" sz="2100" b="1" kern="1200" dirty="0" smtClean="0">
              <a:latin typeface="Times New Roman" pitchFamily="18" charset="0"/>
              <a:cs typeface="Times New Roman" pitchFamily="18" charset="0"/>
            </a:rPr>
            <a:t>II </a:t>
          </a:r>
          <a:r>
            <a:rPr lang="ru-RU" sz="2100" b="1" kern="1200" dirty="0" smtClean="0">
              <a:latin typeface="Times New Roman" pitchFamily="18" charset="0"/>
              <a:cs typeface="Times New Roman" pitchFamily="18" charset="0"/>
            </a:rPr>
            <a:t>кв. категории</a:t>
          </a:r>
          <a:endParaRPr lang="ru-RU" sz="2100" b="1" kern="1200" dirty="0">
            <a:latin typeface="Times New Roman" pitchFamily="18" charset="0"/>
            <a:cs typeface="Times New Roman" pitchFamily="18" charset="0"/>
          </a:endParaRPr>
        </a:p>
      </dsp:txBody>
      <dsp:txXfrm>
        <a:off x="504055" y="0"/>
        <a:ext cx="2755794" cy="10081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219DC-9253-4644-B940-E4020981ED1B}">
      <dsp:nvSpPr>
        <dsp:cNvPr id="0" name=""/>
        <dsp:cNvSpPr/>
      </dsp:nvSpPr>
      <dsp:spPr>
        <a:xfrm>
          <a:off x="0" y="0"/>
          <a:ext cx="584774" cy="58477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F42DA4-E716-4400-9D3C-5C463DA0E9FD}">
      <dsp:nvSpPr>
        <dsp:cNvPr id="0" name=""/>
        <dsp:cNvSpPr/>
      </dsp:nvSpPr>
      <dsp:spPr>
        <a:xfrm>
          <a:off x="292387" y="0"/>
          <a:ext cx="5684276" cy="584774"/>
        </a:xfrm>
        <a:prstGeom prst="rect">
          <a:avLst/>
        </a:prstGeom>
        <a:solidFill>
          <a:schemeClr val="accent5">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dirty="0" smtClean="0">
              <a:latin typeface="Times New Roman" pitchFamily="18" charset="0"/>
              <a:cs typeface="Times New Roman" pitchFamily="18" charset="0"/>
            </a:rPr>
            <a:t>Тематическое планирование работы над пьесами</a:t>
          </a:r>
          <a:endParaRPr lang="ru-RU" sz="1600" kern="1200" dirty="0">
            <a:latin typeface="Times New Roman" pitchFamily="18" charset="0"/>
            <a:cs typeface="Times New Roman" pitchFamily="18" charset="0"/>
          </a:endParaRPr>
        </a:p>
      </dsp:txBody>
      <dsp:txXfrm>
        <a:off x="292387" y="0"/>
        <a:ext cx="5684276" cy="584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188C0-F18D-436D-9F44-53365678E499}">
      <dsp:nvSpPr>
        <dsp:cNvPr id="0" name=""/>
        <dsp:cNvSpPr/>
      </dsp:nvSpPr>
      <dsp:spPr>
        <a:xfrm>
          <a:off x="0" y="0"/>
          <a:ext cx="369332" cy="369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24DBE7-AD93-4777-A624-C10340D4F3CD}">
      <dsp:nvSpPr>
        <dsp:cNvPr id="0" name=""/>
        <dsp:cNvSpPr/>
      </dsp:nvSpPr>
      <dsp:spPr>
        <a:xfrm>
          <a:off x="184665" y="0"/>
          <a:ext cx="5071918" cy="369332"/>
        </a:xfrm>
        <a:prstGeom prst="rect">
          <a:avLst/>
        </a:prstGeom>
        <a:solidFill>
          <a:schemeClr val="accent5">
            <a:lumMod val="40000"/>
            <a:lumOff val="6000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smtClean="0">
              <a:latin typeface="Times New Roman" pitchFamily="18" charset="0"/>
              <a:cs typeface="Times New Roman" pitchFamily="18" charset="0"/>
            </a:rPr>
            <a:t>Календарно-тематическое планирование</a:t>
          </a:r>
          <a:endParaRPr lang="ru-RU" sz="1600" b="1" kern="1200">
            <a:latin typeface="Times New Roman" pitchFamily="18" charset="0"/>
            <a:cs typeface="Times New Roman" pitchFamily="18" charset="0"/>
          </a:endParaRPr>
        </a:p>
      </dsp:txBody>
      <dsp:txXfrm>
        <a:off x="184665" y="0"/>
        <a:ext cx="5071918" cy="369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06466-ECF6-4395-9676-9E5659022537}">
      <dsp:nvSpPr>
        <dsp:cNvPr id="0" name=""/>
        <dsp:cNvSpPr/>
      </dsp:nvSpPr>
      <dsp:spPr>
        <a:xfrm>
          <a:off x="0" y="0"/>
          <a:ext cx="4896544" cy="368550"/>
        </a:xfrm>
        <a:prstGeom prst="roundRect">
          <a:avLst/>
        </a:prstGeom>
        <a:solidFill>
          <a:srgbClr val="FFC00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solidFill>
                <a:schemeClr val="tx1"/>
              </a:solidFill>
              <a:latin typeface="Times New Roman" pitchFamily="18" charset="0"/>
              <a:cs typeface="Times New Roman" pitchFamily="18" charset="0"/>
            </a:rPr>
            <a:t> «Репка» пальчиковый театр</a:t>
          </a:r>
          <a:endParaRPr lang="ru-RU" sz="1600" b="1" kern="1200" dirty="0">
            <a:solidFill>
              <a:schemeClr val="tx1"/>
            </a:solidFill>
            <a:latin typeface="Times New Roman" pitchFamily="18" charset="0"/>
            <a:cs typeface="Times New Roman" pitchFamily="18" charset="0"/>
          </a:endParaRPr>
        </a:p>
      </dsp:txBody>
      <dsp:txXfrm>
        <a:off x="17991" y="17991"/>
        <a:ext cx="4860562" cy="3325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ED6E3-376B-4219-90AA-C38EF98526E4}">
      <dsp:nvSpPr>
        <dsp:cNvPr id="0" name=""/>
        <dsp:cNvSpPr/>
      </dsp:nvSpPr>
      <dsp:spPr>
        <a:xfrm>
          <a:off x="0" y="0"/>
          <a:ext cx="997902" cy="565850"/>
        </a:xfrm>
        <a:prstGeom prst="ellipse">
          <a:avLst/>
        </a:prstGeom>
        <a:solidFill>
          <a:schemeClr val="accent4">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ru-RU" sz="1500" b="1" kern="1200" dirty="0" smtClean="0"/>
            <a:t>Октябрь</a:t>
          </a:r>
          <a:endParaRPr lang="ru-RU" sz="1500" kern="1200" dirty="0"/>
        </a:p>
      </dsp:txBody>
      <dsp:txXfrm>
        <a:off x="146139" y="82867"/>
        <a:ext cx="705624" cy="4001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22C01-8E62-491C-AFE2-3F43DB0E34FD}">
      <dsp:nvSpPr>
        <dsp:cNvPr id="0" name=""/>
        <dsp:cNvSpPr/>
      </dsp:nvSpPr>
      <dsp:spPr>
        <a:xfrm>
          <a:off x="0" y="0"/>
          <a:ext cx="5904656" cy="435152"/>
        </a:xfrm>
        <a:prstGeom prst="roundRect">
          <a:avLst/>
        </a:prstGeom>
        <a:solidFill>
          <a:srgbClr val="FFC00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solidFill>
                <a:schemeClr val="tx1"/>
              </a:solidFill>
              <a:latin typeface="Times New Roman" pitchFamily="18" charset="0"/>
              <a:cs typeface="Times New Roman" pitchFamily="18" charset="0"/>
            </a:rPr>
            <a:t>С. Маршак «Сказка о глупом мышонке»  настольный театр</a:t>
          </a:r>
          <a:endParaRPr lang="ru-RU" sz="1600" b="1" kern="1200" dirty="0">
            <a:solidFill>
              <a:schemeClr val="tx1"/>
            </a:solidFill>
            <a:latin typeface="Times New Roman" pitchFamily="18" charset="0"/>
            <a:cs typeface="Times New Roman" pitchFamily="18" charset="0"/>
          </a:endParaRPr>
        </a:p>
      </dsp:txBody>
      <dsp:txXfrm>
        <a:off x="21242" y="21242"/>
        <a:ext cx="5862172" cy="3926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1994-CF41-410A-A81B-CC42C05458E4}">
      <dsp:nvSpPr>
        <dsp:cNvPr id="0" name=""/>
        <dsp:cNvSpPr/>
      </dsp:nvSpPr>
      <dsp:spPr>
        <a:xfrm>
          <a:off x="0" y="0"/>
          <a:ext cx="5184576" cy="368550"/>
        </a:xfrm>
        <a:prstGeom prst="roundRect">
          <a:avLst/>
        </a:prstGeom>
        <a:solidFill>
          <a:srgbClr val="FFC00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solidFill>
                <a:schemeClr val="tx1"/>
              </a:solidFill>
              <a:latin typeface="Times New Roman" pitchFamily="18" charset="0"/>
              <a:cs typeface="Times New Roman" pitchFamily="18" charset="0"/>
            </a:rPr>
            <a:t>В. </a:t>
          </a:r>
          <a:r>
            <a:rPr lang="ru-RU" sz="1600" b="1" kern="1200" dirty="0" err="1" smtClean="0">
              <a:solidFill>
                <a:schemeClr val="tx1"/>
              </a:solidFill>
              <a:latin typeface="Times New Roman" pitchFamily="18" charset="0"/>
              <a:cs typeface="Times New Roman" pitchFamily="18" charset="0"/>
            </a:rPr>
            <a:t>Сутеев</a:t>
          </a:r>
          <a:r>
            <a:rPr lang="ru-RU" sz="1600" b="1" kern="1200" dirty="0" smtClean="0">
              <a:solidFill>
                <a:schemeClr val="tx1"/>
              </a:solidFill>
              <a:latin typeface="Times New Roman" pitchFamily="18" charset="0"/>
              <a:cs typeface="Times New Roman" pitchFamily="18" charset="0"/>
            </a:rPr>
            <a:t> «Кто сказал «Мяу»?» настольный театр</a:t>
          </a:r>
          <a:endParaRPr lang="ru-RU" sz="1600" b="1" kern="1200" dirty="0">
            <a:solidFill>
              <a:schemeClr val="tx1"/>
            </a:solidFill>
            <a:latin typeface="Times New Roman" pitchFamily="18" charset="0"/>
            <a:cs typeface="Times New Roman" pitchFamily="18" charset="0"/>
          </a:endParaRPr>
        </a:p>
      </dsp:txBody>
      <dsp:txXfrm>
        <a:off x="17991" y="17991"/>
        <a:ext cx="5148594" cy="3325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ED6E3-376B-4219-90AA-C38EF98526E4}">
      <dsp:nvSpPr>
        <dsp:cNvPr id="0" name=""/>
        <dsp:cNvSpPr/>
      </dsp:nvSpPr>
      <dsp:spPr>
        <a:xfrm>
          <a:off x="72006" y="72011"/>
          <a:ext cx="1152131" cy="612471"/>
        </a:xfrm>
        <a:prstGeom prst="ellipse">
          <a:avLst/>
        </a:prstGeom>
        <a:solidFill>
          <a:schemeClr val="accent4">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ru-RU" sz="1600" b="1" kern="1200" dirty="0" smtClean="0"/>
            <a:t>Февраль </a:t>
          </a:r>
          <a:endParaRPr lang="ru-RU" sz="1600" b="1" kern="1200" dirty="0"/>
        </a:p>
      </dsp:txBody>
      <dsp:txXfrm>
        <a:off x="240732" y="161705"/>
        <a:ext cx="814679" cy="4330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16A54-CD2B-4CE4-A5B0-E055FB81C623}">
      <dsp:nvSpPr>
        <dsp:cNvPr id="0" name=""/>
        <dsp:cNvSpPr/>
      </dsp:nvSpPr>
      <dsp:spPr>
        <a:xfrm>
          <a:off x="0" y="390"/>
          <a:ext cx="4896544" cy="368550"/>
        </a:xfrm>
        <a:prstGeom prst="roundRect">
          <a:avLst/>
        </a:prstGeom>
        <a:solidFill>
          <a:srgbClr val="FFC00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smtClean="0">
              <a:solidFill>
                <a:schemeClr val="tx1"/>
              </a:solidFill>
              <a:latin typeface="Times New Roman" pitchFamily="18" charset="0"/>
              <a:cs typeface="Times New Roman" pitchFamily="18" charset="0"/>
            </a:rPr>
            <a:t>О. Гуща «Знаменитый утенок Тим» театр масок</a:t>
          </a:r>
          <a:endParaRPr lang="ru-RU" sz="1600" b="1" kern="1200">
            <a:solidFill>
              <a:schemeClr val="tx1"/>
            </a:solidFill>
            <a:latin typeface="Times New Roman" pitchFamily="18" charset="0"/>
            <a:cs typeface="Times New Roman" pitchFamily="18" charset="0"/>
          </a:endParaRPr>
        </a:p>
      </dsp:txBody>
      <dsp:txXfrm>
        <a:off x="17991" y="18381"/>
        <a:ext cx="4860562" cy="33256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819B96A-F78D-4CDF-9EAB-62F6CC0F2E36}" type="datetimeFigureOut">
              <a:rPr lang="ru-RU" smtClean="0"/>
              <a:t>22.07.2012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367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19B96A-F78D-4CDF-9EAB-62F6CC0F2E36}" type="datetimeFigureOut">
              <a:rPr lang="ru-RU" smtClean="0"/>
              <a:t>22.07.2012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277489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19B96A-F78D-4CDF-9EAB-62F6CC0F2E36}" type="datetimeFigureOut">
              <a:rPr lang="ru-RU" smtClean="0"/>
              <a:t>22.07.2012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180106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19B96A-F78D-4CDF-9EAB-62F6CC0F2E36}" type="datetimeFigureOut">
              <a:rPr lang="ru-RU" smtClean="0"/>
              <a:t>22.07.2012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336723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819B96A-F78D-4CDF-9EAB-62F6CC0F2E36}" type="datetimeFigureOut">
              <a:rPr lang="ru-RU" smtClean="0"/>
              <a:t>22.07.2012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189948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819B96A-F78D-4CDF-9EAB-62F6CC0F2E36}" type="datetimeFigureOut">
              <a:rPr lang="ru-RU" smtClean="0"/>
              <a:t>22.07.2012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135931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819B96A-F78D-4CDF-9EAB-62F6CC0F2E36}" type="datetimeFigureOut">
              <a:rPr lang="ru-RU" smtClean="0"/>
              <a:t>22.07.2012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278407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819B96A-F78D-4CDF-9EAB-62F6CC0F2E36}" type="datetimeFigureOut">
              <a:rPr lang="ru-RU" smtClean="0"/>
              <a:t>22.07.2012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331840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19B96A-F78D-4CDF-9EAB-62F6CC0F2E36}" type="datetimeFigureOut">
              <a:rPr lang="ru-RU" smtClean="0"/>
              <a:t>22.07.2012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382923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19B96A-F78D-4CDF-9EAB-62F6CC0F2E36}" type="datetimeFigureOut">
              <a:rPr lang="ru-RU" smtClean="0"/>
              <a:t>22.07.2012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366966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19B96A-F78D-4CDF-9EAB-62F6CC0F2E36}" type="datetimeFigureOut">
              <a:rPr lang="ru-RU" smtClean="0"/>
              <a:t>22.07.2012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80A23F-C384-400D-A891-B1ADAA8D2885}" type="slidenum">
              <a:rPr lang="ru-RU" smtClean="0"/>
              <a:t>‹#›</a:t>
            </a:fld>
            <a:endParaRPr lang="ru-RU"/>
          </a:p>
        </p:txBody>
      </p:sp>
    </p:spTree>
    <p:extLst>
      <p:ext uri="{BB962C8B-B14F-4D97-AF65-F5344CB8AC3E}">
        <p14:creationId xmlns:p14="http://schemas.microsoft.com/office/powerpoint/2010/main" val="102737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819B96A-F78D-4CDF-9EAB-62F6CC0F2E36}" type="datetimeFigureOut">
              <a:rPr lang="ru-RU" smtClean="0"/>
              <a:t>22.07.2012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C80A23F-C384-400D-A891-B1ADAA8D2885}" type="slidenum">
              <a:rPr lang="ru-RU" smtClean="0"/>
              <a:t>‹#›</a:t>
            </a:fld>
            <a:endParaRPr lang="ru-RU"/>
          </a:p>
        </p:txBody>
      </p:sp>
    </p:spTree>
    <p:extLst>
      <p:ext uri="{BB962C8B-B14F-4D97-AF65-F5344CB8AC3E}">
        <p14:creationId xmlns:p14="http://schemas.microsoft.com/office/powerpoint/2010/main" val="281655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59093" y="251520"/>
            <a:ext cx="6048672" cy="26920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lnSpc>
                <a:spcPct val="115000"/>
              </a:lnSpc>
              <a:spcAft>
                <a:spcPts val="375"/>
              </a:spcAft>
            </a:pPr>
            <a:r>
              <a:rPr lang="ru-RU" sz="3600" b="1" kern="1800" dirty="0" smtClean="0">
                <a:effectLst/>
                <a:latin typeface="Comic Sans MS" pitchFamily="66" charset="0"/>
                <a:ea typeface="Times New Roman"/>
                <a:cs typeface="Times New Roman"/>
              </a:rPr>
              <a:t>Педагогический проект</a:t>
            </a:r>
            <a:endParaRPr lang="ru-RU" sz="3600" dirty="0">
              <a:latin typeface="Comic Sans MS" pitchFamily="66" charset="0"/>
              <a:ea typeface="Calibri"/>
              <a:cs typeface="Times New Roman"/>
            </a:endParaRPr>
          </a:p>
          <a:p>
            <a:pPr algn="ctr">
              <a:lnSpc>
                <a:spcPct val="115000"/>
              </a:lnSpc>
              <a:spcAft>
                <a:spcPts val="375"/>
              </a:spcAft>
            </a:pPr>
            <a:r>
              <a:rPr lang="ru-RU" sz="3600" b="1" kern="1800" dirty="0" smtClean="0">
                <a:effectLst/>
                <a:latin typeface="Comic Sans MS" pitchFamily="66" charset="0"/>
                <a:ea typeface="Times New Roman"/>
                <a:cs typeface="Times New Roman"/>
              </a:rPr>
              <a:t>«Театр – оригами» в подготовительной группе</a:t>
            </a:r>
            <a:endParaRPr lang="ru-RU" sz="3600" dirty="0">
              <a:latin typeface="Comic Sans MS" pitchFamily="66" charset="0"/>
              <a:ea typeface="Calibri"/>
              <a:cs typeface="Times New Roman"/>
            </a:endParaRPr>
          </a:p>
        </p:txBody>
      </p:sp>
      <p:pic>
        <p:nvPicPr>
          <p:cNvPr id="1026" name="Picture 2" descr="I:\клипарты\клипарт сказочные герои\5285dfa32e26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80" y="4788024"/>
            <a:ext cx="3798136" cy="4211960"/>
          </a:xfrm>
          <a:prstGeom prst="rect">
            <a:avLst/>
          </a:prstGeom>
          <a:noFill/>
          <a:extLst>
            <a:ext uri="{909E8E84-426E-40DD-AFC4-6F175D3DCCD1}">
              <a14:hiddenFill xmlns:a14="http://schemas.microsoft.com/office/drawing/2010/main">
                <a:solidFill>
                  <a:srgbClr val="FFFFFF"/>
                </a:solidFill>
              </a14:hiddenFill>
            </a:ext>
          </a:extLst>
        </p:spPr>
      </p:pic>
      <p:sp>
        <p:nvSpPr>
          <p:cNvPr id="11" name="Подзаголовок 4"/>
          <p:cNvSpPr txBox="1">
            <a:spLocks/>
          </p:cNvSpPr>
          <p:nvPr/>
        </p:nvSpPr>
        <p:spPr>
          <a:xfrm>
            <a:off x="3429000" y="5436096"/>
            <a:ext cx="3259850" cy="1800200"/>
          </a:xfrm>
          <a:prstGeom prst="rect">
            <a:avLst/>
          </a:prstGeom>
          <a:solidFill>
            <a:schemeClr val="accent5">
              <a:lumMod val="40000"/>
              <a:lumOff val="60000"/>
            </a:schemeClr>
          </a:solidFill>
          <a:ln>
            <a:solidFill>
              <a:srgbClr val="0070C0"/>
            </a:solidFill>
          </a:ln>
        </p:spPr>
        <p:style>
          <a:lnRef idx="1">
            <a:schemeClr val="accent2"/>
          </a:lnRef>
          <a:fillRef idx="2">
            <a:schemeClr val="accent2"/>
          </a:fillRef>
          <a:effectRef idx="1">
            <a:schemeClr val="accent2"/>
          </a:effectRef>
          <a:fontRef idx="minor">
            <a:schemeClr val="dk1"/>
          </a:fontRef>
        </p:style>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ru-RU" sz="3000" b="1" dirty="0" err="1" smtClean="0">
                <a:latin typeface="Times New Roman" pitchFamily="18" charset="0"/>
                <a:cs typeface="Times New Roman" pitchFamily="18" charset="0"/>
              </a:rPr>
              <a:t>Мазлова</a:t>
            </a:r>
            <a:r>
              <a:rPr lang="ru-RU" sz="3000" b="1" dirty="0" smtClean="0">
                <a:latin typeface="Times New Roman" pitchFamily="18" charset="0"/>
                <a:cs typeface="Times New Roman" pitchFamily="18" charset="0"/>
              </a:rPr>
              <a:t> </a:t>
            </a:r>
          </a:p>
          <a:p>
            <a:pPr marL="0" indent="0" algn="ctr">
              <a:buNone/>
            </a:pPr>
            <a:r>
              <a:rPr lang="ru-RU" sz="3000" b="1" dirty="0" smtClean="0">
                <a:latin typeface="Times New Roman" pitchFamily="18" charset="0"/>
                <a:cs typeface="Times New Roman" pitchFamily="18" charset="0"/>
              </a:rPr>
              <a:t> Наталья Владимировна</a:t>
            </a:r>
          </a:p>
        </p:txBody>
      </p:sp>
      <p:graphicFrame>
        <p:nvGraphicFramePr>
          <p:cNvPr id="12" name="Схема 11"/>
          <p:cNvGraphicFramePr/>
          <p:nvPr>
            <p:extLst>
              <p:ext uri="{D42A27DB-BD31-4B8C-83A1-F6EECF244321}">
                <p14:modId xmlns:p14="http://schemas.microsoft.com/office/powerpoint/2010/main" val="3695079230"/>
              </p:ext>
            </p:extLst>
          </p:nvPr>
        </p:nvGraphicFramePr>
        <p:xfrm>
          <a:off x="3429000" y="4067944"/>
          <a:ext cx="3259850" cy="1008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4136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2636912" y="251520"/>
            <a:ext cx="1291039" cy="720080"/>
            <a:chOff x="0" y="0"/>
            <a:chExt cx="997902" cy="565850"/>
          </a:xfrm>
        </p:grpSpPr>
        <p:sp>
          <p:nvSpPr>
            <p:cNvPr id="5" name="Овал 4"/>
            <p:cNvSpPr/>
            <p:nvPr/>
          </p:nvSpPr>
          <p:spPr>
            <a:xfrm>
              <a:off x="0" y="0"/>
              <a:ext cx="997902" cy="565850"/>
            </a:xfrm>
            <a:prstGeom prst="ellipse">
              <a:avLst/>
            </a:prstGeom>
          </p:spPr>
          <p:style>
            <a:lnRef idx="2">
              <a:schemeClr val="lt1">
                <a:hueOff val="0"/>
                <a:satOff val="0"/>
                <a:lumOff val="0"/>
                <a:alphaOff val="0"/>
              </a:schemeClr>
            </a:lnRef>
            <a:fillRef idx="1">
              <a:schemeClr val="accent4">
                <a:shade val="80000"/>
                <a:alpha val="50000"/>
                <a:hueOff val="0"/>
                <a:satOff val="0"/>
                <a:lumOff val="0"/>
                <a:alphaOff val="0"/>
              </a:schemeClr>
            </a:fillRef>
            <a:effectRef idx="0">
              <a:schemeClr val="accent4">
                <a:shade val="80000"/>
                <a:alpha val="50000"/>
                <a:hueOff val="0"/>
                <a:satOff val="0"/>
                <a:lumOff val="0"/>
                <a:alphaOff val="0"/>
              </a:schemeClr>
            </a:effectRef>
            <a:fontRef idx="minor">
              <a:schemeClr val="tx1"/>
            </a:fontRef>
          </p:style>
        </p:sp>
        <p:sp>
          <p:nvSpPr>
            <p:cNvPr id="6" name="Овал 4"/>
            <p:cNvSpPr/>
            <p:nvPr/>
          </p:nvSpPr>
          <p:spPr>
            <a:xfrm>
              <a:off x="146139" y="82867"/>
              <a:ext cx="705624" cy="4001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ru-RU" sz="1600" b="1" dirty="0" smtClean="0">
                  <a:latin typeface="Times New Roman" pitchFamily="18" charset="0"/>
                  <a:cs typeface="Times New Roman" pitchFamily="18" charset="0"/>
                </a:rPr>
                <a:t>Март</a:t>
              </a:r>
              <a:endParaRPr lang="ru-RU" sz="1600" kern="1200" dirty="0">
                <a:latin typeface="Times New Roman" pitchFamily="18" charset="0"/>
                <a:cs typeface="Times New Roman" pitchFamily="18" charset="0"/>
              </a:endParaRPr>
            </a:p>
          </p:txBody>
        </p:sp>
      </p:grpSp>
      <p:graphicFrame>
        <p:nvGraphicFramePr>
          <p:cNvPr id="2" name="Таблица 1"/>
          <p:cNvGraphicFramePr>
            <a:graphicFrameLocks noGrp="1"/>
          </p:cNvGraphicFramePr>
          <p:nvPr>
            <p:extLst>
              <p:ext uri="{D42A27DB-BD31-4B8C-83A1-F6EECF244321}">
                <p14:modId xmlns:p14="http://schemas.microsoft.com/office/powerpoint/2010/main" val="4002229750"/>
              </p:ext>
            </p:extLst>
          </p:nvPr>
        </p:nvGraphicFramePr>
        <p:xfrm>
          <a:off x="260648" y="1403648"/>
          <a:ext cx="6337520" cy="6696744"/>
        </p:xfrm>
        <a:graphic>
          <a:graphicData uri="http://schemas.openxmlformats.org/drawingml/2006/table">
            <a:tbl>
              <a:tblPr firstRow="1" firstCol="1" bandRow="1">
                <a:tableStyleId>{BC89EF96-8CEA-46FF-86C4-4CE0E7609802}</a:tableStyleId>
              </a:tblPr>
              <a:tblGrid>
                <a:gridCol w="720080"/>
                <a:gridCol w="1584176"/>
                <a:gridCol w="1656184"/>
                <a:gridCol w="1440160"/>
                <a:gridCol w="936920"/>
              </a:tblGrid>
              <a:tr h="432708">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100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1000"/>
                        </a:spcAft>
                      </a:pPr>
                      <a:r>
                        <a:rPr lang="ru-RU" sz="1200" dirty="0">
                          <a:effectLst/>
                          <a:latin typeface="Times New Roman" pitchFamily="18" charset="0"/>
                          <a:cs typeface="Times New Roman" pitchFamily="18" charset="0"/>
                        </a:rPr>
                        <a:t>Цель</a:t>
                      </a:r>
                      <a:endParaRPr lang="ru-RU" sz="1200" dirty="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1000"/>
                        </a:spcAft>
                      </a:pPr>
                      <a:r>
                        <a:rPr lang="ru-RU" sz="1200" dirty="0">
                          <a:effectLst/>
                          <a:latin typeface="Times New Roman" pitchFamily="18" charset="0"/>
                          <a:cs typeface="Times New Roman" pitchFamily="18" charset="0"/>
                        </a:rPr>
                        <a:t>Место проведения</a:t>
                      </a:r>
                      <a:endParaRPr lang="ru-RU" sz="1200" dirty="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1000"/>
                        </a:spcAft>
                      </a:pPr>
                      <a:r>
                        <a:rPr lang="ru-RU" sz="1200">
                          <a:effectLst/>
                          <a:latin typeface="Times New Roman" pitchFamily="18" charset="0"/>
                          <a:cs typeface="Times New Roman" pitchFamily="18" charset="0"/>
                        </a:rPr>
                        <a:t>Время</a:t>
                      </a:r>
                      <a:endParaRPr lang="ru-RU" sz="1200">
                        <a:effectLst/>
                        <a:latin typeface="Times New Roman" pitchFamily="18" charset="0"/>
                        <a:ea typeface="Calibri"/>
                        <a:cs typeface="Times New Roman" pitchFamily="18" charset="0"/>
                      </a:endParaRPr>
                    </a:p>
                  </a:txBody>
                  <a:tcPr marL="33520" marR="33520" marT="33520" marB="33520"/>
                </a:tc>
              </a:tr>
              <a:tr h="2958299">
                <a:tc>
                  <a:txBody>
                    <a:bodyPr/>
                    <a:lstStyle/>
                    <a:p>
                      <a:pPr algn="ctr">
                        <a:lnSpc>
                          <a:spcPct val="115000"/>
                        </a:lnSpc>
                        <a:spcAft>
                          <a:spcPts val="1000"/>
                        </a:spcAft>
                      </a:pPr>
                      <a:r>
                        <a:rPr lang="ru-RU" sz="1200">
                          <a:effectLst/>
                          <a:latin typeface="Times New Roman" pitchFamily="18" charset="0"/>
                          <a:cs typeface="Times New Roman" pitchFamily="18" charset="0"/>
                        </a:rPr>
                        <a:t>1</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Изготовление декораций: конура, цветок, пруд с лилией; заучивание ролей.</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Учить выполнять оригами в определенной последовательности; развивать мелкую моторику рук, воображение, усидчивость. Развивать навык импровизации.</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tc>
              </a:tr>
              <a:tr h="990835">
                <a:tc>
                  <a:txBody>
                    <a:bodyPr/>
                    <a:lstStyle/>
                    <a:p>
                      <a:pPr algn="ctr">
                        <a:lnSpc>
                          <a:spcPct val="115000"/>
                        </a:lnSpc>
                        <a:spcAft>
                          <a:spcPts val="1000"/>
                        </a:spcAft>
                      </a:pPr>
                      <a:r>
                        <a:rPr lang="ru-RU" sz="1200">
                          <a:effectLst/>
                          <a:latin typeface="Times New Roman" pitchFamily="18" charset="0"/>
                          <a:cs typeface="Times New Roman" pitchFamily="18" charset="0"/>
                        </a:rPr>
                        <a:t>2</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детей своей группы.</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Формировать необходимый запас эмоций и впечатлений.</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Музыкальный зал</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tc>
              </a:tr>
              <a:tr h="1519823">
                <a:tc>
                  <a:txBody>
                    <a:bodyPr/>
                    <a:lstStyle/>
                    <a:p>
                      <a:pPr algn="ctr">
                        <a:lnSpc>
                          <a:spcPct val="115000"/>
                        </a:lnSpc>
                        <a:spcAft>
                          <a:spcPts val="100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детей младшей группы.</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Воспитывать в детях чувство коллективизма, учить сочетать движение и речь</a:t>
                      </a:r>
                      <a:br>
                        <a:rPr lang="ru-RU" sz="1200">
                          <a:effectLst/>
                          <a:latin typeface="Times New Roman" pitchFamily="18" charset="0"/>
                          <a:cs typeface="Times New Roman" pitchFamily="18" charset="0"/>
                        </a:rPr>
                      </a:br>
                      <a:r>
                        <a:rPr lang="ru-RU" sz="1200">
                          <a:effectLst/>
                          <a:latin typeface="Times New Roman" pitchFamily="18" charset="0"/>
                          <a:cs typeface="Times New Roman" pitchFamily="18" charset="0"/>
                        </a:rPr>
                        <a:t>.</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dirty="0">
                          <a:effectLst/>
                          <a:latin typeface="Times New Roman" pitchFamily="18" charset="0"/>
                          <a:cs typeface="Times New Roman" pitchFamily="18" charset="0"/>
                        </a:rPr>
                        <a:t>Музыкальный зал</a:t>
                      </a:r>
                      <a:endParaRPr lang="ru-RU" sz="1200" dirty="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tc>
              </a:tr>
              <a:tr h="795079">
                <a:tc>
                  <a:txBody>
                    <a:bodyPr/>
                    <a:lstStyle/>
                    <a:p>
                      <a:pPr algn="ctr">
                        <a:lnSpc>
                          <a:spcPct val="115000"/>
                        </a:lnSpc>
                        <a:spcAft>
                          <a:spcPts val="1000"/>
                        </a:spcAft>
                      </a:pPr>
                      <a:r>
                        <a:rPr lang="ru-RU" sz="1200">
                          <a:effectLst/>
                          <a:latin typeface="Times New Roman" pitchFamily="18" charset="0"/>
                          <a:cs typeface="Times New Roman" pitchFamily="18" charset="0"/>
                        </a:rPr>
                        <a:t>4</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родителей.</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a:effectLst/>
                          <a:latin typeface="Times New Roman" pitchFamily="18" charset="0"/>
                          <a:cs typeface="Times New Roman" pitchFamily="18" charset="0"/>
                        </a:rPr>
                        <a:t>Формировать навык бесконфликтного общения.</a:t>
                      </a:r>
                      <a:endParaRPr lang="ru-RU" sz="120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dirty="0">
                          <a:effectLst/>
                          <a:latin typeface="Times New Roman" pitchFamily="18" charset="0"/>
                          <a:cs typeface="Times New Roman" pitchFamily="18" charset="0"/>
                        </a:rPr>
                        <a:t>Музыкальный зал</a:t>
                      </a:r>
                      <a:endParaRPr lang="ru-RU" sz="1200" dirty="0">
                        <a:effectLst/>
                        <a:latin typeface="Times New Roman" pitchFamily="18" charset="0"/>
                        <a:ea typeface="Calibri"/>
                        <a:cs typeface="Times New Roman" pitchFamily="18" charset="0"/>
                      </a:endParaRPr>
                    </a:p>
                  </a:txBody>
                  <a:tcPr marL="33520" marR="33520" marT="33520" marB="33520"/>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tc>
              </a:tr>
            </a:tbl>
          </a:graphicData>
        </a:graphic>
      </p:graphicFrame>
    </p:spTree>
    <p:extLst>
      <p:ext uri="{BB962C8B-B14F-4D97-AF65-F5344CB8AC3E}">
        <p14:creationId xmlns:p14="http://schemas.microsoft.com/office/powerpoint/2010/main" val="2031222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725849707"/>
              </p:ext>
            </p:extLst>
          </p:nvPr>
        </p:nvGraphicFramePr>
        <p:xfrm>
          <a:off x="908720" y="251520"/>
          <a:ext cx="4896544"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Группа 3"/>
          <p:cNvGrpSpPr/>
          <p:nvPr/>
        </p:nvGrpSpPr>
        <p:grpSpPr>
          <a:xfrm>
            <a:off x="2631108" y="716295"/>
            <a:ext cx="1291039" cy="720080"/>
            <a:chOff x="0" y="0"/>
            <a:chExt cx="997902" cy="565850"/>
          </a:xfrm>
        </p:grpSpPr>
        <p:sp>
          <p:nvSpPr>
            <p:cNvPr id="5" name="Овал 4"/>
            <p:cNvSpPr/>
            <p:nvPr/>
          </p:nvSpPr>
          <p:spPr>
            <a:xfrm>
              <a:off x="0" y="0"/>
              <a:ext cx="997902" cy="565850"/>
            </a:xfrm>
            <a:prstGeom prst="ellipse">
              <a:avLst/>
            </a:prstGeom>
          </p:spPr>
          <p:style>
            <a:lnRef idx="2">
              <a:schemeClr val="lt1">
                <a:hueOff val="0"/>
                <a:satOff val="0"/>
                <a:lumOff val="0"/>
                <a:alphaOff val="0"/>
              </a:schemeClr>
            </a:lnRef>
            <a:fillRef idx="1">
              <a:schemeClr val="accent4">
                <a:shade val="80000"/>
                <a:alpha val="50000"/>
                <a:hueOff val="0"/>
                <a:satOff val="0"/>
                <a:lumOff val="0"/>
                <a:alphaOff val="0"/>
              </a:schemeClr>
            </a:fillRef>
            <a:effectRef idx="0">
              <a:schemeClr val="accent4">
                <a:shade val="80000"/>
                <a:alpha val="50000"/>
                <a:hueOff val="0"/>
                <a:satOff val="0"/>
                <a:lumOff val="0"/>
                <a:alphaOff val="0"/>
              </a:schemeClr>
            </a:effectRef>
            <a:fontRef idx="minor">
              <a:schemeClr val="tx1"/>
            </a:fontRef>
          </p:style>
        </p:sp>
        <p:sp>
          <p:nvSpPr>
            <p:cNvPr id="6" name="Овал 4"/>
            <p:cNvSpPr/>
            <p:nvPr/>
          </p:nvSpPr>
          <p:spPr>
            <a:xfrm>
              <a:off x="146139" y="82867"/>
              <a:ext cx="705624" cy="4001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666750">
                <a:lnSpc>
                  <a:spcPct val="90000"/>
                </a:lnSpc>
                <a:spcBef>
                  <a:spcPct val="0"/>
                </a:spcBef>
                <a:spcAft>
                  <a:spcPct val="35000"/>
                </a:spcAft>
              </a:pPr>
              <a:r>
                <a:rPr lang="ru-RU" sz="1600" b="1" dirty="0" smtClean="0">
                  <a:latin typeface="Times New Roman" pitchFamily="18" charset="0"/>
                  <a:cs typeface="Times New Roman" pitchFamily="18" charset="0"/>
                </a:rPr>
                <a:t>Апрель</a:t>
              </a:r>
              <a:endParaRPr lang="ru-RU" sz="1600" dirty="0">
                <a:latin typeface="Times New Roman" pitchFamily="18" charset="0"/>
                <a:cs typeface="Times New Roman" pitchFamily="18" charset="0"/>
              </a:endParaRPr>
            </a:p>
          </p:txBody>
        </p:sp>
      </p:grpSp>
      <p:graphicFrame>
        <p:nvGraphicFramePr>
          <p:cNvPr id="7" name="Таблица 6"/>
          <p:cNvGraphicFramePr>
            <a:graphicFrameLocks noGrp="1"/>
          </p:cNvGraphicFramePr>
          <p:nvPr>
            <p:extLst>
              <p:ext uri="{D42A27DB-BD31-4B8C-83A1-F6EECF244321}">
                <p14:modId xmlns:p14="http://schemas.microsoft.com/office/powerpoint/2010/main" val="4236189751"/>
              </p:ext>
            </p:extLst>
          </p:nvPr>
        </p:nvGraphicFramePr>
        <p:xfrm>
          <a:off x="188640" y="1547664"/>
          <a:ext cx="6408711" cy="7279398"/>
        </p:xfrm>
        <a:graphic>
          <a:graphicData uri="http://schemas.openxmlformats.org/drawingml/2006/table">
            <a:tbl>
              <a:tblPr firstRow="1" firstCol="1" bandRow="1">
                <a:tableStyleId>{BC89EF96-8CEA-46FF-86C4-4CE0E7609802}</a:tableStyleId>
              </a:tblPr>
              <a:tblGrid>
                <a:gridCol w="648072"/>
                <a:gridCol w="1512168"/>
                <a:gridCol w="2448272"/>
                <a:gridCol w="1080120"/>
                <a:gridCol w="720079"/>
              </a:tblGrid>
              <a:tr h="262263">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100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1000"/>
                        </a:spcAft>
                      </a:pPr>
                      <a:r>
                        <a:rPr lang="ru-RU" sz="1200">
                          <a:effectLst/>
                          <a:latin typeface="Times New Roman" pitchFamily="18" charset="0"/>
                          <a:cs typeface="Times New Roman" pitchFamily="18" charset="0"/>
                        </a:rPr>
                        <a:t>Цель</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1000"/>
                        </a:spcAft>
                      </a:pPr>
                      <a:r>
                        <a:rPr lang="ru-RU" sz="1200">
                          <a:effectLst/>
                          <a:latin typeface="Times New Roman" pitchFamily="18" charset="0"/>
                          <a:cs typeface="Times New Roman" pitchFamily="18" charset="0"/>
                        </a:rPr>
                        <a:t>Место проведения</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1000"/>
                        </a:spcAft>
                      </a:pPr>
                      <a:r>
                        <a:rPr lang="ru-RU" sz="1200">
                          <a:effectLst/>
                          <a:latin typeface="Times New Roman" pitchFamily="18" charset="0"/>
                          <a:cs typeface="Times New Roman" pitchFamily="18" charset="0"/>
                        </a:rPr>
                        <a:t>Время</a:t>
                      </a:r>
                      <a:endParaRPr lang="ru-RU" sz="1200">
                        <a:effectLst/>
                        <a:latin typeface="Times New Roman" pitchFamily="18" charset="0"/>
                        <a:ea typeface="Calibri"/>
                        <a:cs typeface="Times New Roman" pitchFamily="18" charset="0"/>
                      </a:endParaRPr>
                    </a:p>
                  </a:txBody>
                  <a:tcPr marL="12879" marR="12879" marT="12879" marB="12879"/>
                </a:tc>
              </a:tr>
              <a:tr h="423868">
                <a:tc>
                  <a:txBody>
                    <a:bodyPr/>
                    <a:lstStyle/>
                    <a:p>
                      <a:pPr algn="ctr">
                        <a:lnSpc>
                          <a:spcPct val="115000"/>
                        </a:lnSpc>
                        <a:spcAft>
                          <a:spcPts val="1000"/>
                        </a:spcAft>
                      </a:pPr>
                      <a:r>
                        <a:rPr lang="ru-RU" sz="1200" dirty="0">
                          <a:effectLst/>
                          <a:latin typeface="Times New Roman" pitchFamily="18" charset="0"/>
                          <a:cs typeface="Times New Roman" pitchFamily="18" charset="0"/>
                        </a:rPr>
                        <a:t>1</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Чтение пьесы, распределение ролей.</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Побуждать детей к активному участию в театрализованной игре;</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16.00</a:t>
                      </a:r>
                      <a:endParaRPr lang="ru-RU" sz="1200">
                        <a:effectLst/>
                        <a:latin typeface="Times New Roman" pitchFamily="18" charset="0"/>
                        <a:ea typeface="Calibri"/>
                        <a:cs typeface="Times New Roman" pitchFamily="18" charset="0"/>
                      </a:endParaRPr>
                    </a:p>
                  </a:txBody>
                  <a:tcPr marL="12879" marR="12879" marT="12879" marB="12879"/>
                </a:tc>
              </a:tr>
              <a:tr h="1817253">
                <a:tc>
                  <a:txBody>
                    <a:bodyPr/>
                    <a:lstStyle/>
                    <a:p>
                      <a:pPr algn="ctr">
                        <a:lnSpc>
                          <a:spcPct val="115000"/>
                        </a:lnSpc>
                        <a:spcAft>
                          <a:spcPts val="1000"/>
                        </a:spcAft>
                      </a:pPr>
                      <a:r>
                        <a:rPr lang="ru-RU" sz="1200" dirty="0">
                          <a:effectLst/>
                          <a:latin typeface="Times New Roman" pitchFamily="18" charset="0"/>
                          <a:cs typeface="Times New Roman" pitchFamily="18" charset="0"/>
                        </a:rPr>
                        <a:t>2</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Изготовление масок: утка, утенок, курица; заучивание ролей.</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В процессе работы обратить внимание детей на использование разнообразных способов сложения бумаги, определить вместе с ними последовательность сложения бумаги. По окончании работы рассмотреть и отметить наиболее выразительные маски. Развивать мимику и пластические способности;</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2879" marR="12879" marT="12879" marB="12879"/>
                </a:tc>
              </a:tr>
              <a:tr h="1551846">
                <a:tc>
                  <a:txBody>
                    <a:bodyPr/>
                    <a:lstStyle/>
                    <a:p>
                      <a:pPr algn="ctr">
                        <a:lnSpc>
                          <a:spcPct val="115000"/>
                        </a:lnSpc>
                        <a:spcAft>
                          <a:spcPts val="100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Изготовление масок: котенок, кот, бычок; заучивание ролей.</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 Во время работы уточнить приемы и последовательность сложения фигуры. Закрепить умение вырезать симметричные предметы из бумаги, сложенной вдвое. Развивать воображение. Поощрять творческую инициативу, желание взять на себя роль.</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Группа</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2879" marR="12879" marT="12879" marB="12879"/>
                </a:tc>
              </a:tr>
              <a:tr h="2082660">
                <a:tc>
                  <a:txBody>
                    <a:bodyPr/>
                    <a:lstStyle/>
                    <a:p>
                      <a:pPr algn="ctr">
                        <a:lnSpc>
                          <a:spcPct val="115000"/>
                        </a:lnSpc>
                        <a:spcAft>
                          <a:spcPts val="1000"/>
                        </a:spcAft>
                      </a:pPr>
                      <a:r>
                        <a:rPr lang="ru-RU" sz="1200">
                          <a:effectLst/>
                          <a:latin typeface="Times New Roman" pitchFamily="18" charset="0"/>
                          <a:cs typeface="Times New Roman" pitchFamily="18" charset="0"/>
                        </a:rPr>
                        <a:t>4</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Изготовление кукол: лиса, лягушка, кролик; заучивание ролей.</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a:effectLst/>
                          <a:latin typeface="Times New Roman" pitchFamily="18" charset="0"/>
                          <a:cs typeface="Times New Roman" pitchFamily="18" charset="0"/>
                        </a:rPr>
                        <a:t>Формировать интерес к виду изобразительной деятельности – оригами. Учить складывать квадрат по диагонали и делать из полученной заготовки маски; учить “оживлять” игрушку, выполняя аппликацию (глаза, нос). Тренировать в аккуратном и последовательном выполнении работы по схеме. Учить использовать жесты как средство выразительности.</a:t>
                      </a:r>
                      <a:endParaRPr lang="ru-RU" sz="120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2879" marR="12879" marT="12879" marB="1287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2879" marR="12879" marT="12879" marB="12879"/>
                </a:tc>
              </a:tr>
            </a:tbl>
          </a:graphicData>
        </a:graphic>
      </p:graphicFrame>
    </p:spTree>
    <p:extLst>
      <p:ext uri="{BB962C8B-B14F-4D97-AF65-F5344CB8AC3E}">
        <p14:creationId xmlns:p14="http://schemas.microsoft.com/office/powerpoint/2010/main" val="3902864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p:nvPr/>
        </p:nvGrpSpPr>
        <p:grpSpPr>
          <a:xfrm>
            <a:off x="2631108" y="307147"/>
            <a:ext cx="1291039" cy="720080"/>
            <a:chOff x="0" y="0"/>
            <a:chExt cx="997902" cy="565850"/>
          </a:xfrm>
        </p:grpSpPr>
        <p:sp>
          <p:nvSpPr>
            <p:cNvPr id="7" name="Овал 6"/>
            <p:cNvSpPr/>
            <p:nvPr/>
          </p:nvSpPr>
          <p:spPr>
            <a:xfrm>
              <a:off x="0" y="0"/>
              <a:ext cx="997902" cy="565850"/>
            </a:xfrm>
            <a:prstGeom prst="ellipse">
              <a:avLst/>
            </a:prstGeom>
          </p:spPr>
          <p:style>
            <a:lnRef idx="2">
              <a:schemeClr val="lt1">
                <a:hueOff val="0"/>
                <a:satOff val="0"/>
                <a:lumOff val="0"/>
                <a:alphaOff val="0"/>
              </a:schemeClr>
            </a:lnRef>
            <a:fillRef idx="1">
              <a:schemeClr val="accent4">
                <a:shade val="80000"/>
                <a:alpha val="50000"/>
                <a:hueOff val="0"/>
                <a:satOff val="0"/>
                <a:lumOff val="0"/>
                <a:alphaOff val="0"/>
              </a:schemeClr>
            </a:fillRef>
            <a:effectRef idx="0">
              <a:schemeClr val="accent4">
                <a:shade val="80000"/>
                <a:alpha val="50000"/>
                <a:hueOff val="0"/>
                <a:satOff val="0"/>
                <a:lumOff val="0"/>
                <a:alphaOff val="0"/>
              </a:schemeClr>
            </a:effectRef>
            <a:fontRef idx="minor">
              <a:schemeClr val="tx1"/>
            </a:fontRef>
          </p:style>
        </p:sp>
        <p:sp>
          <p:nvSpPr>
            <p:cNvPr id="8" name="Овал 4"/>
            <p:cNvSpPr/>
            <p:nvPr/>
          </p:nvSpPr>
          <p:spPr>
            <a:xfrm>
              <a:off x="146139" y="82867"/>
              <a:ext cx="705624" cy="4001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666750">
                <a:lnSpc>
                  <a:spcPct val="90000"/>
                </a:lnSpc>
                <a:spcBef>
                  <a:spcPct val="0"/>
                </a:spcBef>
                <a:spcAft>
                  <a:spcPct val="35000"/>
                </a:spcAft>
              </a:pPr>
              <a:r>
                <a:rPr lang="ru-RU" sz="1600" b="1" dirty="0" smtClean="0">
                  <a:latin typeface="Times New Roman" pitchFamily="18" charset="0"/>
                  <a:cs typeface="Times New Roman" pitchFamily="18" charset="0"/>
                </a:rPr>
                <a:t>Май</a:t>
              </a:r>
              <a:endParaRPr lang="ru-RU" sz="1600" dirty="0">
                <a:latin typeface="Times New Roman" pitchFamily="18" charset="0"/>
                <a:cs typeface="Times New Roman" pitchFamily="18" charset="0"/>
              </a:endParaRPr>
            </a:p>
          </p:txBody>
        </p:sp>
      </p:grpSp>
      <p:graphicFrame>
        <p:nvGraphicFramePr>
          <p:cNvPr id="5" name="Таблица 4"/>
          <p:cNvGraphicFramePr>
            <a:graphicFrameLocks noGrp="1"/>
          </p:cNvGraphicFramePr>
          <p:nvPr>
            <p:extLst>
              <p:ext uri="{D42A27DB-BD31-4B8C-83A1-F6EECF244321}">
                <p14:modId xmlns:p14="http://schemas.microsoft.com/office/powerpoint/2010/main" val="4201076258"/>
              </p:ext>
            </p:extLst>
          </p:nvPr>
        </p:nvGraphicFramePr>
        <p:xfrm>
          <a:off x="332656" y="1259632"/>
          <a:ext cx="6264695" cy="7344815"/>
        </p:xfrm>
        <a:graphic>
          <a:graphicData uri="http://schemas.openxmlformats.org/drawingml/2006/table">
            <a:tbl>
              <a:tblPr firstRow="1" firstCol="1" bandRow="1">
                <a:tableStyleId>{BC89EF96-8CEA-46FF-86C4-4CE0E7609802}</a:tableStyleId>
              </a:tblPr>
              <a:tblGrid>
                <a:gridCol w="720080"/>
                <a:gridCol w="1512168"/>
                <a:gridCol w="2016224"/>
                <a:gridCol w="1080120"/>
                <a:gridCol w="936103"/>
              </a:tblGrid>
              <a:tr h="502602">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100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1000"/>
                        </a:spcAft>
                      </a:pPr>
                      <a:r>
                        <a:rPr lang="ru-RU" sz="1200" dirty="0">
                          <a:effectLst/>
                          <a:latin typeface="Times New Roman" pitchFamily="18" charset="0"/>
                          <a:cs typeface="Times New Roman" pitchFamily="18" charset="0"/>
                        </a:rPr>
                        <a:t>Цель</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1000"/>
                        </a:spcAft>
                      </a:pPr>
                      <a:r>
                        <a:rPr lang="ru-RU" sz="1200">
                          <a:effectLst/>
                          <a:latin typeface="Times New Roman" pitchFamily="18" charset="0"/>
                          <a:cs typeface="Times New Roman" pitchFamily="18" charset="0"/>
                        </a:rPr>
                        <a:t>Место проведения</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1000"/>
                        </a:spcAft>
                      </a:pPr>
                      <a:r>
                        <a:rPr lang="ru-RU" sz="1200">
                          <a:effectLst/>
                          <a:latin typeface="Times New Roman" pitchFamily="18" charset="0"/>
                          <a:cs typeface="Times New Roman" pitchFamily="18" charset="0"/>
                        </a:rPr>
                        <a:t>Время</a:t>
                      </a:r>
                      <a:endParaRPr lang="ru-RU" sz="1200">
                        <a:effectLst/>
                        <a:latin typeface="Times New Roman" pitchFamily="18" charset="0"/>
                        <a:ea typeface="Calibri"/>
                        <a:cs typeface="Times New Roman" pitchFamily="18" charset="0"/>
                      </a:endParaRPr>
                    </a:p>
                  </a:txBody>
                  <a:tcPr marL="28607" marR="28607" marT="28607" marB="28607"/>
                </a:tc>
              </a:tr>
              <a:tr h="3085995">
                <a:tc>
                  <a:txBody>
                    <a:bodyPr/>
                    <a:lstStyle/>
                    <a:p>
                      <a:pPr algn="ctr">
                        <a:lnSpc>
                          <a:spcPct val="115000"/>
                        </a:lnSpc>
                        <a:spcAft>
                          <a:spcPts val="1000"/>
                        </a:spcAft>
                      </a:pPr>
                      <a:r>
                        <a:rPr lang="ru-RU" sz="1200" dirty="0">
                          <a:effectLst/>
                          <a:latin typeface="Times New Roman" pitchFamily="18" charset="0"/>
                          <a:cs typeface="Times New Roman" pitchFamily="18" charset="0"/>
                        </a:rPr>
                        <a:t>1</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Изготовление декораций; заучивание ролей.</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Учить делать игрушку на основе прямоугольника, складывать его пополам; тренировать в аккуратном и последовательном выполнении работы по схеме.</a:t>
                      </a:r>
                      <a:br>
                        <a:rPr lang="ru-RU" sz="1200" dirty="0">
                          <a:effectLst/>
                          <a:latin typeface="Times New Roman" pitchFamily="18" charset="0"/>
                          <a:cs typeface="Times New Roman" pitchFamily="18" charset="0"/>
                        </a:rPr>
                      </a:br>
                      <a:r>
                        <a:rPr lang="ru-RU" sz="1200" dirty="0">
                          <a:effectLst/>
                          <a:latin typeface="Times New Roman" pitchFamily="18" charset="0"/>
                          <a:cs typeface="Times New Roman" pitchFamily="18" charset="0"/>
                        </a:rPr>
                        <a:t>Продолжать учить сочетать движение и речь.</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28607" marR="28607" marT="28607" marB="28607"/>
                </a:tc>
              </a:tr>
              <a:tr h="1133755">
                <a:tc>
                  <a:txBody>
                    <a:bodyPr/>
                    <a:lstStyle/>
                    <a:p>
                      <a:pPr algn="ctr">
                        <a:lnSpc>
                          <a:spcPct val="115000"/>
                        </a:lnSpc>
                        <a:spcAft>
                          <a:spcPts val="1000"/>
                        </a:spcAft>
                      </a:pPr>
                      <a:r>
                        <a:rPr lang="ru-RU" sz="1200">
                          <a:effectLst/>
                          <a:latin typeface="Times New Roman" pitchFamily="18" charset="0"/>
                          <a:cs typeface="Times New Roman" pitchFamily="18" charset="0"/>
                        </a:rPr>
                        <a:t>2</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a:effectLst/>
                          <a:latin typeface="Times New Roman" pitchFamily="18" charset="0"/>
                          <a:cs typeface="Times New Roman" pitchFamily="18" charset="0"/>
                        </a:rPr>
                        <a:t>Упражнение «Придумай танец»; репетиция спектакля.</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a:effectLst/>
                          <a:latin typeface="Times New Roman" pitchFamily="18" charset="0"/>
                          <a:cs typeface="Times New Roman" pitchFamily="18" charset="0"/>
                        </a:rPr>
                        <a:t>Предложить детям придумать танец «котят», «лягушат», «обезьянок».</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28607" marR="28607" marT="28607" marB="28607"/>
                </a:tc>
              </a:tr>
              <a:tr h="1133755">
                <a:tc>
                  <a:txBody>
                    <a:bodyPr/>
                    <a:lstStyle/>
                    <a:p>
                      <a:pPr algn="ctr">
                        <a:lnSpc>
                          <a:spcPct val="115000"/>
                        </a:lnSpc>
                        <a:spcAft>
                          <a:spcPts val="100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детей своей группы.</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a:effectLst/>
                          <a:latin typeface="Times New Roman" pitchFamily="18" charset="0"/>
                          <a:cs typeface="Times New Roman" pitchFamily="18" charset="0"/>
                        </a:rPr>
                        <a:t>Побуждать детей к импровизации посредством театрализованной игры.</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a:effectLst/>
                          <a:latin typeface="Times New Roman" pitchFamily="18" charset="0"/>
                          <a:cs typeface="Times New Roman" pitchFamily="18" charset="0"/>
                        </a:rPr>
                        <a:t>Музыкальный зал</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28607" marR="28607" marT="28607" marB="28607"/>
                </a:tc>
              </a:tr>
              <a:tr h="1488708">
                <a:tc>
                  <a:txBody>
                    <a:bodyPr/>
                    <a:lstStyle/>
                    <a:p>
                      <a:pPr algn="ctr">
                        <a:lnSpc>
                          <a:spcPct val="115000"/>
                        </a:lnSpc>
                        <a:spcAft>
                          <a:spcPts val="1000"/>
                        </a:spcAft>
                      </a:pPr>
                      <a:r>
                        <a:rPr lang="ru-RU" sz="1200">
                          <a:effectLst/>
                          <a:latin typeface="Times New Roman" pitchFamily="18" charset="0"/>
                          <a:cs typeface="Times New Roman" pitchFamily="18" charset="0"/>
                        </a:rPr>
                        <a:t>4</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детей младшей группы.</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Поощрять творческую инициативу детей, побуждать их к активному общению через игру.</a:t>
                      </a:r>
                      <a:endParaRPr lang="ru-RU" sz="1200" dirty="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a:effectLst/>
                          <a:latin typeface="Times New Roman" pitchFamily="18" charset="0"/>
                          <a:cs typeface="Times New Roman" pitchFamily="18" charset="0"/>
                        </a:rPr>
                        <a:t>Музыкальный зал</a:t>
                      </a:r>
                      <a:endParaRPr lang="ru-RU" sz="1200">
                        <a:effectLst/>
                        <a:latin typeface="Times New Roman" pitchFamily="18" charset="0"/>
                        <a:ea typeface="Calibri"/>
                        <a:cs typeface="Times New Roman" pitchFamily="18" charset="0"/>
                      </a:endParaRPr>
                    </a:p>
                  </a:txBody>
                  <a:tcPr marL="28607" marR="28607" marT="28607" marB="28607"/>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28607" marR="28607" marT="28607" marB="28607"/>
                </a:tc>
              </a:tr>
            </a:tbl>
          </a:graphicData>
        </a:graphic>
      </p:graphicFrame>
    </p:spTree>
    <p:extLst>
      <p:ext uri="{BB962C8B-B14F-4D97-AF65-F5344CB8AC3E}">
        <p14:creationId xmlns:p14="http://schemas.microsoft.com/office/powerpoint/2010/main" val="1204157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88640" y="395536"/>
            <a:ext cx="6480720" cy="8279190"/>
          </a:xfrm>
          <a:prstGeom prst="rect">
            <a:avLst/>
          </a:prstGeom>
          <a:ln>
            <a:solidFill>
              <a:srgbClr val="0070C0"/>
            </a:solidFill>
          </a:ln>
        </p:spPr>
        <p:txBody>
          <a:bodyPr wrap="square">
            <a:spAutoFit/>
          </a:bodyPr>
          <a:lstStyle/>
          <a:p>
            <a:pPr algn="just"/>
            <a:r>
              <a:rPr lang="ru-RU" sz="1400" b="1" dirty="0" smtClean="0">
                <a:solidFill>
                  <a:srgbClr val="0070C0"/>
                </a:solidFill>
                <a:latin typeface="Times New Roman" pitchFamily="18" charset="0"/>
                <a:cs typeface="Times New Roman" pitchFamily="18" charset="0"/>
              </a:rPr>
              <a:t>Цель.</a:t>
            </a:r>
            <a:r>
              <a:rPr lang="ru-RU" sz="1400" dirty="0" smtClean="0">
                <a:latin typeface="Times New Roman" pitchFamily="18" charset="0"/>
                <a:cs typeface="Times New Roman" pitchFamily="18" charset="0"/>
              </a:rPr>
              <a:t> Развитие творческих способностей средствами театрального искусства и  создание условий для целенаправленной работы по развитию мелкой моторики руки дошкольника.</a:t>
            </a:r>
          </a:p>
          <a:p>
            <a:pPr algn="just"/>
            <a:endParaRPr lang="ru-RU" sz="1400" dirty="0" smtClean="0">
              <a:latin typeface="Times New Roman" pitchFamily="18" charset="0"/>
              <a:cs typeface="Times New Roman" pitchFamily="18" charset="0"/>
            </a:endParaRPr>
          </a:p>
          <a:p>
            <a:pPr algn="just"/>
            <a:r>
              <a:rPr lang="ru-RU" sz="1400" b="1" dirty="0" smtClean="0">
                <a:solidFill>
                  <a:srgbClr val="0070C0"/>
                </a:solidFill>
                <a:latin typeface="Times New Roman" pitchFamily="18" charset="0"/>
                <a:cs typeface="Times New Roman" pitchFamily="18" charset="0"/>
              </a:rPr>
              <a:t>Задачи</a:t>
            </a:r>
          </a:p>
          <a:p>
            <a:pPr algn="just"/>
            <a:r>
              <a:rPr lang="ru-RU" sz="1400" u="sng" dirty="0" smtClean="0">
                <a:latin typeface="Times New Roman" pitchFamily="18" charset="0"/>
                <a:cs typeface="Times New Roman" pitchFamily="18" charset="0"/>
              </a:rPr>
              <a:t>Развивать:</a:t>
            </a:r>
          </a:p>
          <a:p>
            <a:pPr algn="just"/>
            <a:r>
              <a:rPr lang="ru-RU" sz="1400" dirty="0" smtClean="0">
                <a:latin typeface="Times New Roman" pitchFamily="18" charset="0"/>
                <a:cs typeface="Times New Roman" pitchFamily="18" charset="0"/>
              </a:rPr>
              <a:t>•психофизические способности: мимику, пантомимику;</a:t>
            </a:r>
          </a:p>
          <a:p>
            <a:pPr algn="just"/>
            <a:r>
              <a:rPr lang="ru-RU" sz="1400" dirty="0" smtClean="0">
                <a:latin typeface="Times New Roman" pitchFamily="18" charset="0"/>
                <a:cs typeface="Times New Roman" pitchFamily="18" charset="0"/>
              </a:rPr>
              <a:t>•психические процессы: восприятие, воображение, фантазию и мышление;</a:t>
            </a:r>
          </a:p>
          <a:p>
            <a:pPr algn="just"/>
            <a:r>
              <a:rPr lang="ru-RU" sz="1400" dirty="0" smtClean="0">
                <a:latin typeface="Times New Roman" pitchFamily="18" charset="0"/>
                <a:cs typeface="Times New Roman" pitchFamily="18" charset="0"/>
              </a:rPr>
              <a:t>•речь: монолог и диалог;</a:t>
            </a:r>
          </a:p>
          <a:p>
            <a:pPr algn="just"/>
            <a:r>
              <a:rPr lang="ru-RU" sz="1400" dirty="0" smtClean="0">
                <a:latin typeface="Times New Roman" pitchFamily="18" charset="0"/>
                <a:cs typeface="Times New Roman" pitchFamily="18" charset="0"/>
              </a:rPr>
              <a:t>•творческие способности: умение перевоплощаться, импровизировать, брать роль на себя.</a:t>
            </a:r>
          </a:p>
          <a:p>
            <a:pPr algn="just"/>
            <a:endParaRPr lang="ru-RU" sz="1400" dirty="0">
              <a:latin typeface="Times New Roman" pitchFamily="18" charset="0"/>
              <a:cs typeface="Times New Roman" pitchFamily="18" charset="0"/>
            </a:endParaRPr>
          </a:p>
          <a:p>
            <a:pPr algn="just"/>
            <a:r>
              <a:rPr lang="ru-RU" sz="1400" u="sng" dirty="0" smtClean="0">
                <a:latin typeface="Times New Roman" pitchFamily="18" charset="0"/>
                <a:cs typeface="Times New Roman" pitchFamily="18" charset="0"/>
              </a:rPr>
              <a:t>Учить изготавливать маски, куклы, декорации в технике оригами:</a:t>
            </a:r>
          </a:p>
          <a:p>
            <a:pPr algn="just"/>
            <a:r>
              <a:rPr lang="ru-RU" sz="1400" dirty="0" smtClean="0">
                <a:latin typeface="Times New Roman" pitchFamily="18" charset="0"/>
                <a:cs typeface="Times New Roman" pitchFamily="18" charset="0"/>
              </a:rPr>
              <a:t>•развивать аккуратность, умение бережно и экономно использовать материал;</a:t>
            </a:r>
          </a:p>
          <a:p>
            <a:pPr algn="just"/>
            <a:r>
              <a:rPr lang="ru-RU" sz="1400" dirty="0" smtClean="0">
                <a:latin typeface="Times New Roman" pitchFamily="18" charset="0"/>
                <a:cs typeface="Times New Roman" pitchFamily="18" charset="0"/>
              </a:rPr>
              <a:t>•намечать последовательность операций;</a:t>
            </a:r>
          </a:p>
          <a:p>
            <a:pPr algn="just"/>
            <a:r>
              <a:rPr lang="ru-RU" sz="1400" dirty="0" smtClean="0">
                <a:latin typeface="Times New Roman" pitchFamily="18" charset="0"/>
                <a:cs typeface="Times New Roman" pitchFamily="18" charset="0"/>
              </a:rPr>
              <a:t>•создавать модели, отображая их признаки в обобщенном виде, отвлекаясь от второстепенных особенностей;</a:t>
            </a:r>
          </a:p>
          <a:p>
            <a:pPr algn="just"/>
            <a:r>
              <a:rPr lang="ru-RU" sz="1400" dirty="0" smtClean="0">
                <a:latin typeface="Times New Roman" pitchFamily="18" charset="0"/>
                <a:cs typeface="Times New Roman" pitchFamily="18" charset="0"/>
              </a:rPr>
              <a:t>•сгибать лист бумаги,  создавая объемную, трехмерную модель.</a:t>
            </a:r>
          </a:p>
          <a:p>
            <a:pPr algn="just"/>
            <a:endParaRPr lang="ru-RU" sz="1400" dirty="0">
              <a:latin typeface="Times New Roman" pitchFamily="18" charset="0"/>
              <a:cs typeface="Times New Roman" pitchFamily="18" charset="0"/>
            </a:endParaRPr>
          </a:p>
          <a:p>
            <a:pPr algn="just"/>
            <a:r>
              <a:rPr lang="ru-RU" sz="1400" u="sng" dirty="0" smtClean="0">
                <a:latin typeface="Times New Roman" pitchFamily="18" charset="0"/>
                <a:cs typeface="Times New Roman" pitchFamily="18" charset="0"/>
              </a:rPr>
              <a:t>Формировать умение</a:t>
            </a:r>
            <a:r>
              <a:rPr lang="ru-RU" sz="1400" dirty="0" smtClean="0">
                <a:latin typeface="Times New Roman" pitchFamily="18" charset="0"/>
                <a:cs typeface="Times New Roman" pitchFamily="18" charset="0"/>
              </a:rPr>
              <a:t>, навыки работы с ножницами, клеем, бумагой при выполнении аппликаций, используя основные геометрические фигуры, соблюдать технику безопасности.</a:t>
            </a:r>
          </a:p>
          <a:p>
            <a:pPr algn="just"/>
            <a:endParaRPr lang="ru-RU" sz="1400" dirty="0">
              <a:latin typeface="Times New Roman" pitchFamily="18" charset="0"/>
              <a:cs typeface="Times New Roman" pitchFamily="18" charset="0"/>
            </a:endParaRPr>
          </a:p>
          <a:p>
            <a:pPr algn="just"/>
            <a:r>
              <a:rPr lang="ru-RU" sz="1400" u="sng" dirty="0" smtClean="0">
                <a:latin typeface="Times New Roman" pitchFamily="18" charset="0"/>
                <a:cs typeface="Times New Roman" pitchFamily="18" charset="0"/>
              </a:rPr>
              <a:t>Формировать умение </a:t>
            </a:r>
            <a:r>
              <a:rPr lang="ru-RU" sz="1400" dirty="0" smtClean="0">
                <a:latin typeface="Times New Roman" pitchFamily="18" charset="0"/>
                <a:cs typeface="Times New Roman" pitchFamily="18" charset="0"/>
              </a:rPr>
              <a:t>работать коллективно для достижения общего результата, сотрудничать с взрослыми в совместной деятельности.</a:t>
            </a:r>
          </a:p>
          <a:p>
            <a:pPr algn="just"/>
            <a:endParaRPr lang="ru-RU" sz="1400" dirty="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Программа рассчитана на один год обучения с детьми подготовительной группы.</a:t>
            </a:r>
          </a:p>
          <a:p>
            <a:pPr algn="just"/>
            <a:r>
              <a:rPr lang="ru-RU" sz="1400" dirty="0" smtClean="0">
                <a:latin typeface="Times New Roman" pitchFamily="18" charset="0"/>
                <a:cs typeface="Times New Roman" pitchFamily="18" charset="0"/>
              </a:rPr>
              <a:t>Время проведения кружковых занятий  – один раз в неделю в 16.00-16.25 по вторникам.</a:t>
            </a:r>
          </a:p>
          <a:p>
            <a:pPr algn="just"/>
            <a:endParaRPr lang="ru-RU" sz="1400" b="1" dirty="0" smtClean="0">
              <a:solidFill>
                <a:srgbClr val="0070C0"/>
              </a:solidFill>
              <a:latin typeface="Times New Roman" pitchFamily="18" charset="0"/>
              <a:cs typeface="Times New Roman" pitchFamily="18" charset="0"/>
            </a:endParaRPr>
          </a:p>
          <a:p>
            <a:pPr algn="just"/>
            <a:r>
              <a:rPr lang="ru-RU" sz="1400" b="1" dirty="0" smtClean="0">
                <a:solidFill>
                  <a:srgbClr val="0070C0"/>
                </a:solidFill>
                <a:latin typeface="Times New Roman" pitchFamily="18" charset="0"/>
                <a:cs typeface="Times New Roman" pitchFamily="18" charset="0"/>
              </a:rPr>
              <a:t>Предполагаемый результат обучения:</a:t>
            </a:r>
          </a:p>
          <a:p>
            <a:pPr algn="just"/>
            <a:r>
              <a:rPr lang="ru-RU" sz="1400" dirty="0" smtClean="0">
                <a:latin typeface="Times New Roman" pitchFamily="18" charset="0"/>
                <a:cs typeface="Times New Roman" pitchFamily="18" charset="0"/>
              </a:rPr>
              <a:t>•Умение самостоятельно инсценировать знакомое литературное произведение.</a:t>
            </a:r>
          </a:p>
          <a:p>
            <a:pPr algn="just"/>
            <a:r>
              <a:rPr lang="ru-RU" sz="1400" dirty="0" smtClean="0">
                <a:latin typeface="Times New Roman" pitchFamily="18" charset="0"/>
                <a:cs typeface="Times New Roman" pitchFamily="18" charset="0"/>
              </a:rPr>
              <a:t>•Умение выполнять работу в определенной последовательности согласно инструкции взрослого и самостоятельно по схеме.</a:t>
            </a:r>
          </a:p>
          <a:p>
            <a:pPr algn="just"/>
            <a:endParaRPr lang="ru-RU" sz="1400" dirty="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Программа составлена согласно Требованиям  к содержанию и оформлению образовательных программ дополнительного образования детей (Письмо Минобразования РФ от 18 июня 2003г. № 28-02-484/16).</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979525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2656" y="323528"/>
            <a:ext cx="6264696" cy="8494633"/>
          </a:xfrm>
          <a:prstGeom prst="rect">
            <a:avLst/>
          </a:prstGeom>
          <a:ln>
            <a:solidFill>
              <a:srgbClr val="0070C0"/>
            </a:solidFill>
          </a:ln>
        </p:spPr>
        <p:txBody>
          <a:bodyPr wrap="square">
            <a:spAutoFit/>
          </a:bodyPr>
          <a:lstStyle/>
          <a:p>
            <a:pPr algn="ctr"/>
            <a:r>
              <a:rPr lang="ru-RU" sz="1400" b="1" dirty="0" smtClean="0">
                <a:solidFill>
                  <a:srgbClr val="0070C0"/>
                </a:solidFill>
                <a:latin typeface="Times New Roman" pitchFamily="18" charset="0"/>
                <a:cs typeface="Times New Roman" pitchFamily="18" charset="0"/>
              </a:rPr>
              <a:t>В основу программы положены следующие методические разработки:</a:t>
            </a:r>
          </a:p>
          <a:p>
            <a:endParaRPr lang="ru-RU" sz="1400" b="1" dirty="0" smtClean="0">
              <a:solidFill>
                <a:srgbClr val="0070C0"/>
              </a:solidFill>
              <a:latin typeface="Times New Roman" pitchFamily="18" charset="0"/>
              <a:cs typeface="Times New Roman" pitchFamily="18" charset="0"/>
            </a:endParaRPr>
          </a:p>
          <a:p>
            <a:pPr marL="342900" indent="-342900" algn="just">
              <a:buFont typeface="+mj-lt"/>
              <a:buAutoNum type="arabicPeriod"/>
            </a:pPr>
            <a:r>
              <a:rPr lang="ru-RU" sz="1400" dirty="0" err="1" smtClean="0">
                <a:latin typeface="Times New Roman" pitchFamily="18" charset="0"/>
                <a:cs typeface="Times New Roman" pitchFamily="18" charset="0"/>
              </a:rPr>
              <a:t>Богатеева</a:t>
            </a:r>
            <a:r>
              <a:rPr lang="ru-RU" sz="1400" dirty="0" smtClean="0">
                <a:latin typeface="Times New Roman" pitchFamily="18" charset="0"/>
                <a:cs typeface="Times New Roman" pitchFamily="18" charset="0"/>
              </a:rPr>
              <a:t> З.А. «Чудесные поделки из </a:t>
            </a:r>
            <a:r>
              <a:rPr lang="ru-RU" sz="1400" dirty="0" err="1" smtClean="0">
                <a:latin typeface="Times New Roman" pitchFamily="18" charset="0"/>
                <a:cs typeface="Times New Roman" pitchFamily="18" charset="0"/>
              </a:rPr>
              <a:t>бумаги»Москва</a:t>
            </a:r>
            <a:r>
              <a:rPr lang="ru-RU" sz="1400" dirty="0" smtClean="0">
                <a:latin typeface="Times New Roman" pitchFamily="18" charset="0"/>
                <a:cs typeface="Times New Roman" pitchFamily="18" charset="0"/>
              </a:rPr>
              <a:t> «Просвещение» 1992.</a:t>
            </a:r>
          </a:p>
          <a:p>
            <a:pPr marL="342900" indent="-342900" algn="just">
              <a:buFont typeface="+mj-lt"/>
              <a:buAutoNum type="arabicPeriod"/>
            </a:pPr>
            <a:r>
              <a:rPr lang="ru-RU" sz="1400" dirty="0" smtClean="0">
                <a:latin typeface="Times New Roman" pitchFamily="18" charset="0"/>
                <a:cs typeface="Times New Roman" pitchFamily="18" charset="0"/>
              </a:rPr>
              <a:t>Власенко О.П. «Театр кукол  и игрушек в детском саду »Волгоград «Учитель» 2008.</a:t>
            </a:r>
          </a:p>
          <a:p>
            <a:pPr marL="342900" indent="-342900" algn="just">
              <a:buFont typeface="+mj-lt"/>
              <a:buAutoNum type="arabicPeriod"/>
            </a:pPr>
            <a:r>
              <a:rPr lang="ru-RU" sz="1400" dirty="0" smtClean="0">
                <a:latin typeface="Times New Roman" pitchFamily="18" charset="0"/>
                <a:cs typeface="Times New Roman" pitchFamily="18" charset="0"/>
              </a:rPr>
              <a:t>Выготский Л.С. «Воображение  и творчество в детском возрасте» Москва «Просвещение» 1991.</a:t>
            </a:r>
          </a:p>
          <a:p>
            <a:pPr marL="342900" indent="-342900" algn="just">
              <a:buFont typeface="+mj-lt"/>
              <a:buAutoNum type="arabicPeriod"/>
            </a:pPr>
            <a:r>
              <a:rPr lang="ru-RU" sz="1400" dirty="0" smtClean="0">
                <a:latin typeface="Times New Roman" pitchFamily="18" charset="0"/>
                <a:cs typeface="Times New Roman" pitchFamily="18" charset="0"/>
              </a:rPr>
              <a:t>Петрова Т.И., Сергеева Е.Л., Петрова Е.С. «Подготовка и проведение театрализованных игр в детском </a:t>
            </a:r>
            <a:r>
              <a:rPr lang="ru-RU" sz="1400" dirty="0" err="1" smtClean="0">
                <a:latin typeface="Times New Roman" pitchFamily="18" charset="0"/>
                <a:cs typeface="Times New Roman" pitchFamily="18" charset="0"/>
              </a:rPr>
              <a:t>саду»Москва</a:t>
            </a:r>
            <a:r>
              <a:rPr lang="ru-RU" sz="1400" dirty="0" smtClean="0">
                <a:latin typeface="Times New Roman" pitchFamily="18" charset="0"/>
                <a:cs typeface="Times New Roman" pitchFamily="18" charset="0"/>
              </a:rPr>
              <a:t> «Школьная Пресса» 2004.</a:t>
            </a:r>
          </a:p>
          <a:p>
            <a:pPr marL="342900" indent="-342900" algn="just">
              <a:buFont typeface="+mj-lt"/>
              <a:buAutoNum type="arabicPeriod"/>
            </a:pPr>
            <a:r>
              <a:rPr lang="ru-RU" sz="1400" dirty="0" smtClean="0">
                <a:latin typeface="Times New Roman" pitchFamily="18" charset="0"/>
                <a:cs typeface="Times New Roman" pitchFamily="18" charset="0"/>
              </a:rPr>
              <a:t>Соколова С. «Театр + оригами» Москва «</a:t>
            </a:r>
            <a:r>
              <a:rPr lang="ru-RU" sz="1400" dirty="0" err="1" smtClean="0">
                <a:latin typeface="Times New Roman" pitchFamily="18" charset="0"/>
                <a:cs typeface="Times New Roman" pitchFamily="18" charset="0"/>
              </a:rPr>
              <a:t>Эксмо</a:t>
            </a:r>
            <a:r>
              <a:rPr lang="ru-RU" sz="1400" dirty="0" smtClean="0">
                <a:latin typeface="Times New Roman" pitchFamily="18" charset="0"/>
                <a:cs typeface="Times New Roman" pitchFamily="18" charset="0"/>
              </a:rPr>
              <a:t> – Пресс» 2002.</a:t>
            </a:r>
          </a:p>
          <a:p>
            <a:endParaRPr lang="ru-RU" sz="1400" dirty="0" smtClean="0">
              <a:latin typeface="Times New Roman" pitchFamily="18" charset="0"/>
              <a:cs typeface="Times New Roman" pitchFamily="18" charset="0"/>
            </a:endParaRPr>
          </a:p>
          <a:p>
            <a:r>
              <a:rPr lang="ru-RU" sz="1400" b="1" dirty="0" smtClean="0">
                <a:solidFill>
                  <a:srgbClr val="0070C0"/>
                </a:solidFill>
                <a:latin typeface="Times New Roman" pitchFamily="18" charset="0"/>
                <a:cs typeface="Times New Roman" pitchFamily="18" charset="0"/>
              </a:rPr>
              <a:t>Методы обучения:</a:t>
            </a:r>
          </a:p>
          <a:p>
            <a:r>
              <a:rPr lang="ru-RU" sz="1400" dirty="0" smtClean="0">
                <a:latin typeface="Times New Roman" pitchFamily="18" charset="0"/>
                <a:cs typeface="Times New Roman" pitchFamily="18" charset="0"/>
              </a:rPr>
              <a:t>•Индивидуальный.</a:t>
            </a:r>
          </a:p>
          <a:p>
            <a:r>
              <a:rPr lang="ru-RU" sz="1400" dirty="0" smtClean="0">
                <a:latin typeface="Times New Roman" pitchFamily="18" charset="0"/>
                <a:cs typeface="Times New Roman" pitchFamily="18" charset="0"/>
              </a:rPr>
              <a:t>•Групповой.</a:t>
            </a:r>
          </a:p>
          <a:p>
            <a:r>
              <a:rPr lang="ru-RU" sz="1400" dirty="0" smtClean="0">
                <a:latin typeface="Times New Roman" pitchFamily="18" charset="0"/>
                <a:cs typeface="Times New Roman" pitchFamily="18" charset="0"/>
              </a:rPr>
              <a:t>•Практический.</a:t>
            </a:r>
          </a:p>
          <a:p>
            <a:r>
              <a:rPr lang="ru-RU" sz="1400" dirty="0" smtClean="0">
                <a:latin typeface="Times New Roman" pitchFamily="18" charset="0"/>
                <a:cs typeface="Times New Roman" pitchFamily="18" charset="0"/>
              </a:rPr>
              <a:t>•Наглядный.</a:t>
            </a:r>
          </a:p>
          <a:p>
            <a:r>
              <a:rPr lang="ru-RU" sz="1400" dirty="0" smtClean="0">
                <a:latin typeface="Times New Roman" pitchFamily="18" charset="0"/>
                <a:cs typeface="Times New Roman" pitchFamily="18" charset="0"/>
              </a:rPr>
              <a:t>•Игровой</a:t>
            </a:r>
          </a:p>
          <a:p>
            <a:endParaRPr lang="ru-RU" sz="1400" dirty="0" smtClean="0">
              <a:latin typeface="Times New Roman" pitchFamily="18" charset="0"/>
              <a:cs typeface="Times New Roman" pitchFamily="18" charset="0"/>
            </a:endParaRPr>
          </a:p>
          <a:p>
            <a:r>
              <a:rPr lang="ru-RU" sz="1400" b="1" dirty="0" smtClean="0">
                <a:solidFill>
                  <a:srgbClr val="0070C0"/>
                </a:solidFill>
                <a:latin typeface="Times New Roman" pitchFamily="18" charset="0"/>
                <a:cs typeface="Times New Roman" pitchFamily="18" charset="0"/>
              </a:rPr>
              <a:t>Формы обучения:</a:t>
            </a:r>
          </a:p>
          <a:p>
            <a:r>
              <a:rPr lang="ru-RU" sz="1400" dirty="0" smtClean="0">
                <a:latin typeface="Times New Roman" pitchFamily="18" charset="0"/>
                <a:cs typeface="Times New Roman" pitchFamily="18" charset="0"/>
              </a:rPr>
              <a:t>•игры, загадки, беседы;</a:t>
            </a:r>
          </a:p>
          <a:p>
            <a:r>
              <a:rPr lang="ru-RU" sz="1400" dirty="0" smtClean="0">
                <a:latin typeface="Times New Roman" pitchFamily="18" charset="0"/>
                <a:cs typeface="Times New Roman" pitchFamily="18" charset="0"/>
              </a:rPr>
              <a:t>•практические упражнения для отработки необходимых навыков;</a:t>
            </a:r>
          </a:p>
          <a:p>
            <a:r>
              <a:rPr lang="ru-RU" sz="1400" dirty="0" smtClean="0">
                <a:latin typeface="Times New Roman" pitchFamily="18" charset="0"/>
                <a:cs typeface="Times New Roman" pitchFamily="18" charset="0"/>
              </a:rPr>
              <a:t>•драматизация произведений.</a:t>
            </a:r>
          </a:p>
          <a:p>
            <a:endParaRPr lang="ru-RU" sz="1400" dirty="0" smtClean="0">
              <a:latin typeface="Times New Roman" pitchFamily="18" charset="0"/>
              <a:cs typeface="Times New Roman" pitchFamily="18" charset="0"/>
            </a:endParaRPr>
          </a:p>
          <a:p>
            <a:r>
              <a:rPr lang="ru-RU" sz="1400" b="1" dirty="0" smtClean="0">
                <a:solidFill>
                  <a:srgbClr val="0070C0"/>
                </a:solidFill>
                <a:latin typeface="Times New Roman" pitchFamily="18" charset="0"/>
                <a:cs typeface="Times New Roman" pitchFamily="18" charset="0"/>
              </a:rPr>
              <a:t>Рабочие материалы:</a:t>
            </a:r>
          </a:p>
          <a:p>
            <a:r>
              <a:rPr lang="ru-RU" sz="1400" dirty="0" smtClean="0">
                <a:latin typeface="Times New Roman" pitchFamily="18" charset="0"/>
                <a:cs typeface="Times New Roman" pitchFamily="18" charset="0"/>
              </a:rPr>
              <a:t>•ножницы, клей ПВА, кисточки для клея, палитры для клея;</a:t>
            </a:r>
          </a:p>
          <a:p>
            <a:pPr algn="just"/>
            <a:r>
              <a:rPr lang="ru-RU" sz="1400" dirty="0" smtClean="0">
                <a:latin typeface="Times New Roman" pitchFamily="18" charset="0"/>
                <a:cs typeface="Times New Roman" pitchFamily="18" charset="0"/>
              </a:rPr>
              <a:t>•цветная бумага, цветной картон, белый картон, белая бумага, ватман;</a:t>
            </a:r>
          </a:p>
          <a:p>
            <a:pPr algn="just"/>
            <a:r>
              <a:rPr lang="ru-RU" sz="1400" dirty="0" smtClean="0">
                <a:latin typeface="Times New Roman" pitchFamily="18" charset="0"/>
                <a:cs typeface="Times New Roman" pitchFamily="18" charset="0"/>
              </a:rPr>
              <a:t>•сценарии литературных произведений.</a:t>
            </a:r>
          </a:p>
          <a:p>
            <a:pPr algn="just"/>
            <a:r>
              <a:rPr lang="ru-RU" sz="1400" dirty="0" smtClean="0">
                <a:latin typeface="Times New Roman" pitchFamily="18" charset="0"/>
                <a:cs typeface="Times New Roman" pitchFamily="18" charset="0"/>
              </a:rPr>
              <a:t>•групповая комната, в которой будут проходить занятия, оснащена необходимым количеством столов и посадочных мест, показ спектаклей в музыкальном зале.</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Форма подведения итогов по окончании раздела: показ спектакля для детей своей группы, для малышей и для родителей.</a:t>
            </a:r>
          </a:p>
          <a:p>
            <a:pPr algn="just"/>
            <a:endParaRPr lang="ru-RU" sz="1400" dirty="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a:p>
            <a:pPr algn="just"/>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767218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722512758"/>
              </p:ext>
            </p:extLst>
          </p:nvPr>
        </p:nvGraphicFramePr>
        <p:xfrm>
          <a:off x="476672" y="259741"/>
          <a:ext cx="5976664" cy="5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591899183"/>
              </p:ext>
            </p:extLst>
          </p:nvPr>
        </p:nvGraphicFramePr>
        <p:xfrm>
          <a:off x="404664" y="1619672"/>
          <a:ext cx="6172200" cy="2520281"/>
        </p:xfrm>
        <a:graphic>
          <a:graphicData uri="http://schemas.openxmlformats.org/drawingml/2006/table">
            <a:tbl>
              <a:tblPr firstRow="1" firstCol="1" bandRow="1">
                <a:tableStyleId>{BDBED569-4797-4DF1-A0F4-6AAB3CD982D8}</a:tableStyleId>
              </a:tblPr>
              <a:tblGrid>
                <a:gridCol w="3086100"/>
                <a:gridCol w="3086100"/>
              </a:tblGrid>
              <a:tr h="438143">
                <a:tc>
                  <a:txBody>
                    <a:bodyPr/>
                    <a:lstStyle/>
                    <a:p>
                      <a:pPr algn="ctr">
                        <a:lnSpc>
                          <a:spcPct val="115000"/>
                        </a:lnSpc>
                        <a:spcAft>
                          <a:spcPts val="0"/>
                        </a:spcAft>
                      </a:pPr>
                      <a:r>
                        <a:rPr lang="ru-RU" sz="1600" dirty="0">
                          <a:effectLst/>
                          <a:latin typeface="Times New Roman" pitchFamily="18" charset="0"/>
                          <a:cs typeface="Times New Roman" pitchFamily="18" charset="0"/>
                        </a:rPr>
                        <a:t>Название пьесы</a:t>
                      </a:r>
                      <a:endParaRPr lang="ru-RU" sz="1600" dirty="0">
                        <a:solidFill>
                          <a:schemeClr val="tx1"/>
                        </a:solidFill>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1600" dirty="0">
                          <a:effectLst/>
                          <a:latin typeface="Times New Roman" pitchFamily="18" charset="0"/>
                          <a:cs typeface="Times New Roman" pitchFamily="18" charset="0"/>
                        </a:rPr>
                        <a:t>Время работы над пьесой</a:t>
                      </a:r>
                      <a:endParaRPr lang="ru-RU" sz="1600" dirty="0">
                        <a:solidFill>
                          <a:schemeClr val="tx1"/>
                        </a:solidFill>
                        <a:effectLst/>
                        <a:latin typeface="Times New Roman" pitchFamily="18" charset="0"/>
                        <a:ea typeface="Calibri"/>
                        <a:cs typeface="Times New Roman" pitchFamily="18" charset="0"/>
                      </a:endParaRPr>
                    </a:p>
                  </a:txBody>
                  <a:tcPr marL="47625" marR="47625" marT="47625" marB="47625" anchor="ctr"/>
                </a:tc>
              </a:tr>
              <a:tr h="438143">
                <a:tc>
                  <a:txBody>
                    <a:bodyPr/>
                    <a:lstStyle/>
                    <a:p>
                      <a:pPr algn="ctr">
                        <a:lnSpc>
                          <a:spcPct val="115000"/>
                        </a:lnSpc>
                        <a:spcAft>
                          <a:spcPts val="0"/>
                        </a:spcAft>
                      </a:pPr>
                      <a:r>
                        <a:rPr lang="ru-RU" sz="1400" dirty="0" smtClean="0">
                          <a:effectLst/>
                          <a:latin typeface="Times New Roman" pitchFamily="18" charset="0"/>
                          <a:cs typeface="Times New Roman" pitchFamily="18" charset="0"/>
                        </a:rPr>
                        <a:t> </a:t>
                      </a:r>
                      <a:r>
                        <a:rPr lang="ru-RU" sz="1400" dirty="0">
                          <a:effectLst/>
                          <a:latin typeface="Times New Roman" pitchFamily="18" charset="0"/>
                          <a:cs typeface="Times New Roman" pitchFamily="18" charset="0"/>
                        </a:rPr>
                        <a:t>«Репка»</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Октябрь – ноябрь</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r>
              <a:tr h="767709">
                <a:tc>
                  <a:txBody>
                    <a:bodyPr/>
                    <a:lstStyle/>
                    <a:p>
                      <a:pPr algn="ctr">
                        <a:lnSpc>
                          <a:spcPct val="115000"/>
                        </a:lnSpc>
                        <a:spcAft>
                          <a:spcPts val="0"/>
                        </a:spcAft>
                      </a:pPr>
                      <a:r>
                        <a:rPr lang="ru-RU" sz="1400" dirty="0">
                          <a:effectLst/>
                          <a:latin typeface="Times New Roman" pitchFamily="18" charset="0"/>
                          <a:cs typeface="Times New Roman" pitchFamily="18" charset="0"/>
                        </a:rPr>
                        <a:t>С. Маршак «Сказка  о глупом мышонке»</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Декабрь – январь</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r>
              <a:tr h="438143">
                <a:tc>
                  <a:txBody>
                    <a:bodyPr/>
                    <a:lstStyle/>
                    <a:p>
                      <a:pPr algn="ctr">
                        <a:lnSpc>
                          <a:spcPct val="115000"/>
                        </a:lnSpc>
                        <a:spcAft>
                          <a:spcPts val="0"/>
                        </a:spcAft>
                      </a:pPr>
                      <a:r>
                        <a:rPr lang="ru-RU" sz="1400" dirty="0">
                          <a:effectLst/>
                          <a:latin typeface="Times New Roman" pitchFamily="18" charset="0"/>
                          <a:cs typeface="Times New Roman" pitchFamily="18" charset="0"/>
                        </a:rPr>
                        <a:t>В</a:t>
                      </a:r>
                      <a:r>
                        <a:rPr lang="ru-RU" sz="1400" dirty="0" smtClean="0">
                          <a:effectLst/>
                          <a:latin typeface="Times New Roman" pitchFamily="18" charset="0"/>
                          <a:cs typeface="Times New Roman" pitchFamily="18" charset="0"/>
                        </a:rPr>
                        <a:t>. </a:t>
                      </a:r>
                      <a:r>
                        <a:rPr lang="ru-RU" sz="1400" dirty="0" err="1" smtClean="0">
                          <a:effectLst/>
                          <a:latin typeface="Times New Roman" pitchFamily="18" charset="0"/>
                          <a:cs typeface="Times New Roman" pitchFamily="18" charset="0"/>
                        </a:rPr>
                        <a:t>Сутеев</a:t>
                      </a:r>
                      <a:r>
                        <a:rPr lang="ru-RU" sz="1400" dirty="0" smtClean="0">
                          <a:effectLst/>
                          <a:latin typeface="Times New Roman" pitchFamily="18" charset="0"/>
                          <a:cs typeface="Times New Roman" pitchFamily="18" charset="0"/>
                        </a:rPr>
                        <a:t> </a:t>
                      </a:r>
                      <a:r>
                        <a:rPr lang="ru-RU" sz="1400" dirty="0">
                          <a:effectLst/>
                          <a:latin typeface="Times New Roman" pitchFamily="18" charset="0"/>
                          <a:cs typeface="Times New Roman" pitchFamily="18" charset="0"/>
                        </a:rPr>
                        <a:t>«Кто сказал «Мяу»?»</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Февраль – март</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r>
              <a:tr h="438143">
                <a:tc>
                  <a:txBody>
                    <a:bodyPr/>
                    <a:lstStyle/>
                    <a:p>
                      <a:pPr algn="ctr">
                        <a:lnSpc>
                          <a:spcPct val="115000"/>
                        </a:lnSpc>
                        <a:spcAft>
                          <a:spcPts val="0"/>
                        </a:spcAft>
                      </a:pPr>
                      <a:r>
                        <a:rPr lang="ru-RU" sz="1400" dirty="0">
                          <a:effectLst/>
                          <a:latin typeface="Times New Roman" pitchFamily="18" charset="0"/>
                          <a:cs typeface="Times New Roman" pitchFamily="18" charset="0"/>
                        </a:rPr>
                        <a:t>О. Гуща «Знаменитый утенок Тим»</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Апрель – май</a:t>
                      </a:r>
                      <a:endParaRPr lang="ru-RU" sz="1100" dirty="0">
                        <a:solidFill>
                          <a:schemeClr val="tx1"/>
                        </a:solidFill>
                        <a:effectLst/>
                        <a:latin typeface="Times New Roman" pitchFamily="18" charset="0"/>
                        <a:ea typeface="Calibri"/>
                        <a:cs typeface="Times New Roman" pitchFamily="18" charset="0"/>
                      </a:endParaRPr>
                    </a:p>
                  </a:txBody>
                  <a:tcPr marL="47625" marR="47625" marT="47625" marB="47625" anchor="ctr"/>
                </a:tc>
              </a:tr>
            </a:tbl>
          </a:graphicData>
        </a:graphic>
      </p:graphicFrame>
    </p:spTree>
    <p:extLst>
      <p:ext uri="{BB962C8B-B14F-4D97-AF65-F5344CB8AC3E}">
        <p14:creationId xmlns:p14="http://schemas.microsoft.com/office/powerpoint/2010/main" val="4070560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552407784"/>
              </p:ext>
            </p:extLst>
          </p:nvPr>
        </p:nvGraphicFramePr>
        <p:xfrm>
          <a:off x="908720" y="179512"/>
          <a:ext cx="5256584"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p:cNvGraphicFramePr/>
          <p:nvPr>
            <p:extLst>
              <p:ext uri="{D42A27DB-BD31-4B8C-83A1-F6EECF244321}">
                <p14:modId xmlns:p14="http://schemas.microsoft.com/office/powerpoint/2010/main" val="971423246"/>
              </p:ext>
            </p:extLst>
          </p:nvPr>
        </p:nvGraphicFramePr>
        <p:xfrm>
          <a:off x="1196752" y="683568"/>
          <a:ext cx="4896544"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3518620028"/>
              </p:ext>
            </p:extLst>
          </p:nvPr>
        </p:nvGraphicFramePr>
        <p:xfrm>
          <a:off x="2949800" y="1259632"/>
          <a:ext cx="997902" cy="10801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3881363788"/>
              </p:ext>
            </p:extLst>
          </p:nvPr>
        </p:nvGraphicFramePr>
        <p:xfrm>
          <a:off x="188641" y="1979712"/>
          <a:ext cx="6480719" cy="6438685"/>
        </p:xfrm>
        <a:graphic>
          <a:graphicData uri="http://schemas.openxmlformats.org/drawingml/2006/table">
            <a:tbl>
              <a:tblPr firstRow="1" firstCol="1" bandRow="1">
                <a:tableStyleId>{BC89EF96-8CEA-46FF-86C4-4CE0E7609802}</a:tableStyleId>
              </a:tblPr>
              <a:tblGrid>
                <a:gridCol w="589156"/>
                <a:gridCol w="1251957"/>
                <a:gridCol w="2839406"/>
                <a:gridCol w="1152128"/>
                <a:gridCol w="648072"/>
              </a:tblGrid>
              <a:tr h="0">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1000"/>
                        </a:spcAft>
                      </a:pPr>
                      <a:r>
                        <a:rPr lang="ru-RU" sz="1200" dirty="0">
                          <a:effectLst/>
                          <a:latin typeface="Times New Roman" pitchFamily="18" charset="0"/>
                          <a:cs typeface="Times New Roman" pitchFamily="18" charset="0"/>
                        </a:rPr>
                        <a:t>Цель</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Место проведения</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Время</a:t>
                      </a:r>
                      <a:endParaRPr lang="ru-RU" sz="1200" dirty="0">
                        <a:effectLst/>
                        <a:latin typeface="Times New Roman" pitchFamily="18" charset="0"/>
                        <a:ea typeface="Calibri"/>
                        <a:cs typeface="Times New Roman" pitchFamily="18" charset="0"/>
                      </a:endParaRPr>
                    </a:p>
                  </a:txBody>
                  <a:tcPr marL="13953" marR="13953" marT="13953" marB="13953"/>
                </a:tc>
              </a:tr>
              <a:tr h="531100">
                <a:tc>
                  <a:txBody>
                    <a:bodyPr/>
                    <a:lstStyle/>
                    <a:p>
                      <a:pPr algn="ctr">
                        <a:lnSpc>
                          <a:spcPct val="115000"/>
                        </a:lnSpc>
                        <a:spcAft>
                          <a:spcPts val="1000"/>
                        </a:spcAft>
                      </a:pPr>
                      <a:r>
                        <a:rPr lang="ru-RU" sz="1200" dirty="0">
                          <a:effectLst/>
                          <a:latin typeface="Times New Roman" pitchFamily="18" charset="0"/>
                          <a:cs typeface="Times New Roman" pitchFamily="18" charset="0"/>
                        </a:rPr>
                        <a:t>1</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Чтение пьесы, распределение ролей.</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Побуждать детей к активному общению и участию в театрализованных играх.</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a:effectLst/>
                          <a:latin typeface="Times New Roman" pitchFamily="18" charset="0"/>
                          <a:cs typeface="Times New Roman" pitchFamily="18" charset="0"/>
                        </a:rPr>
                        <a:t>16.00</a:t>
                      </a:r>
                      <a:endParaRPr lang="ru-RU" sz="1200">
                        <a:effectLst/>
                        <a:latin typeface="Times New Roman" pitchFamily="18" charset="0"/>
                        <a:ea typeface="Calibri"/>
                        <a:cs typeface="Times New Roman" pitchFamily="18" charset="0"/>
                      </a:endParaRPr>
                    </a:p>
                  </a:txBody>
                  <a:tcPr marL="13953" marR="13953" marT="13953" marB="13953"/>
                </a:tc>
              </a:tr>
              <a:tr h="1753143">
                <a:tc>
                  <a:txBody>
                    <a:bodyPr/>
                    <a:lstStyle/>
                    <a:p>
                      <a:pPr algn="ctr">
                        <a:lnSpc>
                          <a:spcPct val="115000"/>
                        </a:lnSpc>
                        <a:spcAft>
                          <a:spcPts val="1000"/>
                        </a:spcAft>
                      </a:pPr>
                      <a:r>
                        <a:rPr lang="ru-RU" sz="1200" dirty="0">
                          <a:effectLst/>
                          <a:latin typeface="Times New Roman" pitchFamily="18" charset="0"/>
                          <a:cs typeface="Times New Roman" pitchFamily="18" charset="0"/>
                        </a:rPr>
                        <a:t>2</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Изготовление кукол: репка, дед, бабка; заучивание ролей.</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Научить детей складывать фигуры путем последовательного сгибания бумаги, с наименьшим использованием ножниц и клея. Заворожить детей возможностью бумаги менять форму. Развивать диалогическую и монологическую речь и ее интонационную выразительность;</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3953" marR="13953" marT="13953" marB="13953"/>
                </a:tc>
              </a:tr>
              <a:tr h="1465603">
                <a:tc>
                  <a:txBody>
                    <a:bodyPr/>
                    <a:lstStyle/>
                    <a:p>
                      <a:pPr algn="ctr">
                        <a:lnSpc>
                          <a:spcPct val="115000"/>
                        </a:lnSpc>
                        <a:spcAft>
                          <a:spcPts val="1000"/>
                        </a:spcAft>
                      </a:pPr>
                      <a:r>
                        <a:rPr lang="ru-RU" sz="1200" dirty="0">
                          <a:effectLst/>
                          <a:latin typeface="Times New Roman" pitchFamily="18" charset="0"/>
                          <a:cs typeface="Times New Roman" pitchFamily="18" charset="0"/>
                        </a:rPr>
                        <a:t>3</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Изготовление кукол: внучка, Жучка, кошка; заучивание ролей.</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Учить детей в сгибании бумаги пополам по диагонали, совмещая противоположные углы, в четком проглаживании сгибов с помощью пальцев руки. Учить интонационно и выразительно проговаривать заданную роль;</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3953" marR="13953" marT="13953" marB="13953"/>
                </a:tc>
              </a:tr>
              <a:tr h="2112567">
                <a:tc>
                  <a:txBody>
                    <a:bodyPr/>
                    <a:lstStyle/>
                    <a:p>
                      <a:pPr algn="ctr">
                        <a:lnSpc>
                          <a:spcPct val="115000"/>
                        </a:lnSpc>
                        <a:spcAft>
                          <a:spcPts val="1000"/>
                        </a:spcAft>
                      </a:pPr>
                      <a:r>
                        <a:rPr lang="ru-RU" sz="1200" dirty="0">
                          <a:effectLst/>
                          <a:latin typeface="Times New Roman" pitchFamily="18" charset="0"/>
                          <a:cs typeface="Times New Roman" pitchFamily="18" charset="0"/>
                        </a:rPr>
                        <a:t>4</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Изготовление кукол: мышка, домик;  заучивание ролей.</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Учить детей складывать из бумаги домик. Закрепить умение придумывать украшающие детали для домов, затем оформить поделку в цвете; учить детей доводить замысел до конца, добиваясь наиболее интересного решения. Продолжать  учить интонационно и выразительно передавать характер персонажа сказки;</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3953" marR="13953" marT="13953" marB="13953"/>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3953" marR="13953" marT="13953" marB="13953"/>
                </a:tc>
              </a:tr>
            </a:tbl>
          </a:graphicData>
        </a:graphic>
      </p:graphicFrame>
    </p:spTree>
    <p:extLst>
      <p:ext uri="{BB962C8B-B14F-4D97-AF65-F5344CB8AC3E}">
        <p14:creationId xmlns:p14="http://schemas.microsoft.com/office/powerpoint/2010/main" val="224655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2783910" y="251520"/>
            <a:ext cx="997902" cy="565850"/>
            <a:chOff x="0" y="0"/>
            <a:chExt cx="997902" cy="565850"/>
          </a:xfrm>
        </p:grpSpPr>
        <p:sp>
          <p:nvSpPr>
            <p:cNvPr id="3" name="Овал 2"/>
            <p:cNvSpPr/>
            <p:nvPr/>
          </p:nvSpPr>
          <p:spPr>
            <a:xfrm>
              <a:off x="0" y="0"/>
              <a:ext cx="997902" cy="565850"/>
            </a:xfrm>
            <a:prstGeom prst="ellipse">
              <a:avLst/>
            </a:prstGeom>
          </p:spPr>
          <p:style>
            <a:lnRef idx="2">
              <a:schemeClr val="lt1">
                <a:hueOff val="0"/>
                <a:satOff val="0"/>
                <a:lumOff val="0"/>
                <a:alphaOff val="0"/>
              </a:schemeClr>
            </a:lnRef>
            <a:fillRef idx="1">
              <a:schemeClr val="accent4">
                <a:shade val="80000"/>
                <a:alpha val="50000"/>
                <a:hueOff val="0"/>
                <a:satOff val="0"/>
                <a:lumOff val="0"/>
                <a:alphaOff val="0"/>
              </a:schemeClr>
            </a:fillRef>
            <a:effectRef idx="0">
              <a:schemeClr val="accent4">
                <a:shade val="80000"/>
                <a:alpha val="50000"/>
                <a:hueOff val="0"/>
                <a:satOff val="0"/>
                <a:lumOff val="0"/>
                <a:alphaOff val="0"/>
              </a:schemeClr>
            </a:effectRef>
            <a:fontRef idx="minor">
              <a:schemeClr val="tx1"/>
            </a:fontRef>
          </p:style>
        </p:sp>
        <p:sp>
          <p:nvSpPr>
            <p:cNvPr id="4" name="Овал 4"/>
            <p:cNvSpPr/>
            <p:nvPr/>
          </p:nvSpPr>
          <p:spPr>
            <a:xfrm>
              <a:off x="146139" y="82867"/>
              <a:ext cx="705624" cy="4001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ru-RU" sz="1500" b="1" dirty="0" smtClean="0"/>
                <a:t>Ноябрь</a:t>
              </a:r>
              <a:endParaRPr lang="ru-RU" sz="1500" kern="1200" dirty="0"/>
            </a:p>
          </p:txBody>
        </p:sp>
      </p:grpSp>
      <p:graphicFrame>
        <p:nvGraphicFramePr>
          <p:cNvPr id="5" name="Таблица 4"/>
          <p:cNvGraphicFramePr>
            <a:graphicFrameLocks noGrp="1"/>
          </p:cNvGraphicFramePr>
          <p:nvPr>
            <p:extLst>
              <p:ext uri="{D42A27DB-BD31-4B8C-83A1-F6EECF244321}">
                <p14:modId xmlns:p14="http://schemas.microsoft.com/office/powerpoint/2010/main" val="10949846"/>
              </p:ext>
            </p:extLst>
          </p:nvPr>
        </p:nvGraphicFramePr>
        <p:xfrm>
          <a:off x="404664" y="1115616"/>
          <a:ext cx="6120682" cy="6840760"/>
        </p:xfrm>
        <a:graphic>
          <a:graphicData uri="http://schemas.openxmlformats.org/drawingml/2006/table">
            <a:tbl>
              <a:tblPr firstRow="1" firstCol="1" bandRow="1">
                <a:tableStyleId>{BC89EF96-8CEA-46FF-86C4-4CE0E7609802}</a:tableStyleId>
              </a:tblPr>
              <a:tblGrid>
                <a:gridCol w="648072"/>
                <a:gridCol w="1656184"/>
                <a:gridCol w="1728192"/>
                <a:gridCol w="1152128"/>
                <a:gridCol w="936106"/>
              </a:tblGrid>
              <a:tr h="493785">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100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1000"/>
                        </a:spcAft>
                      </a:pPr>
                      <a:r>
                        <a:rPr lang="ru-RU" sz="1200" dirty="0">
                          <a:effectLst/>
                          <a:latin typeface="Times New Roman" pitchFamily="18" charset="0"/>
                          <a:cs typeface="Times New Roman" pitchFamily="18" charset="0"/>
                        </a:rPr>
                        <a:t>Цель</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1000"/>
                        </a:spcAft>
                      </a:pPr>
                      <a:r>
                        <a:rPr lang="ru-RU" sz="1200" dirty="0">
                          <a:effectLst/>
                          <a:latin typeface="Times New Roman" pitchFamily="18" charset="0"/>
                          <a:cs typeface="Times New Roman" pitchFamily="18" charset="0"/>
                        </a:rPr>
                        <a:t>Место проведения</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1000"/>
                        </a:spcAft>
                      </a:pPr>
                      <a:r>
                        <a:rPr lang="ru-RU" sz="1200">
                          <a:effectLst/>
                          <a:latin typeface="Times New Roman" pitchFamily="18" charset="0"/>
                          <a:cs typeface="Times New Roman" pitchFamily="18" charset="0"/>
                        </a:rPr>
                        <a:t>Время</a:t>
                      </a:r>
                      <a:endParaRPr lang="ru-RU" sz="1200">
                        <a:effectLst/>
                        <a:latin typeface="Times New Roman" pitchFamily="18" charset="0"/>
                        <a:ea typeface="Calibri"/>
                        <a:cs typeface="Times New Roman" pitchFamily="18" charset="0"/>
                      </a:endParaRPr>
                    </a:p>
                  </a:txBody>
                  <a:tcPr marL="32587" marR="32587" marT="32587" marB="32587" anchor="ctr"/>
                </a:tc>
              </a:tr>
              <a:tr h="2929959">
                <a:tc>
                  <a:txBody>
                    <a:bodyPr/>
                    <a:lstStyle/>
                    <a:p>
                      <a:pPr algn="ctr">
                        <a:lnSpc>
                          <a:spcPct val="115000"/>
                        </a:lnSpc>
                        <a:spcAft>
                          <a:spcPts val="1000"/>
                        </a:spcAft>
                      </a:pPr>
                      <a:r>
                        <a:rPr lang="ru-RU" sz="1200" dirty="0">
                          <a:effectLst/>
                          <a:latin typeface="Times New Roman" pitchFamily="18" charset="0"/>
                          <a:cs typeface="Times New Roman" pitchFamily="18" charset="0"/>
                        </a:rPr>
                        <a:t>1</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Упражнение «Расскажи стихотворение»; репетиция спектакля.</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Учить рассказывать стихотворение «Муха – Цокотуха» используя только мимику и жесты; поощрять творческую инициативу детей, желание взять роль на себя.</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2587" marR="32587" marT="32587" marB="32587" anchor="ctr"/>
                </a:tc>
              </a:tr>
              <a:tr h="1158196">
                <a:tc>
                  <a:txBody>
                    <a:bodyPr/>
                    <a:lstStyle/>
                    <a:p>
                      <a:pPr algn="ctr">
                        <a:lnSpc>
                          <a:spcPct val="115000"/>
                        </a:lnSpc>
                        <a:spcAft>
                          <a:spcPts val="1000"/>
                        </a:spcAft>
                      </a:pPr>
                      <a:r>
                        <a:rPr lang="ru-RU" sz="1200">
                          <a:effectLst/>
                          <a:latin typeface="Times New Roman" pitchFamily="18" charset="0"/>
                          <a:cs typeface="Times New Roman" pitchFamily="18" charset="0"/>
                        </a:rPr>
                        <a:t>2</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детей своей группы.</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a:effectLst/>
                          <a:latin typeface="Times New Roman" pitchFamily="18" charset="0"/>
                          <a:cs typeface="Times New Roman" pitchFamily="18" charset="0"/>
                        </a:rPr>
                        <a:t>Учить сочетать движения и речь, четко произносить слова.</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Музыкальный зал</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2587" marR="32587" marT="32587" marB="32587" anchor="ctr"/>
                </a:tc>
              </a:tr>
              <a:tr h="952614">
                <a:tc>
                  <a:txBody>
                    <a:bodyPr/>
                    <a:lstStyle/>
                    <a:p>
                      <a:pPr algn="ctr">
                        <a:lnSpc>
                          <a:spcPct val="115000"/>
                        </a:lnSpc>
                        <a:spcAft>
                          <a:spcPts val="100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детей младшей группы.</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a:effectLst/>
                          <a:latin typeface="Times New Roman" pitchFamily="18" charset="0"/>
                          <a:cs typeface="Times New Roman" pitchFamily="18" charset="0"/>
                        </a:rPr>
                        <a:t>Воспитывать партнерство, уважительное отношение.</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Музыкальный зал</a:t>
                      </a:r>
                      <a:endParaRPr lang="ru-RU" sz="1200" dirty="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2587" marR="32587" marT="32587" marB="32587" anchor="ctr"/>
                </a:tc>
              </a:tr>
              <a:tr h="1306206">
                <a:tc>
                  <a:txBody>
                    <a:bodyPr/>
                    <a:lstStyle/>
                    <a:p>
                      <a:pPr algn="ctr">
                        <a:lnSpc>
                          <a:spcPct val="115000"/>
                        </a:lnSpc>
                        <a:spcAft>
                          <a:spcPts val="1000"/>
                        </a:spcAft>
                      </a:pPr>
                      <a:r>
                        <a:rPr lang="ru-RU" sz="1200">
                          <a:effectLst/>
                          <a:latin typeface="Times New Roman" pitchFamily="18" charset="0"/>
                          <a:cs typeface="Times New Roman" pitchFamily="18" charset="0"/>
                        </a:rPr>
                        <a:t>4</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родителей.</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a:effectLst/>
                          <a:latin typeface="Times New Roman" pitchFamily="18" charset="0"/>
                          <a:cs typeface="Times New Roman" pitchFamily="18" charset="0"/>
                        </a:rPr>
                        <a:t>Побуждать детей к активному участию в театрализованной постановке.</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a:effectLst/>
                          <a:latin typeface="Times New Roman" pitchFamily="18" charset="0"/>
                          <a:cs typeface="Times New Roman" pitchFamily="18" charset="0"/>
                        </a:rPr>
                        <a:t>Музыкальный зал</a:t>
                      </a:r>
                      <a:endParaRPr lang="ru-RU" sz="1200">
                        <a:effectLst/>
                        <a:latin typeface="Times New Roman" pitchFamily="18" charset="0"/>
                        <a:ea typeface="Calibri"/>
                        <a:cs typeface="Times New Roman" pitchFamily="18" charset="0"/>
                      </a:endParaRPr>
                    </a:p>
                  </a:txBody>
                  <a:tcPr marL="32587" marR="32587" marT="32587" marB="32587"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2587" marR="32587" marT="32587" marB="32587" anchor="ctr"/>
                </a:tc>
              </a:tr>
            </a:tbl>
          </a:graphicData>
        </a:graphic>
      </p:graphicFrame>
    </p:spTree>
    <p:extLst>
      <p:ext uri="{BB962C8B-B14F-4D97-AF65-F5344CB8AC3E}">
        <p14:creationId xmlns:p14="http://schemas.microsoft.com/office/powerpoint/2010/main" val="158431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732444136"/>
              </p:ext>
            </p:extLst>
          </p:nvPr>
        </p:nvGraphicFramePr>
        <p:xfrm>
          <a:off x="548680" y="323528"/>
          <a:ext cx="5904656" cy="646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Группа 4"/>
          <p:cNvGrpSpPr/>
          <p:nvPr/>
        </p:nvGrpSpPr>
        <p:grpSpPr>
          <a:xfrm>
            <a:off x="3072560" y="880327"/>
            <a:ext cx="997902" cy="565850"/>
            <a:chOff x="0" y="0"/>
            <a:chExt cx="997902" cy="565850"/>
          </a:xfrm>
        </p:grpSpPr>
        <p:sp>
          <p:nvSpPr>
            <p:cNvPr id="6" name="Овал 5"/>
            <p:cNvSpPr/>
            <p:nvPr/>
          </p:nvSpPr>
          <p:spPr>
            <a:xfrm>
              <a:off x="0" y="0"/>
              <a:ext cx="997902" cy="565850"/>
            </a:xfrm>
            <a:prstGeom prst="ellipse">
              <a:avLst/>
            </a:prstGeom>
          </p:spPr>
          <p:style>
            <a:lnRef idx="2">
              <a:schemeClr val="lt1">
                <a:hueOff val="0"/>
                <a:satOff val="0"/>
                <a:lumOff val="0"/>
                <a:alphaOff val="0"/>
              </a:schemeClr>
            </a:lnRef>
            <a:fillRef idx="1">
              <a:schemeClr val="accent4">
                <a:shade val="80000"/>
                <a:alpha val="50000"/>
                <a:hueOff val="0"/>
                <a:satOff val="0"/>
                <a:lumOff val="0"/>
                <a:alphaOff val="0"/>
              </a:schemeClr>
            </a:fillRef>
            <a:effectRef idx="0">
              <a:schemeClr val="accent4">
                <a:shade val="80000"/>
                <a:alpha val="50000"/>
                <a:hueOff val="0"/>
                <a:satOff val="0"/>
                <a:lumOff val="0"/>
                <a:alphaOff val="0"/>
              </a:schemeClr>
            </a:effectRef>
            <a:fontRef idx="minor">
              <a:schemeClr val="tx1"/>
            </a:fontRef>
          </p:style>
        </p:sp>
        <p:sp>
          <p:nvSpPr>
            <p:cNvPr id="7" name="Овал 4"/>
            <p:cNvSpPr/>
            <p:nvPr/>
          </p:nvSpPr>
          <p:spPr>
            <a:xfrm>
              <a:off x="0" y="82867"/>
              <a:ext cx="851763" cy="4001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r" defTabSz="666750" rtl="0">
                <a:lnSpc>
                  <a:spcPct val="90000"/>
                </a:lnSpc>
                <a:spcBef>
                  <a:spcPct val="0"/>
                </a:spcBef>
                <a:spcAft>
                  <a:spcPct val="35000"/>
                </a:spcAft>
              </a:pPr>
              <a:r>
                <a:rPr lang="ru-RU" sz="1600" b="1" kern="1200" dirty="0" smtClean="0">
                  <a:latin typeface="Times New Roman" pitchFamily="18" charset="0"/>
                  <a:cs typeface="Times New Roman" pitchFamily="18" charset="0"/>
                </a:rPr>
                <a:t>Декабрь</a:t>
              </a:r>
              <a:endParaRPr lang="ru-RU" sz="1600" kern="1200" dirty="0">
                <a:latin typeface="Times New Roman" pitchFamily="18" charset="0"/>
                <a:cs typeface="Times New Roman" pitchFamily="18" charset="0"/>
              </a:endParaRPr>
            </a:p>
          </p:txBody>
        </p:sp>
      </p:grpSp>
      <p:graphicFrame>
        <p:nvGraphicFramePr>
          <p:cNvPr id="4" name="Таблица 3"/>
          <p:cNvGraphicFramePr>
            <a:graphicFrameLocks noGrp="1"/>
          </p:cNvGraphicFramePr>
          <p:nvPr>
            <p:extLst>
              <p:ext uri="{D42A27DB-BD31-4B8C-83A1-F6EECF244321}">
                <p14:modId xmlns:p14="http://schemas.microsoft.com/office/powerpoint/2010/main" val="2388144648"/>
              </p:ext>
            </p:extLst>
          </p:nvPr>
        </p:nvGraphicFramePr>
        <p:xfrm>
          <a:off x="188640" y="1619672"/>
          <a:ext cx="6480720" cy="6780211"/>
        </p:xfrm>
        <a:graphic>
          <a:graphicData uri="http://schemas.openxmlformats.org/drawingml/2006/table">
            <a:tbl>
              <a:tblPr firstRow="1" firstCol="1" bandRow="1">
                <a:tableStyleId>{BC89EF96-8CEA-46FF-86C4-4CE0E7609802}</a:tableStyleId>
              </a:tblPr>
              <a:tblGrid>
                <a:gridCol w="648072"/>
                <a:gridCol w="1656188"/>
                <a:gridCol w="2376264"/>
                <a:gridCol w="1152128"/>
                <a:gridCol w="648068"/>
              </a:tblGrid>
              <a:tr h="421345">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100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1000"/>
                        </a:spcAft>
                      </a:pPr>
                      <a:r>
                        <a:rPr lang="ru-RU" sz="1200" dirty="0">
                          <a:effectLst/>
                          <a:latin typeface="Times New Roman" pitchFamily="18" charset="0"/>
                          <a:cs typeface="Times New Roman" pitchFamily="18" charset="0"/>
                        </a:rPr>
                        <a:t>Цель</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1000"/>
                        </a:spcAft>
                      </a:pPr>
                      <a:r>
                        <a:rPr lang="ru-RU" sz="1200" dirty="0">
                          <a:effectLst/>
                          <a:latin typeface="Times New Roman" pitchFamily="18" charset="0"/>
                          <a:cs typeface="Times New Roman" pitchFamily="18" charset="0"/>
                        </a:rPr>
                        <a:t>Место проведения</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1000"/>
                        </a:spcAft>
                      </a:pPr>
                      <a:r>
                        <a:rPr lang="ru-RU" sz="1200" dirty="0">
                          <a:effectLst/>
                          <a:latin typeface="Times New Roman" pitchFamily="18" charset="0"/>
                          <a:cs typeface="Times New Roman" pitchFamily="18" charset="0"/>
                        </a:rPr>
                        <a:t>Время</a:t>
                      </a:r>
                      <a:endParaRPr lang="ru-RU" sz="1200" dirty="0">
                        <a:effectLst/>
                        <a:latin typeface="Times New Roman" pitchFamily="18" charset="0"/>
                        <a:ea typeface="Calibri"/>
                        <a:cs typeface="Times New Roman" pitchFamily="18" charset="0"/>
                      </a:endParaRPr>
                    </a:p>
                  </a:txBody>
                  <a:tcPr marL="13789" marR="13789" marT="13789" marB="13789"/>
                </a:tc>
              </a:tr>
              <a:tr h="774396">
                <a:tc>
                  <a:txBody>
                    <a:bodyPr/>
                    <a:lstStyle/>
                    <a:p>
                      <a:pPr algn="ctr">
                        <a:lnSpc>
                          <a:spcPct val="115000"/>
                        </a:lnSpc>
                        <a:spcAft>
                          <a:spcPts val="1000"/>
                        </a:spcAft>
                      </a:pPr>
                      <a:r>
                        <a:rPr lang="ru-RU" sz="1200">
                          <a:effectLst/>
                          <a:latin typeface="Times New Roman" pitchFamily="18" charset="0"/>
                          <a:cs typeface="Times New Roman" pitchFamily="18" charset="0"/>
                        </a:rPr>
                        <a:t>1</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Чтение пьесы, распределение ролей.</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a:effectLst/>
                          <a:latin typeface="Times New Roman" pitchFamily="18" charset="0"/>
                          <a:cs typeface="Times New Roman" pitchFamily="18" charset="0"/>
                        </a:rPr>
                        <a:t>Вызвать у детей положительный эмоциональный настрой, развивать навыки импровизации.</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a:effectLst/>
                          <a:latin typeface="Times New Roman" pitchFamily="18" charset="0"/>
                          <a:cs typeface="Times New Roman" pitchFamily="18" charset="0"/>
                        </a:rPr>
                        <a:t>Группа</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3789" marR="13789" marT="13789" marB="13789"/>
                </a:tc>
              </a:tr>
              <a:tr h="2190766">
                <a:tc>
                  <a:txBody>
                    <a:bodyPr/>
                    <a:lstStyle/>
                    <a:p>
                      <a:pPr algn="ctr">
                        <a:lnSpc>
                          <a:spcPct val="115000"/>
                        </a:lnSpc>
                        <a:spcAft>
                          <a:spcPts val="1000"/>
                        </a:spcAft>
                      </a:pPr>
                      <a:r>
                        <a:rPr lang="ru-RU" sz="1200">
                          <a:effectLst/>
                          <a:latin typeface="Times New Roman" pitchFamily="18" charset="0"/>
                          <a:cs typeface="Times New Roman" pitchFamily="18" charset="0"/>
                        </a:rPr>
                        <a:t>2</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a:effectLst/>
                          <a:latin typeface="Times New Roman" pitchFamily="18" charset="0"/>
                          <a:cs typeface="Times New Roman" pitchFamily="18" charset="0"/>
                        </a:rPr>
                        <a:t>Изготовление кукол: мама мышка, мышонок, утка; заучивание ролей.</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a:effectLst/>
                          <a:latin typeface="Times New Roman" pitchFamily="18" charset="0"/>
                          <a:cs typeface="Times New Roman" pitchFamily="18" charset="0"/>
                        </a:rPr>
                        <a:t>Научить детей с удовольствием мастерить кукол Оригами, фантазировать и делать своими руками симпатичные дополнения так, чтобы и процесс, и результат приносили радость и удовлетворение. Научить детей обращаться с бумагой, относиться к ней бережно. Работать над интонационной выразительностью речи.</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a:effectLst/>
                          <a:latin typeface="Times New Roman" pitchFamily="18" charset="0"/>
                          <a:cs typeface="Times New Roman" pitchFamily="18" charset="0"/>
                        </a:rPr>
                        <a:t>Группа</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3789" marR="13789" marT="13789" marB="13789"/>
                </a:tc>
              </a:tr>
              <a:tr h="1296217">
                <a:tc>
                  <a:txBody>
                    <a:bodyPr/>
                    <a:lstStyle/>
                    <a:p>
                      <a:pPr algn="ctr">
                        <a:lnSpc>
                          <a:spcPct val="115000"/>
                        </a:lnSpc>
                        <a:spcAft>
                          <a:spcPts val="1000"/>
                        </a:spcAft>
                      </a:pPr>
                      <a:r>
                        <a:rPr lang="ru-RU" sz="1200" dirty="0">
                          <a:effectLst/>
                          <a:latin typeface="Times New Roman" pitchFamily="18" charset="0"/>
                          <a:cs typeface="Times New Roman" pitchFamily="18" charset="0"/>
                        </a:rPr>
                        <a:t>3</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Изготовление кукол: жаба, лошадь, свинья; заучивание ролей.</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Учить сочетать речь и движение кукол; продолжать учить детей загибать последовательно углы дважды по намеченным линиям к центральной линии. Учить анализировать готовую поделку.</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a:effectLst/>
                          <a:latin typeface="Times New Roman" pitchFamily="18" charset="0"/>
                          <a:cs typeface="Times New Roman" pitchFamily="18" charset="0"/>
                        </a:rPr>
                        <a:t>16.00</a:t>
                      </a:r>
                      <a:endParaRPr lang="ru-RU" sz="1200">
                        <a:effectLst/>
                        <a:latin typeface="Times New Roman" pitchFamily="18" charset="0"/>
                        <a:ea typeface="Calibri"/>
                        <a:cs typeface="Times New Roman" pitchFamily="18" charset="0"/>
                      </a:endParaRPr>
                    </a:p>
                  </a:txBody>
                  <a:tcPr marL="13789" marR="13789" marT="13789" marB="13789"/>
                </a:tc>
              </a:tr>
              <a:tr h="1892583">
                <a:tc>
                  <a:txBody>
                    <a:bodyPr/>
                    <a:lstStyle/>
                    <a:p>
                      <a:pPr algn="ctr">
                        <a:lnSpc>
                          <a:spcPct val="115000"/>
                        </a:lnSpc>
                        <a:spcAft>
                          <a:spcPts val="1000"/>
                        </a:spcAft>
                      </a:pPr>
                      <a:r>
                        <a:rPr lang="ru-RU" sz="1200">
                          <a:effectLst/>
                          <a:latin typeface="Times New Roman" pitchFamily="18" charset="0"/>
                          <a:cs typeface="Times New Roman" pitchFamily="18" charset="0"/>
                        </a:rPr>
                        <a:t>4</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a:effectLst/>
                          <a:latin typeface="Times New Roman" pitchFamily="18" charset="0"/>
                          <a:cs typeface="Times New Roman" pitchFamily="18" charset="0"/>
                        </a:rPr>
                        <a:t>Изготовление кукол: курица, щука, кошка; заучивание ролей.</a:t>
                      </a:r>
                      <a:endParaRPr lang="ru-RU" sz="120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Побуждать детей к активному общению через игру; учить детей складывать фигуры курочки, щуки, кошки передавая характерные особенности: форму тела, головы, ног. Закрепить приемы сложения бумаги. Закреплять вырезать на глаз мелкие треугольники для украшения кукол.</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3789" marR="13789" marT="13789" marB="1378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3789" marR="13789" marT="13789" marB="13789"/>
                </a:tc>
              </a:tr>
            </a:tbl>
          </a:graphicData>
        </a:graphic>
      </p:graphicFrame>
    </p:spTree>
    <p:extLst>
      <p:ext uri="{BB962C8B-B14F-4D97-AF65-F5344CB8AC3E}">
        <p14:creationId xmlns:p14="http://schemas.microsoft.com/office/powerpoint/2010/main" val="623839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Группа 4"/>
          <p:cNvGrpSpPr/>
          <p:nvPr/>
        </p:nvGrpSpPr>
        <p:grpSpPr>
          <a:xfrm>
            <a:off x="2787539" y="251520"/>
            <a:ext cx="997902" cy="565850"/>
            <a:chOff x="0" y="0"/>
            <a:chExt cx="997902" cy="565850"/>
          </a:xfrm>
        </p:grpSpPr>
        <p:sp>
          <p:nvSpPr>
            <p:cNvPr id="6" name="Овал 5"/>
            <p:cNvSpPr/>
            <p:nvPr/>
          </p:nvSpPr>
          <p:spPr>
            <a:xfrm>
              <a:off x="0" y="0"/>
              <a:ext cx="997902" cy="565850"/>
            </a:xfrm>
            <a:prstGeom prst="ellipse">
              <a:avLst/>
            </a:prstGeom>
          </p:spPr>
          <p:style>
            <a:lnRef idx="2">
              <a:schemeClr val="lt1">
                <a:hueOff val="0"/>
                <a:satOff val="0"/>
                <a:lumOff val="0"/>
                <a:alphaOff val="0"/>
              </a:schemeClr>
            </a:lnRef>
            <a:fillRef idx="1">
              <a:schemeClr val="accent4">
                <a:shade val="80000"/>
                <a:alpha val="50000"/>
                <a:hueOff val="0"/>
                <a:satOff val="0"/>
                <a:lumOff val="0"/>
                <a:alphaOff val="0"/>
              </a:schemeClr>
            </a:fillRef>
            <a:effectRef idx="0">
              <a:schemeClr val="accent4">
                <a:shade val="80000"/>
                <a:alpha val="50000"/>
                <a:hueOff val="0"/>
                <a:satOff val="0"/>
                <a:lumOff val="0"/>
                <a:alphaOff val="0"/>
              </a:schemeClr>
            </a:effectRef>
            <a:fontRef idx="minor">
              <a:schemeClr val="tx1"/>
            </a:fontRef>
          </p:style>
        </p:sp>
        <p:sp>
          <p:nvSpPr>
            <p:cNvPr id="7" name="Овал 4"/>
            <p:cNvSpPr/>
            <p:nvPr/>
          </p:nvSpPr>
          <p:spPr>
            <a:xfrm>
              <a:off x="146139" y="82867"/>
              <a:ext cx="705624" cy="4001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ru-RU" sz="1600" b="1" kern="1200" dirty="0" smtClean="0">
                  <a:latin typeface="Times New Roman" pitchFamily="18" charset="0"/>
                  <a:cs typeface="Times New Roman" pitchFamily="18" charset="0"/>
                </a:rPr>
                <a:t>Январь</a:t>
              </a:r>
              <a:endParaRPr lang="ru-RU" sz="1600" kern="1200" dirty="0">
                <a:latin typeface="Times New Roman" pitchFamily="18" charset="0"/>
                <a:cs typeface="Times New Roman" pitchFamily="18" charset="0"/>
              </a:endParaRPr>
            </a:p>
          </p:txBody>
        </p:sp>
      </p:grpSp>
      <p:graphicFrame>
        <p:nvGraphicFramePr>
          <p:cNvPr id="2" name="Таблица 1"/>
          <p:cNvGraphicFramePr>
            <a:graphicFrameLocks noGrp="1"/>
          </p:cNvGraphicFramePr>
          <p:nvPr>
            <p:extLst>
              <p:ext uri="{D42A27DB-BD31-4B8C-83A1-F6EECF244321}">
                <p14:modId xmlns:p14="http://schemas.microsoft.com/office/powerpoint/2010/main" val="3537723931"/>
              </p:ext>
            </p:extLst>
          </p:nvPr>
        </p:nvGraphicFramePr>
        <p:xfrm>
          <a:off x="260648" y="1043608"/>
          <a:ext cx="6336700" cy="6109326"/>
        </p:xfrm>
        <a:graphic>
          <a:graphicData uri="http://schemas.openxmlformats.org/drawingml/2006/table">
            <a:tbl>
              <a:tblPr firstRow="1" firstCol="1" bandRow="1">
                <a:tableStyleId>{BC89EF96-8CEA-46FF-86C4-4CE0E7609802}</a:tableStyleId>
              </a:tblPr>
              <a:tblGrid>
                <a:gridCol w="864096"/>
                <a:gridCol w="1296144"/>
                <a:gridCol w="1944216"/>
                <a:gridCol w="1296144"/>
                <a:gridCol w="936100"/>
              </a:tblGrid>
              <a:tr h="412427">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100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1000"/>
                        </a:spcAft>
                      </a:pPr>
                      <a:r>
                        <a:rPr lang="ru-RU" sz="1200" dirty="0">
                          <a:effectLst/>
                          <a:latin typeface="Times New Roman" pitchFamily="18" charset="0"/>
                          <a:cs typeface="Times New Roman" pitchFamily="18" charset="0"/>
                        </a:rPr>
                        <a:t>Цель</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1000"/>
                        </a:spcAft>
                      </a:pPr>
                      <a:r>
                        <a:rPr lang="ru-RU" sz="1200" dirty="0">
                          <a:effectLst/>
                          <a:latin typeface="Times New Roman" pitchFamily="18" charset="0"/>
                          <a:cs typeface="Times New Roman" pitchFamily="18" charset="0"/>
                        </a:rPr>
                        <a:t>Место проведения</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Время</a:t>
                      </a:r>
                      <a:endParaRPr lang="ru-RU" sz="1200" dirty="0">
                        <a:effectLst/>
                        <a:latin typeface="Times New Roman" pitchFamily="18" charset="0"/>
                        <a:ea typeface="Calibri"/>
                        <a:cs typeface="Times New Roman" pitchFamily="18" charset="0"/>
                      </a:endParaRPr>
                    </a:p>
                  </a:txBody>
                  <a:tcPr marL="33520" marR="33520" marT="33520" marB="33520" anchor="ctr"/>
                </a:tc>
              </a:tr>
              <a:tr h="1966670">
                <a:tc>
                  <a:txBody>
                    <a:bodyPr/>
                    <a:lstStyle/>
                    <a:p>
                      <a:pPr algn="ctr">
                        <a:lnSpc>
                          <a:spcPct val="115000"/>
                        </a:lnSpc>
                        <a:spcAft>
                          <a:spcPts val="1000"/>
                        </a:spcAft>
                      </a:pPr>
                      <a:r>
                        <a:rPr lang="ru-RU" sz="1200" dirty="0">
                          <a:effectLst/>
                          <a:latin typeface="Times New Roman" pitchFamily="18" charset="0"/>
                          <a:cs typeface="Times New Roman" pitchFamily="18" charset="0"/>
                        </a:rPr>
                        <a:t>1</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Пантомима «Муха»; репетиция спектакля.</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Развивать воображение, фантазию, пантомимические навыки; формировать умение согласовывать свои действия с действиями партнеров.</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nchor="ctr"/>
                </a:tc>
              </a:tr>
              <a:tr h="1275895">
                <a:tc>
                  <a:txBody>
                    <a:bodyPr/>
                    <a:lstStyle/>
                    <a:p>
                      <a:pPr algn="ctr">
                        <a:lnSpc>
                          <a:spcPct val="115000"/>
                        </a:lnSpc>
                        <a:spcAft>
                          <a:spcPts val="1000"/>
                        </a:spcAft>
                      </a:pPr>
                      <a:r>
                        <a:rPr lang="ru-RU" sz="1200">
                          <a:effectLst/>
                          <a:latin typeface="Times New Roman" pitchFamily="18" charset="0"/>
                          <a:cs typeface="Times New Roman" pitchFamily="18" charset="0"/>
                        </a:rPr>
                        <a:t>2</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детей своей группы.</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Учить детей интонационно выразительно передавать эмоциональное состояние героев.</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Музыкальный зал</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nchor="ctr"/>
                </a:tc>
              </a:tr>
              <a:tr h="1448589">
                <a:tc>
                  <a:txBody>
                    <a:bodyPr/>
                    <a:lstStyle/>
                    <a:p>
                      <a:pPr algn="ctr">
                        <a:lnSpc>
                          <a:spcPct val="115000"/>
                        </a:lnSpc>
                        <a:spcAft>
                          <a:spcPts val="100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Показ спектакля для детей младшей группы.</a:t>
                      </a:r>
                      <a:endParaRPr lang="ru-RU" sz="1200" dirty="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Развивать интерес к театрализованному представлению, развивать выразительную речь детей.</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Музыкальный зал</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nchor="ctr"/>
                </a:tc>
              </a:tr>
              <a:tr h="930508">
                <a:tc>
                  <a:txBody>
                    <a:bodyPr/>
                    <a:lstStyle/>
                    <a:p>
                      <a:pPr algn="ctr">
                        <a:lnSpc>
                          <a:spcPct val="115000"/>
                        </a:lnSpc>
                        <a:spcAft>
                          <a:spcPts val="1000"/>
                        </a:spcAft>
                      </a:pPr>
                      <a:r>
                        <a:rPr lang="ru-RU" sz="1200">
                          <a:effectLst/>
                          <a:latin typeface="Times New Roman" pitchFamily="18" charset="0"/>
                          <a:cs typeface="Times New Roman" pitchFamily="18" charset="0"/>
                        </a:rPr>
                        <a:t>4</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Показ спектакля для родителей.</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Развивать умение согласовывать свои действия с партнерами.</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a:effectLst/>
                          <a:latin typeface="Times New Roman" pitchFamily="18" charset="0"/>
                          <a:cs typeface="Times New Roman" pitchFamily="18" charset="0"/>
                        </a:rPr>
                        <a:t>Музыкальный зал</a:t>
                      </a:r>
                      <a:endParaRPr lang="ru-RU" sz="1200">
                        <a:effectLst/>
                        <a:latin typeface="Times New Roman" pitchFamily="18" charset="0"/>
                        <a:ea typeface="Calibri"/>
                        <a:cs typeface="Times New Roman" pitchFamily="18" charset="0"/>
                      </a:endParaRPr>
                    </a:p>
                  </a:txBody>
                  <a:tcPr marL="33520" marR="33520" marT="33520" marB="33520" anchor="ctr"/>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33520" marR="33520" marT="33520" marB="33520" anchor="ctr"/>
                </a:tc>
              </a:tr>
            </a:tbl>
          </a:graphicData>
        </a:graphic>
      </p:graphicFrame>
    </p:spTree>
    <p:extLst>
      <p:ext uri="{BB962C8B-B14F-4D97-AF65-F5344CB8AC3E}">
        <p14:creationId xmlns:p14="http://schemas.microsoft.com/office/powerpoint/2010/main" val="1383431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622895452"/>
              </p:ext>
            </p:extLst>
          </p:nvPr>
        </p:nvGraphicFramePr>
        <p:xfrm>
          <a:off x="1052736" y="179512"/>
          <a:ext cx="5184576"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Схема 7"/>
          <p:cNvGraphicFramePr/>
          <p:nvPr>
            <p:extLst>
              <p:ext uri="{D42A27DB-BD31-4B8C-83A1-F6EECF244321}">
                <p14:modId xmlns:p14="http://schemas.microsoft.com/office/powerpoint/2010/main" val="3503517280"/>
              </p:ext>
            </p:extLst>
          </p:nvPr>
        </p:nvGraphicFramePr>
        <p:xfrm>
          <a:off x="2852936" y="539552"/>
          <a:ext cx="1296144" cy="10801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518564949"/>
              </p:ext>
            </p:extLst>
          </p:nvPr>
        </p:nvGraphicFramePr>
        <p:xfrm>
          <a:off x="188640" y="1346088"/>
          <a:ext cx="6480720" cy="7474384"/>
        </p:xfrm>
        <a:graphic>
          <a:graphicData uri="http://schemas.openxmlformats.org/drawingml/2006/table">
            <a:tbl>
              <a:tblPr firstRow="1" firstCol="1" bandRow="1">
                <a:tableStyleId>{BC89EF96-8CEA-46FF-86C4-4CE0E7609802}</a:tableStyleId>
              </a:tblPr>
              <a:tblGrid>
                <a:gridCol w="648072"/>
                <a:gridCol w="1440160"/>
                <a:gridCol w="2736304"/>
                <a:gridCol w="1008112"/>
                <a:gridCol w="648072"/>
              </a:tblGrid>
              <a:tr h="452368">
                <a:tc>
                  <a:txBody>
                    <a:bodyPr/>
                    <a:lstStyle/>
                    <a:p>
                      <a:pPr algn="ctr">
                        <a:lnSpc>
                          <a:spcPct val="115000"/>
                        </a:lnSpc>
                        <a:spcAft>
                          <a:spcPts val="0"/>
                        </a:spcAft>
                      </a:pPr>
                      <a:r>
                        <a:rPr lang="ru-RU" sz="1200" dirty="0">
                          <a:effectLst/>
                          <a:latin typeface="Times New Roman" pitchFamily="18" charset="0"/>
                          <a:cs typeface="Times New Roman" pitchFamily="18" charset="0"/>
                        </a:rPr>
                        <a:t>Неделя</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1000"/>
                        </a:spcAft>
                      </a:pPr>
                      <a:r>
                        <a:rPr lang="ru-RU" sz="1200" dirty="0">
                          <a:effectLst/>
                          <a:latin typeface="Times New Roman" pitchFamily="18" charset="0"/>
                          <a:cs typeface="Times New Roman" pitchFamily="18" charset="0"/>
                        </a:rPr>
                        <a:t>Содержание работы</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1000"/>
                        </a:spcAft>
                      </a:pPr>
                      <a:r>
                        <a:rPr lang="ru-RU" sz="1200" dirty="0">
                          <a:effectLst/>
                          <a:latin typeface="Times New Roman" pitchFamily="18" charset="0"/>
                          <a:cs typeface="Times New Roman" pitchFamily="18" charset="0"/>
                        </a:rPr>
                        <a:t>Цель</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1000"/>
                        </a:spcAft>
                      </a:pPr>
                      <a:r>
                        <a:rPr lang="ru-RU" sz="1200" dirty="0">
                          <a:effectLst/>
                          <a:latin typeface="Times New Roman" pitchFamily="18" charset="0"/>
                          <a:cs typeface="Times New Roman" pitchFamily="18" charset="0"/>
                        </a:rPr>
                        <a:t>Место проведения</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1000"/>
                        </a:spcAft>
                      </a:pPr>
                      <a:r>
                        <a:rPr lang="ru-RU" sz="1200">
                          <a:effectLst/>
                          <a:latin typeface="Times New Roman" pitchFamily="18" charset="0"/>
                          <a:cs typeface="Times New Roman" pitchFamily="18" charset="0"/>
                        </a:rPr>
                        <a:t>Время</a:t>
                      </a:r>
                      <a:endParaRPr lang="ru-RU" sz="1200">
                        <a:effectLst/>
                        <a:latin typeface="Times New Roman" pitchFamily="18" charset="0"/>
                        <a:ea typeface="Calibri"/>
                        <a:cs typeface="Times New Roman" pitchFamily="18" charset="0"/>
                      </a:endParaRPr>
                    </a:p>
                  </a:txBody>
                  <a:tcPr marL="11719" marR="11719" marT="11719" marB="11719"/>
                </a:tc>
              </a:tr>
              <a:tr h="452368">
                <a:tc>
                  <a:txBody>
                    <a:bodyPr/>
                    <a:lstStyle/>
                    <a:p>
                      <a:pPr algn="ctr">
                        <a:lnSpc>
                          <a:spcPct val="115000"/>
                        </a:lnSpc>
                        <a:spcAft>
                          <a:spcPts val="1000"/>
                        </a:spcAft>
                      </a:pPr>
                      <a:r>
                        <a:rPr lang="ru-RU" sz="1200" dirty="0">
                          <a:effectLst/>
                          <a:latin typeface="Times New Roman" pitchFamily="18" charset="0"/>
                          <a:cs typeface="Times New Roman" pitchFamily="18" charset="0"/>
                        </a:rPr>
                        <a:t>1</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Чтение пьесы, распределение ролей.</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Привлекать детей к режиссерской работе.</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1719" marR="11719" marT="11719" marB="11719"/>
                </a:tc>
              </a:tr>
              <a:tr h="1343238">
                <a:tc>
                  <a:txBody>
                    <a:bodyPr/>
                    <a:lstStyle/>
                    <a:p>
                      <a:pPr algn="ctr">
                        <a:lnSpc>
                          <a:spcPct val="115000"/>
                        </a:lnSpc>
                        <a:spcAft>
                          <a:spcPts val="1000"/>
                        </a:spcAft>
                      </a:pPr>
                      <a:r>
                        <a:rPr lang="ru-RU" sz="1200">
                          <a:effectLst/>
                          <a:latin typeface="Times New Roman" pitchFamily="18" charset="0"/>
                          <a:cs typeface="Times New Roman" pitchFamily="18" charset="0"/>
                        </a:rPr>
                        <a:t>2</a:t>
                      </a:r>
                      <a:endParaRPr lang="ru-RU" sz="120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Изготовление кукол: щенок, петух, </a:t>
                      </a:r>
                      <a:r>
                        <a:rPr lang="ru-RU" sz="1200" dirty="0" smtClean="0">
                          <a:effectLst/>
                          <a:latin typeface="Times New Roman" pitchFamily="18" charset="0"/>
                          <a:cs typeface="Times New Roman" pitchFamily="18" charset="0"/>
                        </a:rPr>
                        <a:t>заучивание </a:t>
                      </a:r>
                      <a:r>
                        <a:rPr lang="ru-RU" sz="1200" dirty="0">
                          <a:effectLst/>
                          <a:latin typeface="Times New Roman" pitchFamily="18" charset="0"/>
                          <a:cs typeface="Times New Roman" pitchFamily="18" charset="0"/>
                        </a:rPr>
                        <a:t>ролей.</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Вместе с детьми определить последовательность сложения бумаги. Развивать координацию движений руки и глаза. Развивать воображение и эстетические чувства. Развивать навык импровизации.</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1719" marR="11719" marT="11719" marB="11719"/>
                </a:tc>
              </a:tr>
              <a:tr h="2769585">
                <a:tc>
                  <a:txBody>
                    <a:bodyPr/>
                    <a:lstStyle/>
                    <a:p>
                      <a:pPr algn="ctr">
                        <a:lnSpc>
                          <a:spcPct val="115000"/>
                        </a:lnSpc>
                        <a:spcAft>
                          <a:spcPts val="1000"/>
                        </a:spcAft>
                      </a:pPr>
                      <a:r>
                        <a:rPr lang="ru-RU" sz="1200">
                          <a:effectLst/>
                          <a:latin typeface="Times New Roman" pitchFamily="18" charset="0"/>
                          <a:cs typeface="Times New Roman" pitchFamily="18" charset="0"/>
                        </a:rPr>
                        <a:t>3</a:t>
                      </a:r>
                      <a:endParaRPr lang="ru-RU" sz="120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a:effectLst/>
                          <a:latin typeface="Times New Roman" pitchFamily="18" charset="0"/>
                          <a:cs typeface="Times New Roman" pitchFamily="18" charset="0"/>
                        </a:rPr>
                        <a:t>Изготовление кукол: лягушка, кошка; заучивание ролей.</a:t>
                      </a:r>
                      <a:endParaRPr lang="ru-RU" sz="120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a:effectLst/>
                          <a:latin typeface="Times New Roman" pitchFamily="18" charset="0"/>
                          <a:cs typeface="Times New Roman" pitchFamily="18" charset="0"/>
                        </a:rPr>
                        <a:t>В процессе складывания фигур, познакомить детей с новыми, еще незнакомыми геометрическими фигурами: трапецией и многоугольником. Во время работы добиваться выразительности фигуры, используя известные способы сгибания, развивать способности правильно оценивать свою работу и работу товарищей. Продолжать развивать диалогическую речь и ее интонационную выразительность.</a:t>
                      </a:r>
                      <a:endParaRPr lang="ru-RU" sz="120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1719" marR="11719" marT="11719" marB="11719"/>
                </a:tc>
              </a:tr>
              <a:tr h="2456825">
                <a:tc>
                  <a:txBody>
                    <a:bodyPr/>
                    <a:lstStyle/>
                    <a:p>
                      <a:pPr algn="ctr">
                        <a:lnSpc>
                          <a:spcPct val="115000"/>
                        </a:lnSpc>
                        <a:spcAft>
                          <a:spcPts val="1000"/>
                        </a:spcAft>
                      </a:pPr>
                      <a:r>
                        <a:rPr lang="ru-RU" sz="1200">
                          <a:effectLst/>
                          <a:latin typeface="Times New Roman" pitchFamily="18" charset="0"/>
                          <a:cs typeface="Times New Roman" pitchFamily="18" charset="0"/>
                        </a:rPr>
                        <a:t>4</a:t>
                      </a:r>
                      <a:endParaRPr lang="ru-RU" sz="120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Изготовление кукол: </a:t>
                      </a:r>
                      <a:r>
                        <a:rPr lang="ru-RU" sz="1200" dirty="0" smtClean="0">
                          <a:effectLst/>
                          <a:latin typeface="Times New Roman" pitchFamily="18" charset="0"/>
                          <a:cs typeface="Times New Roman" pitchFamily="18" charset="0"/>
                        </a:rPr>
                        <a:t>пчела;</a:t>
                      </a:r>
                      <a:r>
                        <a:rPr lang="ru-RU" sz="1200" baseline="0" dirty="0" smtClean="0">
                          <a:effectLst/>
                          <a:latin typeface="Times New Roman" pitchFamily="18" charset="0"/>
                          <a:cs typeface="Times New Roman" pitchFamily="18" charset="0"/>
                        </a:rPr>
                        <a:t> </a:t>
                      </a:r>
                      <a:r>
                        <a:rPr lang="ru-RU" sz="1200" dirty="0" smtClean="0">
                          <a:effectLst/>
                          <a:latin typeface="Times New Roman" pitchFamily="18" charset="0"/>
                          <a:cs typeface="Times New Roman" pitchFamily="18" charset="0"/>
                        </a:rPr>
                        <a:t>заучивание </a:t>
                      </a:r>
                      <a:r>
                        <a:rPr lang="ru-RU" sz="1200" dirty="0">
                          <a:effectLst/>
                          <a:latin typeface="Times New Roman" pitchFamily="18" charset="0"/>
                          <a:cs typeface="Times New Roman" pitchFamily="18" charset="0"/>
                        </a:rPr>
                        <a:t>ролей.</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a:effectLst/>
                          <a:latin typeface="Times New Roman" pitchFamily="18" charset="0"/>
                          <a:cs typeface="Times New Roman" pitchFamily="18" charset="0"/>
                        </a:rPr>
                        <a:t>В процессе складывания фигуры помочь ребенку находить вертикаль, диагональ, также загнуть углы квадрата к линии диагонали. Согнуть острый угол по линии сгиба, отогнуть вершину острого угла. Перегнуть заготовку пополам, поднять “шею” вверх. Поощрять стремление детей добиваться большей точности сгибания всех частей. Совершенствовать умение интонационно выразительно проговаривать  свою роль.</a:t>
                      </a:r>
                      <a:endParaRPr lang="ru-RU" sz="120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Группа</a:t>
                      </a:r>
                      <a:endParaRPr lang="ru-RU" sz="1200" dirty="0">
                        <a:effectLst/>
                        <a:latin typeface="Times New Roman" pitchFamily="18" charset="0"/>
                        <a:ea typeface="Calibri"/>
                        <a:cs typeface="Times New Roman" pitchFamily="18" charset="0"/>
                      </a:endParaRPr>
                    </a:p>
                  </a:txBody>
                  <a:tcPr marL="11719" marR="11719" marT="11719" marB="11719"/>
                </a:tc>
                <a:tc>
                  <a:txBody>
                    <a:bodyPr/>
                    <a:lstStyle/>
                    <a:p>
                      <a:pPr algn="ctr">
                        <a:lnSpc>
                          <a:spcPct val="115000"/>
                        </a:lnSpc>
                        <a:spcAft>
                          <a:spcPts val="0"/>
                        </a:spcAft>
                      </a:pPr>
                      <a:r>
                        <a:rPr lang="ru-RU" sz="1200" dirty="0">
                          <a:effectLst/>
                          <a:latin typeface="Times New Roman" pitchFamily="18" charset="0"/>
                          <a:cs typeface="Times New Roman" pitchFamily="18" charset="0"/>
                        </a:rPr>
                        <a:t>16.00</a:t>
                      </a:r>
                      <a:endParaRPr lang="ru-RU" sz="1200" dirty="0">
                        <a:effectLst/>
                        <a:latin typeface="Times New Roman" pitchFamily="18" charset="0"/>
                        <a:ea typeface="Calibri"/>
                        <a:cs typeface="Times New Roman" pitchFamily="18" charset="0"/>
                      </a:endParaRPr>
                    </a:p>
                  </a:txBody>
                  <a:tcPr marL="11719" marR="11719" marT="11719" marB="11719"/>
                </a:tc>
              </a:tr>
            </a:tbl>
          </a:graphicData>
        </a:graphic>
      </p:graphicFrame>
    </p:spTree>
    <p:extLst>
      <p:ext uri="{BB962C8B-B14F-4D97-AF65-F5344CB8AC3E}">
        <p14:creationId xmlns:p14="http://schemas.microsoft.com/office/powerpoint/2010/main" val="1432491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1661</Words>
  <Application>Microsoft Office PowerPoint</Application>
  <PresentationFormat>Экран (4:3)</PresentationFormat>
  <Paragraphs>287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12</cp:revision>
  <dcterms:created xsi:type="dcterms:W3CDTF">2012-07-21T07:25:05Z</dcterms:created>
  <dcterms:modified xsi:type="dcterms:W3CDTF">2012-07-22T08:09:20Z</dcterms:modified>
</cp:coreProperties>
</file>