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7" r:id="rId2"/>
    <p:sldId id="304" r:id="rId3"/>
    <p:sldId id="305" r:id="rId4"/>
    <p:sldId id="279" r:id="rId5"/>
    <p:sldId id="292" r:id="rId6"/>
    <p:sldId id="293" r:id="rId7"/>
    <p:sldId id="301" r:id="rId8"/>
    <p:sldId id="294" r:id="rId9"/>
    <p:sldId id="297" r:id="rId10"/>
    <p:sldId id="295" r:id="rId11"/>
    <p:sldId id="296" r:id="rId12"/>
    <p:sldId id="298" r:id="rId13"/>
    <p:sldId id="300" r:id="rId14"/>
    <p:sldId id="302" r:id="rId15"/>
    <p:sldId id="303" r:id="rId16"/>
    <p:sldId id="30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59"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A170C-444E-4040-8CBA-CFFC0723E364}" type="datetimeFigureOut">
              <a:rPr lang="ru-RU" smtClean="0"/>
              <a:pPr/>
              <a:t>13.04.2013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ACD67-FE2A-48D0-AB13-0A7A5455B70B}" type="slidenum">
              <a:rPr lang="ru-RU" smtClean="0"/>
              <a:pPr/>
              <a:t>‹#›</a:t>
            </a:fld>
            <a:endParaRPr lang="ru-RU"/>
          </a:p>
        </p:txBody>
      </p:sp>
    </p:spTree>
    <p:extLst>
      <p:ext uri="{BB962C8B-B14F-4D97-AF65-F5344CB8AC3E}">
        <p14:creationId xmlns:p14="http://schemas.microsoft.com/office/powerpoint/2010/main" xmlns="" val="221917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8ACD67-FE2A-48D0-AB13-0A7A5455B70B}" type="slidenum">
              <a:rPr lang="ru-RU" smtClean="0"/>
              <a:pPr/>
              <a:t>1</a:t>
            </a:fld>
            <a:endParaRPr lang="ru-RU"/>
          </a:p>
        </p:txBody>
      </p:sp>
    </p:spTree>
    <p:extLst>
      <p:ext uri="{BB962C8B-B14F-4D97-AF65-F5344CB8AC3E}">
        <p14:creationId xmlns:p14="http://schemas.microsoft.com/office/powerpoint/2010/main" xmlns="" val="114679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C7156FD-01BC-41F0-889E-9F6CFFD90AA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C7156FD-01BC-41F0-889E-9F6CFFD90AA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7156FD-01BC-41F0-889E-9F6CFFD90AAB}"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822F483-AC4F-435E-8474-CE9B5C2E95F6}" type="datetimeFigureOut">
              <a:rPr lang="ru-RU" smtClean="0"/>
              <a:pPr/>
              <a:t>13.04.2013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C7156FD-01BC-41F0-889E-9F6CFFD90AA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822F483-AC4F-435E-8474-CE9B5C2E95F6}" type="datetimeFigureOut">
              <a:rPr lang="ru-RU" smtClean="0"/>
              <a:pPr/>
              <a:t>13.04.2013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C7156FD-01BC-41F0-889E-9F6CFFD90AA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9.wdp"/><Relationship Id="rId10" Type="http://schemas.openxmlformats.org/officeDocument/2006/relationships/image" Target="../media/image27.png"/><Relationship Id="rId4" Type="http://schemas.openxmlformats.org/officeDocument/2006/relationships/image" Target="../media/image24.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2.wdp"/><Relationship Id="rId4" Type="http://schemas.openxmlformats.org/officeDocument/2006/relationships/image" Target="../media/image32.jpeg"/><Relationship Id="rId9" Type="http://schemas.microsoft.com/office/2007/relationships/hdphoto" Target="../media/hdphoto14.wdp"/></Relationships>
</file>

<file path=ppt/slides/_rels/slide1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7.wdp"/><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microsoft.com/office/2007/relationships/hdphoto" Target="../media/hdphoto19.wdp"/><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7.wdp"/><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900" y="1772816"/>
            <a:ext cx="8458200" cy="864096"/>
          </a:xfrm>
        </p:spPr>
        <p:txBody>
          <a:bodyPr>
            <a:normAutofit/>
          </a:bodyPr>
          <a:lstStyle/>
          <a:p>
            <a:pPr algn="ctr"/>
            <a:r>
              <a:rPr lang="ru-RU" b="1" dirty="0" smtClean="0">
                <a:solidFill>
                  <a:schemeClr val="tx2">
                    <a:lumMod val="75000"/>
                  </a:schemeClr>
                </a:solidFill>
              </a:rPr>
              <a:t>Зимние игры и забавы</a:t>
            </a:r>
            <a:endParaRPr lang="ru-RU" dirty="0">
              <a:solidFill>
                <a:schemeClr val="tx2">
                  <a:lumMod val="75000"/>
                </a:schemeClr>
              </a:solidFill>
            </a:endParaRPr>
          </a:p>
        </p:txBody>
      </p:sp>
      <p:sp>
        <p:nvSpPr>
          <p:cNvPr id="3" name="Подзаголовок 2"/>
          <p:cNvSpPr>
            <a:spLocks noGrp="1"/>
          </p:cNvSpPr>
          <p:nvPr>
            <p:ph type="subTitle" idx="1"/>
          </p:nvPr>
        </p:nvSpPr>
        <p:spPr>
          <a:xfrm>
            <a:off x="1187624" y="5085184"/>
            <a:ext cx="7560840" cy="1584176"/>
          </a:xfrm>
        </p:spPr>
        <p:txBody>
          <a:bodyPr>
            <a:normAutofit/>
          </a:bodyPr>
          <a:lstStyle/>
          <a:p>
            <a:r>
              <a:rPr lang="ru-RU" sz="1800" dirty="0" smtClean="0">
                <a:solidFill>
                  <a:schemeClr val="tx2">
                    <a:lumMod val="75000"/>
                  </a:schemeClr>
                </a:solidFill>
              </a:rPr>
              <a:t>Воспитатели группы № 9 :            Макаренкова Марина Александровна</a:t>
            </a:r>
          </a:p>
          <a:p>
            <a:r>
              <a:rPr lang="ru-RU" sz="1800" dirty="0" smtClean="0">
                <a:solidFill>
                  <a:schemeClr val="tx2">
                    <a:lumMod val="75000"/>
                  </a:schemeClr>
                </a:solidFill>
              </a:rPr>
              <a:t>                                                         </a:t>
            </a:r>
            <a:r>
              <a:rPr lang="ru-RU" sz="1800" smtClean="0">
                <a:solidFill>
                  <a:schemeClr val="tx2">
                    <a:lumMod val="75000"/>
                  </a:schemeClr>
                </a:solidFill>
              </a:rPr>
              <a:t>Груздева </a:t>
            </a:r>
            <a:r>
              <a:rPr lang="ru-RU" sz="1800" smtClean="0">
                <a:solidFill>
                  <a:schemeClr val="tx2">
                    <a:lumMod val="75000"/>
                  </a:schemeClr>
                </a:solidFill>
              </a:rPr>
              <a:t>Ангелина </a:t>
            </a:r>
            <a:r>
              <a:rPr lang="ru-RU" sz="1800" dirty="0" smtClean="0">
                <a:solidFill>
                  <a:schemeClr val="tx2">
                    <a:lumMod val="75000"/>
                  </a:schemeClr>
                </a:solidFill>
              </a:rPr>
              <a:t>Павловна</a:t>
            </a:r>
          </a:p>
          <a:p>
            <a:r>
              <a:rPr lang="ru-RU" sz="1800" dirty="0" smtClean="0">
                <a:solidFill>
                  <a:schemeClr val="tx2">
                    <a:lumMod val="75000"/>
                  </a:schemeClr>
                </a:solidFill>
              </a:rPr>
              <a:t>                                </a:t>
            </a:r>
          </a:p>
          <a:p>
            <a:pPr algn="ctr"/>
            <a:r>
              <a:rPr lang="ru-RU" sz="1800" dirty="0" smtClean="0">
                <a:solidFill>
                  <a:schemeClr val="tx2">
                    <a:lumMod val="75000"/>
                  </a:schemeClr>
                </a:solidFill>
              </a:rPr>
              <a:t>Зеленоград, 2013</a:t>
            </a:r>
            <a:endParaRPr lang="ru-RU" sz="1800" dirty="0">
              <a:solidFill>
                <a:schemeClr val="tx2">
                  <a:lumMod val="75000"/>
                </a:schemeClr>
              </a:solidFill>
            </a:endParaRPr>
          </a:p>
        </p:txBody>
      </p:sp>
      <p:sp>
        <p:nvSpPr>
          <p:cNvPr id="4" name="Подзаголовок 2"/>
          <p:cNvSpPr txBox="1">
            <a:spLocks/>
          </p:cNvSpPr>
          <p:nvPr/>
        </p:nvSpPr>
        <p:spPr>
          <a:xfrm>
            <a:off x="1464504" y="-171400"/>
            <a:ext cx="6400800" cy="1224136"/>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smtClean="0">
              <a:ln>
                <a:noFill/>
              </a:ln>
              <a:solidFill>
                <a:schemeClr val="accent4">
                  <a:lumMod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solidFill>
                  <a:schemeClr val="accent4">
                    <a:lumMod val="50000"/>
                  </a:schemeClr>
                </a:solidFill>
              </a:rPr>
              <a:t>Департамент образования города Москвы</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solidFill>
                  <a:schemeClr val="accent4">
                    <a:lumMod val="50000"/>
                  </a:schemeClr>
                </a:solidFill>
              </a:rPr>
              <a:t>Государственное бюджетное образовательное учреждение  Детский сад № 1817 </a:t>
            </a:r>
          </a:p>
        </p:txBody>
      </p:sp>
      <p:pic>
        <p:nvPicPr>
          <p:cNvPr id="1033" name="Picture 9" descr="D:\Vintage Central Park 3\Horn.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527884" y="3212976"/>
            <a:ext cx="208823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Содержимое 3" descr="P1050732.JPG"/>
          <p:cNvPicPr>
            <a:picLocks noChangeAspect="1"/>
          </p:cNvPicPr>
          <p:nvPr/>
        </p:nvPicPr>
        <p:blipFill rotWithShape="1">
          <a:blip r:embed="rId4" cstate="email">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rcRect/>
          <a:stretch/>
        </p:blipFill>
        <p:spPr>
          <a:xfrm>
            <a:off x="245883" y="2479946"/>
            <a:ext cx="2525917" cy="2461222"/>
          </a:xfrm>
          <a:prstGeom prst="ellipse">
            <a:avLst/>
          </a:prstGeom>
          <a:ln>
            <a:noFill/>
          </a:ln>
          <a:effectLst>
            <a:softEdge rad="112500"/>
          </a:effectLst>
        </p:spPr>
      </p:pic>
    </p:spTree>
    <p:extLst>
      <p:ext uri="{BB962C8B-B14F-4D97-AF65-F5344CB8AC3E}">
        <p14:creationId xmlns:p14="http://schemas.microsoft.com/office/powerpoint/2010/main" xmlns="" val="112598243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lstStyle/>
          <a:p>
            <a:r>
              <a:rPr lang="ru-RU" dirty="0" smtClean="0">
                <a:effectLst/>
              </a:rPr>
              <a:t>Наши родители</a:t>
            </a:r>
            <a:endParaRPr lang="ru-RU" dirty="0">
              <a:effectLst/>
            </a:endParaRPr>
          </a:p>
        </p:txBody>
      </p:sp>
      <p:pic>
        <p:nvPicPr>
          <p:cNvPr id="4" name="Содержимое 3" descr="DSC_1047.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357159" y="1428737"/>
            <a:ext cx="4000528" cy="3000396"/>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6" name="Рисунок 5" descr="Копия DSC01453.JPG"/>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4572000" y="3643314"/>
            <a:ext cx="4256556" cy="3057526"/>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8" name="Рисунок 7" descr="DSC_1056.JPG"/>
          <p:cNvPicPr>
            <a:picLocks noChangeAspect="1"/>
          </p:cNvPicPr>
          <p:nvPr/>
        </p:nvPicPr>
        <p:blipFill>
          <a:blip r:embed="rId6" cstate="email">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4857752" y="571500"/>
            <a:ext cx="3524248" cy="2643186"/>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7" name="Picture 3"/>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810000" y="2708920"/>
            <a:ext cx="1524000" cy="156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699792" y="5172077"/>
            <a:ext cx="1524000" cy="156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D:\арктика\Snowman.pn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490629" y="5172077"/>
            <a:ext cx="1202468" cy="15282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арктика\Snowflake.pn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4067944" y="2924944"/>
            <a:ext cx="1081369" cy="9742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lstStyle/>
          <a:p>
            <a:r>
              <a:rPr lang="ru-RU" dirty="0" smtClean="0">
                <a:effectLst/>
              </a:rPr>
              <a:t>«папа, мама, родные  с нами»</a:t>
            </a:r>
            <a:endParaRPr lang="ru-RU" dirty="0">
              <a:effectLst/>
            </a:endParaRPr>
          </a:p>
        </p:txBody>
      </p:sp>
      <p:pic>
        <p:nvPicPr>
          <p:cNvPr id="6" name="Рисунок 5" descr="DSC_106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786446" y="1214422"/>
            <a:ext cx="3238523" cy="242889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4" name="Содержимое 3" descr="DSC_1052.JPG"/>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3071802" y="3180232"/>
            <a:ext cx="2508310" cy="3344413"/>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 name="Рисунок 4" descr="Копия DSC01465.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79512" y="1214422"/>
            <a:ext cx="2657836" cy="3400636"/>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7" name="Picture 4" descr="D:\Vintage Central Park 3\Bead Snowflake.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979051" y="5588973"/>
            <a:ext cx="833856" cy="91056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D:\Vintage Central Park 3\Bead Snowflake.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203848" y="1214422"/>
            <a:ext cx="833856" cy="9105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67791"/>
            <a:ext cx="8686800" cy="838200"/>
          </a:xfrm>
        </p:spPr>
        <p:txBody>
          <a:bodyPr>
            <a:normAutofit/>
          </a:bodyPr>
          <a:lstStyle/>
          <a:p>
            <a:r>
              <a:rPr lang="ru-RU" sz="2000" dirty="0" smtClean="0">
                <a:effectLst/>
              </a:rPr>
              <a:t>Зимние постройки строим сами</a:t>
            </a:r>
            <a:endParaRPr lang="ru-RU" sz="2000" dirty="0">
              <a:effectLst/>
            </a:endParaRPr>
          </a:p>
        </p:txBody>
      </p:sp>
      <p:pic>
        <p:nvPicPr>
          <p:cNvPr id="6" name="Содержимое 5" descr="DSC_1049.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214282" y="1142984"/>
            <a:ext cx="4023793" cy="3017845"/>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7" name="Рисунок 6" descr="Копия DSC_1064.JPG"/>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5176564" y="3429000"/>
            <a:ext cx="3571900" cy="324127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8" name="Рисунок 7" descr="DSC_1087.JPG"/>
          <p:cNvPicPr>
            <a:picLocks noChangeAspect="1"/>
          </p:cNvPicPr>
          <p:nvPr/>
        </p:nvPicPr>
        <p:blipFill>
          <a:blip r:embed="rId6" cstate="email">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4714876" y="188640"/>
            <a:ext cx="4000501" cy="3000376"/>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10" name="Рисунок 9" descr="DSC01447.JPG"/>
          <p:cNvPicPr>
            <a:picLocks noChangeAspect="1"/>
          </p:cNvPicPr>
          <p:nvPr/>
        </p:nvPicPr>
        <p:blipFill>
          <a:blip r:embed="rId8" cstate="email">
            <a:extLst>
              <a:ext uri="{BEBA8EAE-BF5A-486C-A8C5-ECC9F3942E4B}">
                <a14:imgProps xmlns:a14="http://schemas.microsoft.com/office/drawing/2010/main" xmlns="">
                  <a14:imgLayer r:embed="rId9">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2285984" y="4455886"/>
            <a:ext cx="1571636" cy="2213474"/>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188640"/>
            <a:ext cx="6363816" cy="1728192"/>
          </a:xfrm>
        </p:spPr>
        <p:txBody>
          <a:bodyPr>
            <a:normAutofit fontScale="90000"/>
          </a:bodyPr>
          <a:lstStyle/>
          <a:p>
            <a:r>
              <a:rPr lang="ru-RU" dirty="0" smtClean="0">
                <a:effectLst/>
              </a:rPr>
              <a:t>Детки в садике живут, </a:t>
            </a:r>
            <a:br>
              <a:rPr lang="ru-RU" dirty="0" smtClean="0">
                <a:effectLst/>
              </a:rPr>
            </a:br>
            <a:r>
              <a:rPr lang="ru-RU" dirty="0" smtClean="0">
                <a:effectLst/>
              </a:rPr>
              <a:t>Здесь играют и поют, </a:t>
            </a:r>
            <a:br>
              <a:rPr lang="ru-RU" dirty="0" smtClean="0">
                <a:effectLst/>
              </a:rPr>
            </a:br>
            <a:r>
              <a:rPr lang="ru-RU" dirty="0" smtClean="0">
                <a:effectLst/>
              </a:rPr>
              <a:t>Здесь друзей себе находят, </a:t>
            </a:r>
            <a:br>
              <a:rPr lang="ru-RU" dirty="0" smtClean="0">
                <a:effectLst/>
              </a:rPr>
            </a:br>
            <a:r>
              <a:rPr lang="ru-RU" dirty="0" smtClean="0">
                <a:effectLst/>
              </a:rPr>
              <a:t>На прогулку вместе ходят</a:t>
            </a:r>
            <a:endParaRPr lang="ru-RU" dirty="0">
              <a:effectLst/>
            </a:endParaRPr>
          </a:p>
        </p:txBody>
      </p:sp>
      <p:pic>
        <p:nvPicPr>
          <p:cNvPr id="8" name="Содержимое 7" descr="P1050658.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949036" y="2292816"/>
            <a:ext cx="7398327" cy="4160520"/>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660232" y="4941168"/>
            <a:ext cx="1524000" cy="156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4624"/>
            <a:ext cx="8308032" cy="1178768"/>
          </a:xfrm>
        </p:spPr>
        <p:txBody>
          <a:bodyPr>
            <a:normAutofit/>
          </a:bodyPr>
          <a:lstStyle/>
          <a:p>
            <a:r>
              <a:rPr lang="ru-RU" sz="2400" dirty="0" smtClean="0">
                <a:effectLst/>
              </a:rPr>
              <a:t>Будем дружно мы играть </a:t>
            </a:r>
            <a:br>
              <a:rPr lang="ru-RU" sz="2400" dirty="0" smtClean="0">
                <a:effectLst/>
              </a:rPr>
            </a:br>
            <a:r>
              <a:rPr lang="ru-RU" sz="2400" dirty="0" smtClean="0">
                <a:effectLst/>
              </a:rPr>
              <a:t>там, где снег глубокий. </a:t>
            </a:r>
            <a:endParaRPr lang="ru-RU" sz="2400" dirty="0">
              <a:effectLst/>
            </a:endParaRPr>
          </a:p>
        </p:txBody>
      </p:sp>
      <p:pic>
        <p:nvPicPr>
          <p:cNvPr id="4" name="Содержимое 3" descr="P1050732.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625122" y="1554164"/>
            <a:ext cx="4375505" cy="246122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 name="Рисунок 4" descr="P1050678.JPG"/>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4000496" y="4000504"/>
            <a:ext cx="4929190" cy="2772669"/>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6"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491880" y="3140968"/>
            <a:ext cx="1524000" cy="156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Заголовок 1"/>
          <p:cNvSpPr txBox="1">
            <a:spLocks/>
          </p:cNvSpPr>
          <p:nvPr/>
        </p:nvSpPr>
        <p:spPr>
          <a:xfrm>
            <a:off x="5148064" y="1170112"/>
            <a:ext cx="4176464" cy="1178768"/>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2400" dirty="0" smtClean="0">
                <a:effectLst/>
              </a:rPr>
              <a:t>Побежим вперегонки, </a:t>
            </a:r>
          </a:p>
          <a:p>
            <a:r>
              <a:rPr lang="ru-RU" sz="2400" dirty="0" smtClean="0">
                <a:effectLst/>
              </a:rPr>
              <a:t>Разгорятся щёки.</a:t>
            </a:r>
            <a:endParaRPr lang="ru-RU" sz="2400" dirty="0">
              <a:effectLst/>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sz="2800" dirty="0" smtClean="0">
                <a:effectLst/>
              </a:rPr>
              <a:t>Снова зимушка- зима, снежная, пушистая, нам гулять опять пора</a:t>
            </a:r>
            <a:endParaRPr lang="ru-RU" sz="2800" dirty="0">
              <a:effectLst/>
            </a:endParaRPr>
          </a:p>
        </p:txBody>
      </p:sp>
      <p:pic>
        <p:nvPicPr>
          <p:cNvPr id="4" name="Содержимое 3" descr="P1050745.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621009" y="1428736"/>
            <a:ext cx="2545854" cy="452596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 name="Рисунок 4" descr="P1050734.JPG"/>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4121471" y="1357298"/>
            <a:ext cx="4699001" cy="264318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6" name="Рисунок 5" descr="P1050666.JPG"/>
          <p:cNvPicPr>
            <a:picLocks noChangeAspect="1"/>
          </p:cNvPicPr>
          <p:nvPr/>
        </p:nvPicPr>
        <p:blipFill>
          <a:blip r:embed="rId6" cstate="email">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4391348" y="4177978"/>
            <a:ext cx="4429124" cy="249138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7" name="Picture 3"/>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275856" y="3284984"/>
            <a:ext cx="1524000" cy="156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4581128"/>
            <a:ext cx="8458200" cy="1222375"/>
          </a:xfrm>
        </p:spPr>
        <p:txBody>
          <a:bodyPr/>
          <a:lstStyle/>
          <a:p>
            <a:pPr algn="ctr"/>
            <a:r>
              <a:rPr lang="ru-RU" dirty="0" smtClean="0"/>
              <a:t>Приходите с </a:t>
            </a:r>
            <a:r>
              <a:rPr lang="ru-RU" smtClean="0"/>
              <a:t>нами поиграть</a:t>
            </a:r>
            <a:r>
              <a:rPr lang="ru-RU" dirty="0" smtClean="0"/>
              <a:t>!!!</a:t>
            </a:r>
            <a:endParaRPr lang="ru-RU" dirty="0"/>
          </a:p>
        </p:txBody>
      </p:sp>
      <p:sp>
        <p:nvSpPr>
          <p:cNvPr id="3" name="Подзаголовок 2"/>
          <p:cNvSpPr>
            <a:spLocks noGrp="1"/>
          </p:cNvSpPr>
          <p:nvPr>
            <p:ph type="subTitle" idx="1"/>
          </p:nvPr>
        </p:nvSpPr>
        <p:spPr/>
        <p:txBody>
          <a:bodyPr/>
          <a:lstStyle/>
          <a:p>
            <a:endParaRPr lang="ru-RU"/>
          </a:p>
        </p:txBody>
      </p:sp>
      <p:pic>
        <p:nvPicPr>
          <p:cNvPr id="5" name="Содержимое 3" descr="P1050732.JPG"/>
          <p:cNvPicPr>
            <a:picLocks noChangeAspect="1"/>
          </p:cNvPicPr>
          <p:nvPr/>
        </p:nvPicPr>
        <p:blipFill rotWithShape="1">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rcRect/>
          <a:stretch/>
        </p:blipFill>
        <p:spPr>
          <a:xfrm>
            <a:off x="2615373" y="404664"/>
            <a:ext cx="4104456" cy="3999331"/>
          </a:xfrm>
          <a:prstGeom prst="ellipse">
            <a:avLst/>
          </a:prstGeom>
          <a:ln>
            <a:noFill/>
          </a:ln>
          <a:effectLst>
            <a:softEdge rad="112500"/>
          </a:effectLst>
        </p:spPr>
      </p:pic>
    </p:spTree>
    <p:extLst>
      <p:ext uri="{BB962C8B-B14F-4D97-AF65-F5344CB8AC3E}">
        <p14:creationId xmlns:p14="http://schemas.microsoft.com/office/powerpoint/2010/main" xmlns="" val="389571081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lumMod val="75000"/>
                  </a:schemeClr>
                </a:solidFill>
                <a:effectLst/>
              </a:rPr>
              <a:t>игры и забавы зимой</a:t>
            </a:r>
            <a:r>
              <a:rPr lang="ru-RU" dirty="0" smtClean="0">
                <a:solidFill>
                  <a:schemeClr val="tx2">
                    <a:lumMod val="75000"/>
                  </a:schemeClr>
                </a:solidFill>
                <a:effectLst/>
              </a:rPr>
              <a:t/>
            </a:r>
            <a:br>
              <a:rPr lang="ru-RU" dirty="0" smtClean="0">
                <a:solidFill>
                  <a:schemeClr val="tx2">
                    <a:lumMod val="75000"/>
                  </a:schemeClr>
                </a:solidFill>
                <a:effectLst/>
              </a:rPr>
            </a:br>
            <a:endParaRPr lang="ru-RU" dirty="0">
              <a:solidFill>
                <a:schemeClr val="tx2">
                  <a:lumMod val="75000"/>
                </a:schemeClr>
              </a:solidFill>
              <a:effectLst/>
            </a:endParaRPr>
          </a:p>
        </p:txBody>
      </p:sp>
      <p:sp>
        <p:nvSpPr>
          <p:cNvPr id="3" name="Содержимое 2"/>
          <p:cNvSpPr>
            <a:spLocks noGrp="1"/>
          </p:cNvSpPr>
          <p:nvPr>
            <p:ph idx="1"/>
          </p:nvPr>
        </p:nvSpPr>
        <p:spPr/>
        <p:txBody>
          <a:bodyPr/>
          <a:lstStyle/>
          <a:p>
            <a:r>
              <a:rPr lang="ru-RU" b="1" dirty="0" smtClean="0">
                <a:solidFill>
                  <a:schemeClr val="tx2">
                    <a:lumMod val="75000"/>
                  </a:schemeClr>
                </a:solidFill>
              </a:rPr>
              <a:t>На Руси долгие и снежные зимы породили множество зимних игр, состязаний и развлечений. </a:t>
            </a:r>
          </a:p>
          <a:p>
            <a:r>
              <a:rPr lang="ru-RU" b="1" dirty="0" smtClean="0">
                <a:solidFill>
                  <a:schemeClr val="tx2">
                    <a:lumMod val="75000"/>
                  </a:schemeClr>
                </a:solidFill>
              </a:rPr>
              <a:t>Зимние праздники на Руси всегда сопровождались различными играми и забавами. Известно много игр и развлечений на снегу,  в которых принимали участие дети разного возраста. </a:t>
            </a:r>
          </a:p>
          <a:p>
            <a:endParaRPr lang="ru-RU" b="1" dirty="0">
              <a:solidFill>
                <a:schemeClr val="tx2">
                  <a:lumMod val="7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838200"/>
          </a:xfrm>
        </p:spPr>
        <p:txBody>
          <a:bodyPr>
            <a:noAutofit/>
          </a:bodyPr>
          <a:lstStyle/>
          <a:p>
            <a:r>
              <a:rPr lang="ru-RU" sz="2800" dirty="0" smtClean="0">
                <a:effectLst/>
              </a:rPr>
              <a:t>семь самых популярных зимних забавах</a:t>
            </a:r>
            <a:r>
              <a:rPr lang="ru-RU" sz="4000" dirty="0" smtClean="0">
                <a:effectLst/>
              </a:rPr>
              <a:t/>
            </a:r>
            <a:br>
              <a:rPr lang="ru-RU" sz="4000" dirty="0" smtClean="0">
                <a:effectLst/>
              </a:rPr>
            </a:br>
            <a:endParaRPr lang="ru-RU" sz="4000" dirty="0">
              <a:effectLst/>
            </a:endParaRPr>
          </a:p>
        </p:txBody>
      </p:sp>
      <p:sp>
        <p:nvSpPr>
          <p:cNvPr id="3" name="Содержимое 2"/>
          <p:cNvSpPr>
            <a:spLocks noGrp="1"/>
          </p:cNvSpPr>
          <p:nvPr>
            <p:ph idx="1"/>
          </p:nvPr>
        </p:nvSpPr>
        <p:spPr>
          <a:xfrm>
            <a:off x="179512" y="764704"/>
            <a:ext cx="8856984" cy="5976664"/>
          </a:xfrm>
        </p:spPr>
        <p:txBody>
          <a:bodyPr>
            <a:noAutofit/>
          </a:bodyPr>
          <a:lstStyle/>
          <a:p>
            <a:pPr marL="0" indent="0">
              <a:buNone/>
            </a:pPr>
            <a:r>
              <a:rPr lang="ru-RU" sz="1100" b="1" u="sng" dirty="0" smtClean="0">
                <a:solidFill>
                  <a:schemeClr val="accent5">
                    <a:lumMod val="50000"/>
                  </a:schemeClr>
                </a:solidFill>
              </a:rPr>
              <a:t>1. Царь горы</a:t>
            </a:r>
          </a:p>
          <a:p>
            <a:pPr marL="0" indent="0">
              <a:buNone/>
            </a:pPr>
            <a:r>
              <a:rPr lang="ru-RU" sz="1000" b="1" dirty="0" smtClean="0">
                <a:solidFill>
                  <a:schemeClr val="accent5">
                    <a:lumMod val="50000"/>
                  </a:schemeClr>
                </a:solidFill>
              </a:rPr>
              <a:t>На «вершине» снежной горы стоял «царь» – опытный борец, которого пытались столкнуть вниз молодые </a:t>
            </a:r>
            <a:r>
              <a:rPr lang="ru-RU" sz="1000" b="1" dirty="0" err="1" smtClean="0">
                <a:solidFill>
                  <a:schemeClr val="accent5">
                    <a:lumMod val="50000"/>
                  </a:schemeClr>
                </a:solidFill>
              </a:rPr>
              <a:t>поединщики</a:t>
            </a:r>
            <a:r>
              <a:rPr lang="ru-RU" sz="1000" b="1" dirty="0" smtClean="0">
                <a:solidFill>
                  <a:schemeClr val="accent5">
                    <a:lumMod val="50000"/>
                  </a:schemeClr>
                </a:solidFill>
              </a:rPr>
              <a:t>. «Царь» отбивался от нападавших голыми руками или деревянным посохом. Те, в свою очередь. сражались веревками и кнутами. Победившего награждали новыми сапогами или кафтаном и рукавицами.</a:t>
            </a:r>
          </a:p>
          <a:p>
            <a:pPr marL="0" indent="0">
              <a:buNone/>
            </a:pPr>
            <a:r>
              <a:rPr lang="ru-RU" sz="1100" b="1" u="sng" dirty="0" smtClean="0">
                <a:solidFill>
                  <a:schemeClr val="accent5">
                    <a:lumMod val="50000"/>
                  </a:schemeClr>
                </a:solidFill>
              </a:rPr>
              <a:t>2. Взятие снежного городка</a:t>
            </a:r>
          </a:p>
          <a:p>
            <a:pPr marL="0" indent="0">
              <a:buNone/>
            </a:pPr>
            <a:r>
              <a:rPr lang="ru-RU" sz="1000" b="1" dirty="0" smtClean="0">
                <a:solidFill>
                  <a:schemeClr val="accent5">
                    <a:lumMod val="50000"/>
                  </a:schemeClr>
                </a:solidFill>
              </a:rPr>
              <a:t>Когда играющих было много, составлялись целые армии. Одни защищали снежную крепость, другие атаковали ее. Осада шла по всем законам военного искусства: в бой шли пешими и на лошадях, использовали подкопы, из подручных предметов строили осадные орудия. Осаждаемых было не так легко победить: они брали в руки метлы, лопаты, сыпали на врагов чаны со снегом, стреляли для устрашения лошадей холостыми зарядами из ружей. Следить за соблюдением правил выбирали «городничего». По его команде начинался штурм, по его команде и заканчивался.</a:t>
            </a:r>
          </a:p>
          <a:p>
            <a:pPr marL="0" indent="0">
              <a:buNone/>
            </a:pPr>
            <a:r>
              <a:rPr lang="ru-RU" sz="1000" b="1" dirty="0" smtClean="0">
                <a:solidFill>
                  <a:schemeClr val="accent5">
                    <a:lumMod val="50000"/>
                  </a:schemeClr>
                </a:solidFill>
              </a:rPr>
              <a:t>Иногда в игре участвовали женщины. В этом случае девушки становились защитницами, а парни, разделившись на «коней» и «всадников», начинали атаку. Их задачей было ворваться внутрь и захватить женское знамя. Если «всадника» сбивали с «коня», он тут же выбывал из игры. По правилам, «воин», захвативший знамя, имел право перецеловать всех защитниц. Но те обычно бились столь яростно, что мужчинам редко перепадало такое счастье.</a:t>
            </a:r>
          </a:p>
          <a:p>
            <a:pPr marL="0" indent="0">
              <a:buNone/>
            </a:pPr>
            <a:r>
              <a:rPr lang="ru-RU" sz="1100" b="1" u="sng" dirty="0" smtClean="0">
                <a:solidFill>
                  <a:schemeClr val="accent5">
                    <a:lumMod val="50000"/>
                  </a:schemeClr>
                </a:solidFill>
              </a:rPr>
              <a:t>3. Клюшки</a:t>
            </a:r>
          </a:p>
          <a:p>
            <a:pPr marL="0" indent="0">
              <a:buNone/>
            </a:pPr>
            <a:r>
              <a:rPr lang="ru-RU" sz="1000" b="1" dirty="0" smtClean="0">
                <a:solidFill>
                  <a:schemeClr val="accent5">
                    <a:lumMod val="50000"/>
                  </a:schemeClr>
                </a:solidFill>
              </a:rPr>
              <a:t>Играли в «клюшки», используя деревянные шары и «клюки» из изогнутых корней деревьев. По правилам надо было загнать шар в ледяные лунки или же отправить его за линию на территории противника. Ну, чем не хоккей с мячом?! Большим поклонником этой игры был Петр I. В его царствование на ледовые турниры собирались сотни зрителей. При этом в руках у доморощенных хоккеистов были клюшки из гибкого можжевельника, а на ногах — деревянные, с железными вставками коньки.</a:t>
            </a:r>
          </a:p>
          <a:p>
            <a:pPr marL="0" indent="0">
              <a:buNone/>
            </a:pPr>
            <a:r>
              <a:rPr lang="ru-RU" sz="1100" b="1" u="sng" dirty="0" smtClean="0">
                <a:solidFill>
                  <a:schemeClr val="accent5">
                    <a:lumMod val="50000"/>
                  </a:schemeClr>
                </a:solidFill>
              </a:rPr>
              <a:t>4. Катания на коньках</a:t>
            </a:r>
          </a:p>
          <a:p>
            <a:pPr marL="0" indent="0">
              <a:buNone/>
            </a:pPr>
            <a:r>
              <a:rPr lang="ru-RU" sz="1000" b="1" dirty="0" smtClean="0">
                <a:solidFill>
                  <a:schemeClr val="accent5">
                    <a:lumMod val="50000"/>
                  </a:schemeClr>
                </a:solidFill>
              </a:rPr>
              <a:t>На Руси коньки были известны с давних времен. Их делали из костей животных, но применяли редко из-за определенных неудобств, связанных с выбранным материалом. Из-за отсутствия свободы передвижения такие коньки долгое время считались чем-то вроде детской забавы. Лишь с изобретением деревянных коньков, к которым снизу приделывали металлические полозы, кататься на льду стало легче. Царь Петр I усовершенствовал их конструкцию, впервые в мире жестко соединив лезвие с обувью, прибив коньки прямо к сапогам.</a:t>
            </a:r>
          </a:p>
          <a:p>
            <a:pPr marL="0" indent="0">
              <a:buNone/>
            </a:pPr>
            <a:r>
              <a:rPr lang="ru-RU" sz="1100" b="1" u="sng" dirty="0" smtClean="0">
                <a:solidFill>
                  <a:schemeClr val="accent5">
                    <a:lumMod val="50000"/>
                  </a:schemeClr>
                </a:solidFill>
              </a:rPr>
              <a:t>5. Катание на санях</a:t>
            </a:r>
          </a:p>
          <a:p>
            <a:pPr marL="0" indent="0">
              <a:buNone/>
            </a:pPr>
            <a:r>
              <a:rPr lang="ru-RU" sz="1000" b="1" dirty="0" smtClean="0">
                <a:solidFill>
                  <a:schemeClr val="accent5">
                    <a:lumMod val="50000"/>
                  </a:schemeClr>
                </a:solidFill>
              </a:rPr>
              <a:t>Рядом с искусственными катками нередко устраивались ледяные и деревянные горки. Катались на дровнях, катались на дощечках, катались на салазках и ладейках. Часто составляли из саней целые «санные поезда», устремляясь с кручины с хохотом и визгом.</a:t>
            </a:r>
          </a:p>
          <a:p>
            <a:pPr marL="0" indent="0">
              <a:buNone/>
            </a:pPr>
            <a:r>
              <a:rPr lang="ru-RU" sz="1100" b="1" u="sng" dirty="0" smtClean="0">
                <a:solidFill>
                  <a:schemeClr val="accent5">
                    <a:lumMod val="50000"/>
                  </a:schemeClr>
                </a:solidFill>
              </a:rPr>
              <a:t>6. Снежки</a:t>
            </a:r>
          </a:p>
          <a:p>
            <a:pPr marL="0" indent="0">
              <a:buNone/>
            </a:pPr>
            <a:r>
              <a:rPr lang="ru-RU" sz="1000" b="1" dirty="0" smtClean="0">
                <a:solidFill>
                  <a:schemeClr val="accent5">
                    <a:lumMod val="50000"/>
                  </a:schemeClr>
                </a:solidFill>
              </a:rPr>
              <a:t>Одной из самых веселых и популярных зимних забав на Руси с незапамятных времен являются снежки. Первое, что обычно делали дети, как только первый снежок прикрывал землю, — лепили комочки и с радостью запускали их в спину друзьям. Игра в снежки весьма демократична, поскольку в ней можно обходиться без всяких правил. Однако если придумывали определенные условия, метание снежков от этого только выигрывало.</a:t>
            </a:r>
          </a:p>
          <a:p>
            <a:pPr marL="0" indent="0">
              <a:buNone/>
            </a:pPr>
            <a:r>
              <a:rPr lang="ru-RU" sz="1100" b="1" u="sng" dirty="0" smtClean="0">
                <a:solidFill>
                  <a:schemeClr val="accent5">
                    <a:lumMod val="50000"/>
                  </a:schemeClr>
                </a:solidFill>
              </a:rPr>
              <a:t>7. Бои без правил</a:t>
            </a:r>
          </a:p>
          <a:p>
            <a:pPr marL="0" indent="0">
              <a:buNone/>
            </a:pPr>
            <a:r>
              <a:rPr lang="ru-RU" sz="1000" b="1" dirty="0" smtClean="0">
                <a:solidFill>
                  <a:schemeClr val="accent5">
                    <a:lumMod val="50000"/>
                  </a:schemeClr>
                </a:solidFill>
              </a:rPr>
              <a:t>Существовал и весьма опасный для жизни «зимний спорт»: бои без правил на палках и на кистенях, на палицах и на ножах, часто сопровождавшиеся смертоубийством. Церковь осуждала «игрища скаредных пьяниц», которые «в божественные праздники со свистом, кличем и воплем бьются на дрекольях». В драках стенка на стенку нельзя было бить лежачего, ставить подножки, класть в рукавицу заначку, бить ногами и по затылку. Взрослые не могли биться с юношами. При этом всякий мог в любой момент оставить поле боя, пойти отдышаться. Но были и такие «игрища», после которых оставались покалеченные и убитые. Именно о таких побоищах было принято церковное постановление участвующих в них «отлучать, а убитых не отпевать».</a:t>
            </a:r>
          </a:p>
          <a:p>
            <a:pPr marL="0" indent="0">
              <a:buNone/>
            </a:pPr>
            <a:endParaRPr lang="ru-RU" sz="1000" b="1" dirty="0">
              <a:solidFill>
                <a:schemeClr val="accent5">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677" y="44624"/>
            <a:ext cx="6451595" cy="1412776"/>
          </a:xfrm>
        </p:spPr>
        <p:txBody>
          <a:bodyPr>
            <a:normAutofit fontScale="90000"/>
          </a:bodyPr>
          <a:lstStyle/>
          <a:p>
            <a:r>
              <a:rPr lang="ru-RU" dirty="0" smtClean="0">
                <a:effectLst/>
              </a:rPr>
              <a:t>Здравствуй,  зимушка- зима, </a:t>
            </a:r>
            <a:br>
              <a:rPr lang="ru-RU" dirty="0" smtClean="0">
                <a:effectLst/>
              </a:rPr>
            </a:br>
            <a:r>
              <a:rPr lang="ru-RU" dirty="0" smtClean="0">
                <a:effectLst/>
              </a:rPr>
              <a:t>зима снежная, безмятежная</a:t>
            </a:r>
            <a:r>
              <a:rPr lang="ru-RU" dirty="0">
                <a:effectLst/>
              </a:rPr>
              <a:t>!</a:t>
            </a:r>
            <a:r>
              <a:rPr lang="ru-RU" dirty="0" smtClean="0">
                <a:effectLst/>
              </a:rPr>
              <a:t> </a:t>
            </a:r>
            <a:br>
              <a:rPr lang="ru-RU" dirty="0" smtClean="0">
                <a:effectLst/>
              </a:rPr>
            </a:br>
            <a:endParaRPr lang="ru-RU" dirty="0">
              <a:effectLst/>
            </a:endParaRPr>
          </a:p>
        </p:txBody>
      </p:sp>
      <p:pic>
        <p:nvPicPr>
          <p:cNvPr id="5" name="Содержимое 4" descr="P1050651.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548923" y="1783358"/>
            <a:ext cx="8046155" cy="452596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074" name="Picture 2" descr="C:\Users\user\Pictures\зима\Рисунок5.pn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rot="5138229">
            <a:off x="3932006" y="1043129"/>
            <a:ext cx="1384300" cy="925309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Vintage Central Park 2\Dove lg.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156176" y="-99393"/>
            <a:ext cx="2865618" cy="18835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981606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7731968" cy="864096"/>
          </a:xfrm>
        </p:spPr>
        <p:txBody>
          <a:bodyPr>
            <a:noAutofit/>
          </a:bodyPr>
          <a:lstStyle/>
          <a:p>
            <a:r>
              <a:rPr lang="ru-RU" sz="2400" dirty="0" smtClean="0">
                <a:effectLst/>
              </a:rPr>
              <a:t>Зима пришла, и снег не тает, </a:t>
            </a:r>
            <a:br>
              <a:rPr lang="ru-RU" sz="2400" dirty="0" smtClean="0">
                <a:effectLst/>
              </a:rPr>
            </a:br>
            <a:r>
              <a:rPr lang="ru-RU" sz="2400" dirty="0" smtClean="0">
                <a:effectLst/>
              </a:rPr>
              <a:t>метели буйные метут.</a:t>
            </a:r>
            <a:endParaRPr lang="ru-RU" sz="2400" dirty="0">
              <a:effectLst/>
            </a:endParaRPr>
          </a:p>
        </p:txBody>
      </p:sp>
      <p:pic>
        <p:nvPicPr>
          <p:cNvPr id="5" name="Содержимое 4" descr="P1050679.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4590412" y="4221088"/>
            <a:ext cx="3969327" cy="2231967"/>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7" name="Рисунок 6" descr="P1050670.JPG"/>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412564" y="1412776"/>
            <a:ext cx="4214842" cy="2370849"/>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4100" name="Picture 4" descr="D:\Vintage Central Park 3\Bead Snowflake.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rot="1709550">
            <a:off x="4210478" y="3501008"/>
            <a:ext cx="833856" cy="91056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Заголовок 1"/>
          <p:cNvSpPr txBox="1">
            <a:spLocks/>
          </p:cNvSpPr>
          <p:nvPr/>
        </p:nvSpPr>
        <p:spPr>
          <a:xfrm>
            <a:off x="4860091" y="1124744"/>
            <a:ext cx="4516594" cy="1178768"/>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2400" dirty="0" smtClean="0">
                <a:effectLst/>
              </a:rPr>
              <a:t>По снегу лыжи нас катают, </a:t>
            </a:r>
          </a:p>
          <a:p>
            <a:r>
              <a:rPr lang="ru-RU" sz="2400" dirty="0" smtClean="0">
                <a:effectLst/>
              </a:rPr>
              <a:t>а с горки саночки везут . </a:t>
            </a:r>
            <a:endParaRPr lang="ru-RU" sz="2400" dirty="0">
              <a:effectLst/>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384"/>
            <a:ext cx="8686800" cy="1106760"/>
          </a:xfrm>
        </p:spPr>
        <p:txBody>
          <a:bodyPr>
            <a:normAutofit fontScale="90000"/>
          </a:bodyPr>
          <a:lstStyle/>
          <a:p>
            <a:pPr algn="ctr"/>
            <a:r>
              <a:rPr lang="ru-RU" dirty="0" smtClean="0">
                <a:effectLst/>
              </a:rPr>
              <a:t>Вот ледянка, посмотри, </a:t>
            </a:r>
            <a:br>
              <a:rPr lang="ru-RU" dirty="0" smtClean="0">
                <a:effectLst/>
              </a:rPr>
            </a:br>
            <a:r>
              <a:rPr lang="ru-RU" dirty="0" smtClean="0">
                <a:effectLst/>
              </a:rPr>
              <a:t>лихо мчит меня с горы</a:t>
            </a:r>
            <a:endParaRPr lang="ru-RU" dirty="0">
              <a:effectLst/>
            </a:endParaRPr>
          </a:p>
        </p:txBody>
      </p:sp>
      <p:pic>
        <p:nvPicPr>
          <p:cNvPr id="4" name="Содержимое 3" descr="P1050675.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625122" y="1783358"/>
            <a:ext cx="8046155" cy="452596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122" name="Picture 2" descr="D:\Vintage Central Park 2\Snowflake 4.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83568" y="3356992"/>
            <a:ext cx="1524223" cy="1564124"/>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620000" y="5267556"/>
            <a:ext cx="1524000" cy="156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116632"/>
            <a:ext cx="6563072" cy="1656184"/>
          </a:xfrm>
        </p:spPr>
        <p:txBody>
          <a:bodyPr>
            <a:noAutofit/>
          </a:bodyPr>
          <a:lstStyle/>
          <a:p>
            <a:r>
              <a:rPr lang="ru-RU" sz="2800" dirty="0" smtClean="0">
                <a:effectLst/>
              </a:rPr>
              <a:t>Во дворе с утра игра , </a:t>
            </a:r>
            <a:br>
              <a:rPr lang="ru-RU" sz="2800" dirty="0" smtClean="0">
                <a:effectLst/>
              </a:rPr>
            </a:br>
            <a:r>
              <a:rPr lang="ru-RU" sz="2800" dirty="0" smtClean="0">
                <a:effectLst/>
              </a:rPr>
              <a:t>Разыгралась детвора . </a:t>
            </a:r>
            <a:br>
              <a:rPr lang="ru-RU" sz="2800" dirty="0" smtClean="0">
                <a:effectLst/>
              </a:rPr>
            </a:br>
            <a:r>
              <a:rPr lang="ru-RU" sz="2800" dirty="0" smtClean="0">
                <a:effectLst/>
              </a:rPr>
              <a:t>Крики: «шайбу!», «мимо!», «бей!» - </a:t>
            </a:r>
            <a:br>
              <a:rPr lang="ru-RU" sz="2800" dirty="0" smtClean="0">
                <a:effectLst/>
              </a:rPr>
            </a:br>
            <a:r>
              <a:rPr lang="ru-RU" sz="2800" dirty="0" smtClean="0">
                <a:effectLst/>
              </a:rPr>
              <a:t>Значит там игра –хоккей.</a:t>
            </a:r>
            <a:endParaRPr lang="ru-RU" sz="2800" dirty="0">
              <a:effectLst/>
            </a:endParaRPr>
          </a:p>
        </p:txBody>
      </p:sp>
      <p:pic>
        <p:nvPicPr>
          <p:cNvPr id="4" name="Содержимое 3" descr="P1050736.JPG"/>
          <p:cNvPicPr>
            <a:picLocks noGrp="1" noChangeAspect="1"/>
          </p:cNvPicPr>
          <p:nvPr>
            <p:ph idx="1"/>
          </p:nvPr>
        </p:nvPicPr>
        <p:blipFill>
          <a:blip r:embed="rId2" cstate="email">
            <a:extLst>
              <a:ext uri="{28A0092B-C50C-407E-A947-70E740481C1C}">
                <a14:useLocalDpi xmlns:a14="http://schemas.microsoft.com/office/drawing/2010/main" xmlns=""/>
              </a:ext>
            </a:extLst>
          </a:blip>
          <a:stretch>
            <a:fillRect/>
          </a:stretch>
        </p:blipFill>
        <p:spPr>
          <a:xfrm>
            <a:off x="1220684" y="1953336"/>
            <a:ext cx="2545854" cy="452596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 name="Рисунок 4" descr="P1050742.JP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364088" y="1916832"/>
            <a:ext cx="2652122" cy="4586424"/>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6" name="Picture 4" descr="D:\Vintage Central Park 3\Bead Snowflak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155072" y="5445224"/>
            <a:ext cx="833856" cy="9105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7384"/>
            <a:ext cx="8686800" cy="1250776"/>
          </a:xfrm>
        </p:spPr>
        <p:txBody>
          <a:bodyPr>
            <a:normAutofit/>
          </a:bodyPr>
          <a:lstStyle/>
          <a:p>
            <a:pPr algn="ctr"/>
            <a:r>
              <a:rPr lang="ru-RU" sz="3200" dirty="0" smtClean="0">
                <a:effectLst/>
              </a:rPr>
              <a:t>Зимой лепить снеговиков –  </a:t>
            </a:r>
            <a:br>
              <a:rPr lang="ru-RU" sz="3200" dirty="0" smtClean="0">
                <a:effectLst/>
              </a:rPr>
            </a:br>
            <a:r>
              <a:rPr lang="ru-RU" sz="3200" dirty="0" smtClean="0">
                <a:effectLst/>
              </a:rPr>
              <a:t> Вот забава для детворы</a:t>
            </a:r>
            <a:endParaRPr lang="ru-RU" sz="3200" dirty="0">
              <a:effectLst/>
            </a:endParaRPr>
          </a:p>
        </p:txBody>
      </p:sp>
      <p:pic>
        <p:nvPicPr>
          <p:cNvPr id="4" name="Содержимое 3" descr="DSC01447.JPG"/>
          <p:cNvPicPr>
            <a:picLocks noGrp="1" noChangeAspect="1"/>
          </p:cNvPicPr>
          <p:nvPr>
            <p:ph idx="1"/>
          </p:nvPr>
        </p:nvPicPr>
        <p:blipFill>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6715140" y="1428736"/>
            <a:ext cx="1968739" cy="2772749"/>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 name="Рисунок 4" descr="DSC_1048.JPG"/>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500033" y="1928802"/>
            <a:ext cx="5619789" cy="421484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6" name="Picture 4" descr="D:\Vintage Central Park 3\Bead Snowflake.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508104" y="5274691"/>
            <a:ext cx="833856" cy="9105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D:\Vintage Central Park 3\Bead Snowflake.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51520" y="116632"/>
            <a:ext cx="833856" cy="9105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D:\арктика\Penguins.pn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660232" y="5274691"/>
            <a:ext cx="2108404" cy="11696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4311"/>
            <a:ext cx="8686800" cy="1106760"/>
          </a:xfrm>
        </p:spPr>
        <p:txBody>
          <a:bodyPr>
            <a:normAutofit/>
          </a:bodyPr>
          <a:lstStyle/>
          <a:p>
            <a:pPr algn="r"/>
            <a:r>
              <a:rPr lang="ru-RU" sz="2400" dirty="0" smtClean="0">
                <a:effectLst/>
              </a:rPr>
              <a:t>Из снега можно вылепить  снеговиков</a:t>
            </a:r>
            <a:endParaRPr lang="ru-RU" sz="4000" dirty="0">
              <a:effectLst/>
            </a:endParaRPr>
          </a:p>
        </p:txBody>
      </p:sp>
      <p:pic>
        <p:nvPicPr>
          <p:cNvPr id="12" name="Содержимое 11" descr="Копия (2) DSC_1071.JPG"/>
          <p:cNvPicPr>
            <a:picLocks noGrp="1" noChangeAspect="1"/>
          </p:cNvPicPr>
          <p:nvPr>
            <p:ph idx="1"/>
          </p:nvPr>
        </p:nvPicPr>
        <p:blipFill>
          <a:blip r:embed="rId2" cstate="email">
            <a:extLst>
              <a:ext uri="{28A0092B-C50C-407E-A947-70E740481C1C}">
                <a14:useLocalDpi xmlns:a14="http://schemas.microsoft.com/office/drawing/2010/main" xmlns=""/>
              </a:ext>
            </a:extLst>
          </a:blip>
          <a:stretch>
            <a:fillRect/>
          </a:stretch>
        </p:blipFill>
        <p:spPr>
          <a:xfrm>
            <a:off x="323528" y="3205156"/>
            <a:ext cx="3143272" cy="328614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10" name="Рисунок 9" descr="DSC_1076.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000496" y="2708920"/>
            <a:ext cx="4885519" cy="3848122"/>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hny08.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95536" y="707561"/>
            <a:ext cx="1778933" cy="2016124"/>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sp>
        <p:nvSpPr>
          <p:cNvPr id="7" name="Заголовок 1"/>
          <p:cNvSpPr txBox="1">
            <a:spLocks/>
          </p:cNvSpPr>
          <p:nvPr/>
        </p:nvSpPr>
        <p:spPr>
          <a:xfrm>
            <a:off x="2699792" y="1268760"/>
            <a:ext cx="5760640" cy="1285063"/>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800" dirty="0" smtClean="0">
                <a:effectLst/>
              </a:rPr>
              <a:t>снег такой же материал для лепки, как  глина. </a:t>
            </a:r>
          </a:p>
          <a:p>
            <a:r>
              <a:rPr lang="ru-RU" sz="1800" dirty="0" smtClean="0">
                <a:effectLst/>
              </a:rPr>
              <a:t>Снег можно использовать для создания </a:t>
            </a:r>
          </a:p>
          <a:p>
            <a:r>
              <a:rPr lang="ru-RU" sz="1800" dirty="0" smtClean="0">
                <a:effectLst/>
              </a:rPr>
              <a:t>разных существ и предметов.</a:t>
            </a:r>
            <a:endParaRPr lang="ru-RU" sz="4000" dirty="0">
              <a:effectLst/>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649</TotalTime>
  <Words>866</Words>
  <Application>Microsoft Office PowerPoint</Application>
  <PresentationFormat>Экран (4:3)</PresentationFormat>
  <Paragraphs>48</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Зимние игры и забавы</vt:lpstr>
      <vt:lpstr>игры и забавы зимой </vt:lpstr>
      <vt:lpstr>семь самых популярных зимних забавах </vt:lpstr>
      <vt:lpstr>Здравствуй,  зимушка- зима,  зима снежная, безмятежная!  </vt:lpstr>
      <vt:lpstr>Зима пришла, и снег не тает,  метели буйные метут.</vt:lpstr>
      <vt:lpstr>Вот ледянка, посмотри,  лихо мчит меня с горы</vt:lpstr>
      <vt:lpstr>Во дворе с утра игра ,  Разыгралась детвора .  Крики: «шайбу!», «мимо!», «бей!» -  Значит там игра –хоккей.</vt:lpstr>
      <vt:lpstr>Зимой лепить снеговиков –    Вот забава для детворы</vt:lpstr>
      <vt:lpstr>Из снега можно вылепить  снеговиков</vt:lpstr>
      <vt:lpstr>Наши родители</vt:lpstr>
      <vt:lpstr>«папа, мама, родные  с нами»</vt:lpstr>
      <vt:lpstr>Зимние постройки строим сами</vt:lpstr>
      <vt:lpstr>Детки в садике живут,  Здесь играют и поют,  Здесь друзей себе находят,  На прогулку вместе ходят</vt:lpstr>
      <vt:lpstr>Будем дружно мы играть  там, где снег глубокий. </vt:lpstr>
      <vt:lpstr>Снова зимушка- зима, снежная, пушистая, нам гулять опять пора</vt:lpstr>
      <vt:lpstr>Приходите с нами поиграть!!!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"Зимние виды спорта"</dc:title>
  <dc:creator>Asus</dc:creator>
  <cp:lastModifiedBy>ADMIN</cp:lastModifiedBy>
  <cp:revision>113</cp:revision>
  <dcterms:created xsi:type="dcterms:W3CDTF">2012-12-11T20:16:26Z</dcterms:created>
  <dcterms:modified xsi:type="dcterms:W3CDTF">2013-04-13T16:03:51Z</dcterms:modified>
</cp:coreProperties>
</file>