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00" autoAdjust="0"/>
    <p:restoredTop sz="94600"/>
  </p:normalViewPr>
  <p:slideViewPr>
    <p:cSldViewPr>
      <p:cViewPr varScale="1">
        <p:scale>
          <a:sx n="59" d="100"/>
          <a:sy n="59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D635D-E666-4515-8959-634FAF2DEE83}" type="doc">
      <dgm:prSet loTypeId="urn:microsoft.com/office/officeart/2005/8/layout/list1" loCatId="list" qsTypeId="urn:microsoft.com/office/officeart/2005/8/quickstyle/3d4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6D74F3A7-0134-4330-905D-95DD45D8CBA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  <a:latin typeface="Comic Sans MS" pitchFamily="66" charset="0"/>
            </a:rPr>
            <a:t>1 этап</a:t>
          </a:r>
        </a:p>
        <a:p>
          <a:r>
            <a:rPr lang="ru-RU" sz="2000" b="1" dirty="0" smtClean="0">
              <a:solidFill>
                <a:srgbClr val="FF0000"/>
              </a:solidFill>
              <a:latin typeface="Comic Sans MS" pitchFamily="66" charset="0"/>
            </a:rPr>
            <a:t>Подготовительный </a:t>
          </a:r>
        </a:p>
        <a:p>
          <a:r>
            <a:rPr lang="ru-RU" sz="2000" b="1" dirty="0" smtClean="0">
              <a:solidFill>
                <a:schemeClr val="tx1"/>
              </a:solidFill>
              <a:latin typeface="Comic Sans MS" pitchFamily="66" charset="0"/>
            </a:rPr>
            <a:t>Формирование устойчивого интереса к тематике</a:t>
          </a:r>
          <a:endParaRPr lang="ru-RU" sz="2000" b="1" dirty="0">
            <a:solidFill>
              <a:schemeClr val="tx1"/>
            </a:solidFill>
          </a:endParaRPr>
        </a:p>
      </dgm:t>
    </dgm:pt>
    <dgm:pt modelId="{4F2BCDAA-3C24-482F-B463-EC56E5325B73}" type="parTrans" cxnId="{BF48F2AA-06EA-497D-B380-7B7EB34D0DD6}">
      <dgm:prSet/>
      <dgm:spPr/>
      <dgm:t>
        <a:bodyPr/>
        <a:lstStyle/>
        <a:p>
          <a:endParaRPr lang="ru-RU"/>
        </a:p>
      </dgm:t>
    </dgm:pt>
    <dgm:pt modelId="{D18DD3AF-B120-4FD2-8522-FC51D696B78B}" type="sibTrans" cxnId="{BF48F2AA-06EA-497D-B380-7B7EB34D0DD6}">
      <dgm:prSet/>
      <dgm:spPr/>
      <dgm:t>
        <a:bodyPr/>
        <a:lstStyle/>
        <a:p>
          <a:endParaRPr lang="ru-RU"/>
        </a:p>
      </dgm:t>
    </dgm:pt>
    <dgm:pt modelId="{4D89409D-6674-4111-8072-E330F8B5F79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  <a:latin typeface="Comic Sans MS" pitchFamily="66" charset="0"/>
            </a:rPr>
            <a:t>2 этап</a:t>
          </a:r>
        </a:p>
        <a:p>
          <a:r>
            <a:rPr lang="ru-RU" sz="2000" b="1" dirty="0" err="1" smtClean="0">
              <a:solidFill>
                <a:srgbClr val="FF0000"/>
              </a:solidFill>
              <a:latin typeface="Comic Sans MS" pitchFamily="66" charset="0"/>
            </a:rPr>
            <a:t>Деятельностный</a:t>
          </a:r>
          <a:r>
            <a:rPr lang="ru-RU" sz="2000" b="1" dirty="0" smtClean="0">
              <a:solidFill>
                <a:srgbClr val="FF0000"/>
              </a:solidFill>
              <a:latin typeface="Comic Sans MS" pitchFamily="66" charset="0"/>
            </a:rPr>
            <a:t> </a:t>
          </a:r>
        </a:p>
        <a:p>
          <a:r>
            <a:rPr lang="ru-RU" sz="2000" b="1" dirty="0" smtClean="0">
              <a:solidFill>
                <a:schemeClr val="tx1"/>
              </a:solidFill>
              <a:latin typeface="Comic Sans MS" pitchFamily="66" charset="0"/>
            </a:rPr>
            <a:t>Формирование знаний, умений и навыков у  детей</a:t>
          </a:r>
          <a:endParaRPr lang="ru-RU" sz="2000" b="1" dirty="0">
            <a:solidFill>
              <a:schemeClr val="tx1"/>
            </a:solidFill>
          </a:endParaRPr>
        </a:p>
      </dgm:t>
    </dgm:pt>
    <dgm:pt modelId="{85F5A48C-EDBF-4E36-92FE-479642DBB889}" type="parTrans" cxnId="{5283D183-36E5-44C5-BC97-1517C73CFF94}">
      <dgm:prSet/>
      <dgm:spPr/>
      <dgm:t>
        <a:bodyPr/>
        <a:lstStyle/>
        <a:p>
          <a:endParaRPr lang="ru-RU"/>
        </a:p>
      </dgm:t>
    </dgm:pt>
    <dgm:pt modelId="{1ACA99AA-A22E-49B6-9294-F3FA09A893AB}" type="sibTrans" cxnId="{5283D183-36E5-44C5-BC97-1517C73CFF94}">
      <dgm:prSet/>
      <dgm:spPr/>
      <dgm:t>
        <a:bodyPr/>
        <a:lstStyle/>
        <a:p>
          <a:endParaRPr lang="ru-RU"/>
        </a:p>
      </dgm:t>
    </dgm:pt>
    <dgm:pt modelId="{9CE20A18-B355-414F-A063-00F2A152720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  <a:latin typeface="Comic Sans MS" pitchFamily="66" charset="0"/>
            </a:rPr>
            <a:t>3 этап</a:t>
          </a:r>
        </a:p>
        <a:p>
          <a:r>
            <a:rPr lang="ru-RU" sz="2000" b="1" dirty="0" smtClean="0">
              <a:solidFill>
                <a:srgbClr val="FF0000"/>
              </a:solidFill>
              <a:latin typeface="Comic Sans MS" pitchFamily="66" charset="0"/>
            </a:rPr>
            <a:t>Результативный</a:t>
          </a:r>
        </a:p>
        <a:p>
          <a:r>
            <a:rPr lang="ru-RU" sz="2000" b="1" dirty="0" smtClean="0">
              <a:solidFill>
                <a:schemeClr val="tx1"/>
              </a:solidFill>
              <a:latin typeface="Comic Sans MS" pitchFamily="66" charset="0"/>
            </a:rPr>
            <a:t>Самореализации всех участников проекта </a:t>
          </a:r>
          <a:endParaRPr lang="ru-RU" sz="2000" b="1" dirty="0">
            <a:solidFill>
              <a:schemeClr val="tx1"/>
            </a:solidFill>
          </a:endParaRPr>
        </a:p>
      </dgm:t>
    </dgm:pt>
    <dgm:pt modelId="{06C9226D-84AF-4AAD-89C1-6C95FE99952C}" type="parTrans" cxnId="{1C1BA13D-D4CF-4028-B98A-763EE969487C}">
      <dgm:prSet/>
      <dgm:spPr/>
      <dgm:t>
        <a:bodyPr/>
        <a:lstStyle/>
        <a:p>
          <a:endParaRPr lang="ru-RU"/>
        </a:p>
      </dgm:t>
    </dgm:pt>
    <dgm:pt modelId="{16B92137-79B6-4BC5-9501-911F219280DE}" type="sibTrans" cxnId="{1C1BA13D-D4CF-4028-B98A-763EE969487C}">
      <dgm:prSet/>
      <dgm:spPr/>
      <dgm:t>
        <a:bodyPr/>
        <a:lstStyle/>
        <a:p>
          <a:endParaRPr lang="ru-RU"/>
        </a:p>
      </dgm:t>
    </dgm:pt>
    <dgm:pt modelId="{08D7C217-B3B1-4585-9F11-D71D49E84AE5}" type="pres">
      <dgm:prSet presAssocID="{D21D635D-E666-4515-8959-634FAF2DEE8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5D15F9-67FF-42EC-8AD8-9D9D889D3C26}" type="pres">
      <dgm:prSet presAssocID="{6D74F3A7-0134-4330-905D-95DD45D8CBA1}" presName="parentLin" presStyleCnt="0"/>
      <dgm:spPr/>
    </dgm:pt>
    <dgm:pt modelId="{FAE6BB15-7693-4537-97D3-08783A9A82B6}" type="pres">
      <dgm:prSet presAssocID="{6D74F3A7-0134-4330-905D-95DD45D8CBA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98671F9-E201-48B0-B8D2-906B1273BC67}" type="pres">
      <dgm:prSet presAssocID="{6D74F3A7-0134-4330-905D-95DD45D8CBA1}" presName="parentText" presStyleLbl="node1" presStyleIdx="0" presStyleCnt="3" custScaleX="142997" custScaleY="1499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4F549-12DC-4DAA-9254-905C81E02EC5}" type="pres">
      <dgm:prSet presAssocID="{6D74F3A7-0134-4330-905D-95DD45D8CBA1}" presName="negativeSpace" presStyleCnt="0"/>
      <dgm:spPr/>
    </dgm:pt>
    <dgm:pt modelId="{E0CB60C0-28B7-4032-A66C-1F31D7AC61C2}" type="pres">
      <dgm:prSet presAssocID="{6D74F3A7-0134-4330-905D-95DD45D8CBA1}" presName="childText" presStyleLbl="conFgAcc1" presStyleIdx="0" presStyleCnt="3">
        <dgm:presLayoutVars>
          <dgm:bulletEnabled val="1"/>
        </dgm:presLayoutVars>
      </dgm:prSet>
      <dgm:spPr/>
    </dgm:pt>
    <dgm:pt modelId="{C1E8377A-7930-4830-AB7D-D2E6E237F31C}" type="pres">
      <dgm:prSet presAssocID="{D18DD3AF-B120-4FD2-8522-FC51D696B78B}" presName="spaceBetweenRectangles" presStyleCnt="0"/>
      <dgm:spPr/>
    </dgm:pt>
    <dgm:pt modelId="{B0D04B27-F563-4E27-9909-187295C0A05F}" type="pres">
      <dgm:prSet presAssocID="{4D89409D-6674-4111-8072-E330F8B5F79F}" presName="parentLin" presStyleCnt="0"/>
      <dgm:spPr/>
    </dgm:pt>
    <dgm:pt modelId="{D23D83ED-FF93-4B73-AE25-00657E01D134}" type="pres">
      <dgm:prSet presAssocID="{4D89409D-6674-4111-8072-E330F8B5F79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527ACF1-0EF7-4093-A093-C601404DC0A7}" type="pres">
      <dgm:prSet presAssocID="{4D89409D-6674-4111-8072-E330F8B5F79F}" presName="parentText" presStyleLbl="node1" presStyleIdx="1" presStyleCnt="3" custScaleX="137815" custScaleY="1659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9F8EE-2661-4BB5-9496-D6333FB09158}" type="pres">
      <dgm:prSet presAssocID="{4D89409D-6674-4111-8072-E330F8B5F79F}" presName="negativeSpace" presStyleCnt="0"/>
      <dgm:spPr/>
    </dgm:pt>
    <dgm:pt modelId="{A3FBC72B-F9FA-4033-83B2-342DF4F94BEE}" type="pres">
      <dgm:prSet presAssocID="{4D89409D-6674-4111-8072-E330F8B5F79F}" presName="childText" presStyleLbl="conFgAcc1" presStyleIdx="1" presStyleCnt="3">
        <dgm:presLayoutVars>
          <dgm:bulletEnabled val="1"/>
        </dgm:presLayoutVars>
      </dgm:prSet>
      <dgm:spPr/>
    </dgm:pt>
    <dgm:pt modelId="{06BD47E5-BD7B-4BD1-93D0-0EC4E27E8687}" type="pres">
      <dgm:prSet presAssocID="{1ACA99AA-A22E-49B6-9294-F3FA09A893AB}" presName="spaceBetweenRectangles" presStyleCnt="0"/>
      <dgm:spPr/>
    </dgm:pt>
    <dgm:pt modelId="{1C8E5A46-B02F-4A22-A62D-7187D2AD21C0}" type="pres">
      <dgm:prSet presAssocID="{9CE20A18-B355-414F-A063-00F2A152720A}" presName="parentLin" presStyleCnt="0"/>
      <dgm:spPr/>
    </dgm:pt>
    <dgm:pt modelId="{A03C9570-91FC-4E38-A61C-B81FE9A96534}" type="pres">
      <dgm:prSet presAssocID="{9CE20A18-B355-414F-A063-00F2A152720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C9F841B-CE71-4748-9885-BB1C664AFE71}" type="pres">
      <dgm:prSet presAssocID="{9CE20A18-B355-414F-A063-00F2A152720A}" presName="parentText" presStyleLbl="node1" presStyleIdx="2" presStyleCnt="3" custScaleX="138776" custScaleY="1750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1B566-B73B-4D3F-8CDC-24B8F8C0DE04}" type="pres">
      <dgm:prSet presAssocID="{9CE20A18-B355-414F-A063-00F2A152720A}" presName="negativeSpace" presStyleCnt="0"/>
      <dgm:spPr/>
    </dgm:pt>
    <dgm:pt modelId="{8B09FF63-15B8-4759-A100-EA667FEF2062}" type="pres">
      <dgm:prSet presAssocID="{9CE20A18-B355-414F-A063-00F2A152720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4A7768D-D4F8-43C1-A689-BCC9F7EFD1A6}" type="presOf" srcId="{4D89409D-6674-4111-8072-E330F8B5F79F}" destId="{6527ACF1-0EF7-4093-A093-C601404DC0A7}" srcOrd="1" destOrd="0" presId="urn:microsoft.com/office/officeart/2005/8/layout/list1"/>
    <dgm:cxn modelId="{C9AC63CA-E919-4D15-950E-6F24F0AD52C2}" type="presOf" srcId="{6D74F3A7-0134-4330-905D-95DD45D8CBA1}" destId="{098671F9-E201-48B0-B8D2-906B1273BC67}" srcOrd="1" destOrd="0" presId="urn:microsoft.com/office/officeart/2005/8/layout/list1"/>
    <dgm:cxn modelId="{08F4CFDD-404F-4CC9-BB30-92B0931A0D88}" type="presOf" srcId="{D21D635D-E666-4515-8959-634FAF2DEE83}" destId="{08D7C217-B3B1-4585-9F11-D71D49E84AE5}" srcOrd="0" destOrd="0" presId="urn:microsoft.com/office/officeart/2005/8/layout/list1"/>
    <dgm:cxn modelId="{BF48F2AA-06EA-497D-B380-7B7EB34D0DD6}" srcId="{D21D635D-E666-4515-8959-634FAF2DEE83}" destId="{6D74F3A7-0134-4330-905D-95DD45D8CBA1}" srcOrd="0" destOrd="0" parTransId="{4F2BCDAA-3C24-482F-B463-EC56E5325B73}" sibTransId="{D18DD3AF-B120-4FD2-8522-FC51D696B78B}"/>
    <dgm:cxn modelId="{7ACD9967-25F2-4B36-9EEF-E5C15209BDAF}" type="presOf" srcId="{9CE20A18-B355-414F-A063-00F2A152720A}" destId="{EC9F841B-CE71-4748-9885-BB1C664AFE71}" srcOrd="1" destOrd="0" presId="urn:microsoft.com/office/officeart/2005/8/layout/list1"/>
    <dgm:cxn modelId="{9D2C119B-104B-4AF9-AF2A-142602ACC08C}" type="presOf" srcId="{9CE20A18-B355-414F-A063-00F2A152720A}" destId="{A03C9570-91FC-4E38-A61C-B81FE9A96534}" srcOrd="0" destOrd="0" presId="urn:microsoft.com/office/officeart/2005/8/layout/list1"/>
    <dgm:cxn modelId="{1C1BA13D-D4CF-4028-B98A-763EE969487C}" srcId="{D21D635D-E666-4515-8959-634FAF2DEE83}" destId="{9CE20A18-B355-414F-A063-00F2A152720A}" srcOrd="2" destOrd="0" parTransId="{06C9226D-84AF-4AAD-89C1-6C95FE99952C}" sibTransId="{16B92137-79B6-4BC5-9501-911F219280DE}"/>
    <dgm:cxn modelId="{5283D183-36E5-44C5-BC97-1517C73CFF94}" srcId="{D21D635D-E666-4515-8959-634FAF2DEE83}" destId="{4D89409D-6674-4111-8072-E330F8B5F79F}" srcOrd="1" destOrd="0" parTransId="{85F5A48C-EDBF-4E36-92FE-479642DBB889}" sibTransId="{1ACA99AA-A22E-49B6-9294-F3FA09A893AB}"/>
    <dgm:cxn modelId="{DD6D87EA-FE6E-479E-9440-C8915375F609}" type="presOf" srcId="{4D89409D-6674-4111-8072-E330F8B5F79F}" destId="{D23D83ED-FF93-4B73-AE25-00657E01D134}" srcOrd="0" destOrd="0" presId="urn:microsoft.com/office/officeart/2005/8/layout/list1"/>
    <dgm:cxn modelId="{E1A09B27-F116-4142-9BCF-E905414AF8A2}" type="presOf" srcId="{6D74F3A7-0134-4330-905D-95DD45D8CBA1}" destId="{FAE6BB15-7693-4537-97D3-08783A9A82B6}" srcOrd="0" destOrd="0" presId="urn:microsoft.com/office/officeart/2005/8/layout/list1"/>
    <dgm:cxn modelId="{5D868C2F-A9A6-48D4-AD7B-12E6201546D3}" type="presParOf" srcId="{08D7C217-B3B1-4585-9F11-D71D49E84AE5}" destId="{125D15F9-67FF-42EC-8AD8-9D9D889D3C26}" srcOrd="0" destOrd="0" presId="urn:microsoft.com/office/officeart/2005/8/layout/list1"/>
    <dgm:cxn modelId="{B185EAB0-4248-4B9D-91D7-9093EE23FFF7}" type="presParOf" srcId="{125D15F9-67FF-42EC-8AD8-9D9D889D3C26}" destId="{FAE6BB15-7693-4537-97D3-08783A9A82B6}" srcOrd="0" destOrd="0" presId="urn:microsoft.com/office/officeart/2005/8/layout/list1"/>
    <dgm:cxn modelId="{F79EBCDA-6CBF-4EF5-B676-4D388393CF17}" type="presParOf" srcId="{125D15F9-67FF-42EC-8AD8-9D9D889D3C26}" destId="{098671F9-E201-48B0-B8D2-906B1273BC67}" srcOrd="1" destOrd="0" presId="urn:microsoft.com/office/officeart/2005/8/layout/list1"/>
    <dgm:cxn modelId="{8AFD3747-CF05-4411-92B1-64B4E1E12D57}" type="presParOf" srcId="{08D7C217-B3B1-4585-9F11-D71D49E84AE5}" destId="{D144F549-12DC-4DAA-9254-905C81E02EC5}" srcOrd="1" destOrd="0" presId="urn:microsoft.com/office/officeart/2005/8/layout/list1"/>
    <dgm:cxn modelId="{BCDC9E51-046A-4B76-A8A6-8C606E51067D}" type="presParOf" srcId="{08D7C217-B3B1-4585-9F11-D71D49E84AE5}" destId="{E0CB60C0-28B7-4032-A66C-1F31D7AC61C2}" srcOrd="2" destOrd="0" presId="urn:microsoft.com/office/officeart/2005/8/layout/list1"/>
    <dgm:cxn modelId="{AEA7FCF6-7F1F-46E8-BAA9-882311CB0568}" type="presParOf" srcId="{08D7C217-B3B1-4585-9F11-D71D49E84AE5}" destId="{C1E8377A-7930-4830-AB7D-D2E6E237F31C}" srcOrd="3" destOrd="0" presId="urn:microsoft.com/office/officeart/2005/8/layout/list1"/>
    <dgm:cxn modelId="{60648F6F-1B01-4C8B-84A1-792850774606}" type="presParOf" srcId="{08D7C217-B3B1-4585-9F11-D71D49E84AE5}" destId="{B0D04B27-F563-4E27-9909-187295C0A05F}" srcOrd="4" destOrd="0" presId="urn:microsoft.com/office/officeart/2005/8/layout/list1"/>
    <dgm:cxn modelId="{9CCB4F68-15FF-4AD3-AE73-D0530D5205B7}" type="presParOf" srcId="{B0D04B27-F563-4E27-9909-187295C0A05F}" destId="{D23D83ED-FF93-4B73-AE25-00657E01D134}" srcOrd="0" destOrd="0" presId="urn:microsoft.com/office/officeart/2005/8/layout/list1"/>
    <dgm:cxn modelId="{6543CC3B-E520-4E07-91BD-67E0A4AB9EDF}" type="presParOf" srcId="{B0D04B27-F563-4E27-9909-187295C0A05F}" destId="{6527ACF1-0EF7-4093-A093-C601404DC0A7}" srcOrd="1" destOrd="0" presId="urn:microsoft.com/office/officeart/2005/8/layout/list1"/>
    <dgm:cxn modelId="{8DA36876-0BF9-413E-98E5-7A24F7D8228E}" type="presParOf" srcId="{08D7C217-B3B1-4585-9F11-D71D49E84AE5}" destId="{7AA9F8EE-2661-4BB5-9496-D6333FB09158}" srcOrd="5" destOrd="0" presId="urn:microsoft.com/office/officeart/2005/8/layout/list1"/>
    <dgm:cxn modelId="{6ECCEF3B-A305-4359-8CF1-73739CDD9CBA}" type="presParOf" srcId="{08D7C217-B3B1-4585-9F11-D71D49E84AE5}" destId="{A3FBC72B-F9FA-4033-83B2-342DF4F94BEE}" srcOrd="6" destOrd="0" presId="urn:microsoft.com/office/officeart/2005/8/layout/list1"/>
    <dgm:cxn modelId="{CF75D12A-E718-4450-9E07-9BABCC20269E}" type="presParOf" srcId="{08D7C217-B3B1-4585-9F11-D71D49E84AE5}" destId="{06BD47E5-BD7B-4BD1-93D0-0EC4E27E8687}" srcOrd="7" destOrd="0" presId="urn:microsoft.com/office/officeart/2005/8/layout/list1"/>
    <dgm:cxn modelId="{38920053-0851-4582-9A9F-D2A3D8A22F0F}" type="presParOf" srcId="{08D7C217-B3B1-4585-9F11-D71D49E84AE5}" destId="{1C8E5A46-B02F-4A22-A62D-7187D2AD21C0}" srcOrd="8" destOrd="0" presId="urn:microsoft.com/office/officeart/2005/8/layout/list1"/>
    <dgm:cxn modelId="{CD1267CD-6505-4114-AD7A-C0758AC578FC}" type="presParOf" srcId="{1C8E5A46-B02F-4A22-A62D-7187D2AD21C0}" destId="{A03C9570-91FC-4E38-A61C-B81FE9A96534}" srcOrd="0" destOrd="0" presId="urn:microsoft.com/office/officeart/2005/8/layout/list1"/>
    <dgm:cxn modelId="{4B27EE96-BB94-4DFD-96F0-6FCE50E356EA}" type="presParOf" srcId="{1C8E5A46-B02F-4A22-A62D-7187D2AD21C0}" destId="{EC9F841B-CE71-4748-9885-BB1C664AFE71}" srcOrd="1" destOrd="0" presId="urn:microsoft.com/office/officeart/2005/8/layout/list1"/>
    <dgm:cxn modelId="{F1DC94B0-5118-41FC-A16B-A6855CCE34F3}" type="presParOf" srcId="{08D7C217-B3B1-4585-9F11-D71D49E84AE5}" destId="{39C1B566-B73B-4D3F-8CDC-24B8F8C0DE04}" srcOrd="9" destOrd="0" presId="urn:microsoft.com/office/officeart/2005/8/layout/list1"/>
    <dgm:cxn modelId="{5FE23EAD-6097-44D4-9911-6B359270A6A8}" type="presParOf" srcId="{08D7C217-B3B1-4585-9F11-D71D49E84AE5}" destId="{8B09FF63-15B8-4759-A100-EA667FEF2062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8DED6B-9921-431A-ACB1-1DB795A28D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F854AC-6A43-4F4D-B412-B44477102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ABCC9-2F0F-4C02-B0DA-16F7B96F19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11861-60D7-4D8C-8DDD-6DA6BEEBCF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024429D-2A63-46FC-86D3-49C0390B1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167AD-98BC-41E4-9403-6F7CE47B04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0063F-5E80-443B-AA04-B7AD96A0E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508EC-EADC-4FB0-B873-CDC8B89D2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E0F55-A59B-4DA0-BCD9-3FFB624C4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9D487-7459-4F4D-9DAD-57FE7CB73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12792-BDCD-4DD1-9FEB-707A3E4C49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AF519-15D6-45D1-A7D0-805443FAE8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E1658-6511-4C34-99C9-520BBACAE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CDC3F-2D16-460D-86F2-EA50348C0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FE20C-F885-41C7-8327-3F3FF64E2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75AFD-8EEC-44E8-825E-A29996B74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41D77-A781-485C-9405-6E649D516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80F77-315C-40BA-A2DB-87373C69F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645AF-44FE-4AE8-B068-3E64CBAE1D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87DE-7287-47FA-94C5-1AB7698A91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28E05-E9AA-4C04-AC34-8631F4253B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EEF8B-5086-4BE6-B8C3-5EC217F5B9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17E98-5C6B-48FD-98DB-1D0A43FBA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955626-A419-4015-BF20-7622F71682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22941D-738B-43E8-A884-C1E733674E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0"/>
            <a:ext cx="7429552" cy="1470025"/>
          </a:xfrm>
        </p:spPr>
        <p:txBody>
          <a:bodyPr/>
          <a:lstStyle/>
          <a:p>
            <a:pPr algn="ctr"/>
            <a:r>
              <a:rPr lang="ru-RU" sz="2000" b="1" dirty="0" smtClean="0">
                <a:effectLst/>
                <a:latin typeface="Comic Sans MS" pitchFamily="66" charset="0"/>
              </a:rPr>
              <a:t>Муниципальное бюджетное дошкольное  образовательное учреждение</a:t>
            </a:r>
            <a:br>
              <a:rPr lang="ru-RU" sz="2000" b="1" dirty="0" smtClean="0">
                <a:effectLst/>
                <a:latin typeface="Comic Sans MS" pitchFamily="66" charset="0"/>
              </a:rPr>
            </a:br>
            <a:r>
              <a:rPr lang="ru-RU" sz="2000" b="1" dirty="0" smtClean="0">
                <a:effectLst/>
                <a:latin typeface="Comic Sans MS" pitchFamily="66" charset="0"/>
              </a:rPr>
              <a:t>Центр развития ребенка  - детский сад №403</a:t>
            </a:r>
            <a:br>
              <a:rPr lang="ru-RU" sz="2000" b="1" dirty="0" smtClean="0">
                <a:effectLst/>
                <a:latin typeface="Comic Sans MS" pitchFamily="66" charset="0"/>
              </a:rPr>
            </a:br>
            <a:r>
              <a:rPr lang="ru-RU" sz="2000" b="1" dirty="0" smtClean="0">
                <a:effectLst/>
                <a:latin typeface="Comic Sans MS" pitchFamily="66" charset="0"/>
              </a:rPr>
              <a:t>Промышленного района городского округа Самары</a:t>
            </a:r>
            <a:endParaRPr lang="ru-RU" sz="2000" b="1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480" y="1928802"/>
            <a:ext cx="6357982" cy="1466848"/>
          </a:xfrm>
        </p:spPr>
        <p:txBody>
          <a:bodyPr/>
          <a:lstStyle/>
          <a:p>
            <a:pPr algn="ctr"/>
            <a:r>
              <a:rPr lang="ru-RU" sz="36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Comic Sans MS" pitchFamily="66" charset="0"/>
              </a:rPr>
              <a:t>Проект</a:t>
            </a:r>
          </a:p>
          <a:p>
            <a:pPr algn="ctr"/>
            <a:r>
              <a:rPr lang="ru-RU" sz="36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Comic Sans MS" pitchFamily="66" charset="0"/>
              </a:rPr>
              <a:t>«Пушкинские чтения»</a:t>
            </a:r>
          </a:p>
          <a:p>
            <a:pPr algn="ctr"/>
            <a:endParaRPr lang="ru-RU" b="1" kern="10" dirty="0">
              <a:ln w="9525">
                <a:round/>
                <a:headEnd/>
                <a:tailEnd/>
              </a:ln>
              <a:latin typeface="Verdana"/>
            </a:endParaRPr>
          </a:p>
          <a:p>
            <a:pPr algn="ctr"/>
            <a:endParaRPr lang="ru-RU" b="1" kern="10" dirty="0" smtClean="0">
              <a:ln w="9525">
                <a:round/>
                <a:headEnd/>
                <a:tailEnd/>
              </a:ln>
              <a:latin typeface="Verdana"/>
            </a:endParaRPr>
          </a:p>
          <a:p>
            <a:pPr algn="ctr"/>
            <a:endParaRPr lang="ru-RU" b="1" kern="10" dirty="0">
              <a:ln w="9525">
                <a:round/>
                <a:headEnd/>
                <a:tailEnd/>
              </a:ln>
              <a:latin typeface="Verdana"/>
            </a:endParaRPr>
          </a:p>
          <a:p>
            <a:pPr algn="ctr"/>
            <a:endParaRPr lang="ru-RU" b="1" kern="10" dirty="0" smtClean="0">
              <a:ln w="9525">
                <a:round/>
                <a:headEnd/>
                <a:tailEnd/>
              </a:ln>
              <a:latin typeface="Verdana"/>
            </a:endParaRPr>
          </a:p>
          <a:p>
            <a:pPr algn="ctr"/>
            <a:endParaRPr lang="ru-RU" b="1" kern="10" dirty="0">
              <a:ln w="9525">
                <a:round/>
                <a:headEnd/>
                <a:tailEnd/>
              </a:ln>
              <a:latin typeface="Verdana"/>
            </a:endParaRPr>
          </a:p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Разработала: Орлова Л.В.</a:t>
            </a:r>
          </a:p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Самара 2013г.</a:t>
            </a:r>
          </a:p>
          <a:p>
            <a:pPr algn="ctr"/>
            <a:endParaRPr lang="ru-RU" b="1" kern="10" dirty="0" smtClean="0">
              <a:ln w="9525">
                <a:round/>
                <a:headEnd/>
                <a:tailEnd/>
              </a:ln>
              <a:latin typeface="Verdana"/>
            </a:endParaRPr>
          </a:p>
          <a:p>
            <a:endParaRPr lang="ru-RU" b="1" dirty="0"/>
          </a:p>
        </p:txBody>
      </p:sp>
      <p:pic>
        <p:nvPicPr>
          <p:cNvPr id="6" name="Picture 5" descr="C:\Users\впо\Desktop\на през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214678" y="3429000"/>
            <a:ext cx="2735262" cy="173513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Наши дети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1000108"/>
            <a:ext cx="8226425" cy="5126055"/>
          </a:xfrm>
        </p:spPr>
        <p:txBody>
          <a:bodyPr/>
          <a:lstStyle/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Самостоятельно выбрали тематику проекта.</a:t>
            </a:r>
          </a:p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Выразили   интерес   к портрету  А.С.Пушкина и желание   узнать биографию и творчество великого русского  поэта, дети самостоятельно создали проблемную ситуацию  для воспитателя.  Приняли решение :</a:t>
            </a:r>
          </a:p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- о  выборе места для портрета А.С.Пушкина;</a:t>
            </a:r>
          </a:p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- об оформлении  книжной   выставки   с произведениями</a:t>
            </a:r>
          </a:p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  А.С.Пушкина;</a:t>
            </a:r>
          </a:p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- о создании  детской  книжки с рисунками  по сюжетам  </a:t>
            </a:r>
          </a:p>
          <a:p>
            <a:pPr marL="0" indent="0" algn="just" eaLnBrk="1" hangingPunct="1">
              <a:buFontTx/>
              <a:buNone/>
              <a:tabLst>
                <a:tab pos="173038" algn="l"/>
                <a:tab pos="361950" algn="l"/>
              </a:tabLst>
              <a:defRPr/>
            </a:pPr>
            <a:r>
              <a:rPr lang="ru-RU" sz="18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 сказок и стихотворений  А.С.Пушкина.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4" name="Picture 5" descr="C:\Users\впо\Desktop\телефон\IMG08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971600" y="4435788"/>
            <a:ext cx="2087562" cy="2230438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  <a:extLst>
            <a:ext uri="{909E8E84-426E-40DD-AFC4-6F175D3DCCD1}"/>
            <a:ext uri="{91240B29-F687-4F45-9708-019B960494DF}"/>
          </a:extLst>
        </p:spPr>
      </p:pic>
      <p:pic>
        <p:nvPicPr>
          <p:cNvPr id="5" name="Picture 6" descr="C:\Users\впо\Desktop\на през\pushkin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868144" y="4496869"/>
            <a:ext cx="2147789" cy="226060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357166"/>
            <a:ext cx="8226425" cy="5768997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Подготовительный этап </a:t>
            </a:r>
            <a:endParaRPr lang="ru-RU" sz="20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Взаимодействие  с родителями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Реклама проекта. Размещение объявления о проведении мероприятия.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  Анкетирование родителей.  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  Акция: Подари книгу детскому саду (произведения А.С.Пушкина).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   Оформление родительского уголка «Для вас, родители». Размещение статей, рекомендаций.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   Создание мини- музея старинных вещей.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  Консультация по проведению  театрально –литературного вечера: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- ознакомление со сценарием мероприятия;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73038" algn="l"/>
                <a:tab pos="36195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- определение содержания  деятельности всех участников вечера; участие в  конкурсах, чтение любимых  стихотворений, изготовление атрибутов  и элементов   костюмов, 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358246" cy="5911873"/>
          </a:xfrm>
        </p:spPr>
        <p:txBody>
          <a:bodyPr/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b="1" kern="1200" dirty="0" err="1">
                <a:solidFill>
                  <a:srgbClr val="FF0000"/>
                </a:solidFill>
                <a:latin typeface="Comic Sans MS" pitchFamily="66" charset="0"/>
              </a:rPr>
              <a:t>Деятельностный</a:t>
            </a:r>
            <a:r>
              <a:rPr lang="ru-RU" b="1" kern="1200" dirty="0">
                <a:solidFill>
                  <a:srgbClr val="FF0000"/>
                </a:solidFill>
                <a:latin typeface="Comic Sans MS" pitchFamily="66" charset="0"/>
              </a:rPr>
              <a:t> этап</a:t>
            </a:r>
            <a:endParaRPr lang="ru-RU" kern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Беседы о детстве А.С.Пушкина;                                                       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Чтение сказок и стихов;                                                  </a:t>
            </a:r>
            <a:r>
              <a:rPr lang="ru-RU" sz="1800" kern="1200" dirty="0" smtClean="0">
                <a:solidFill>
                  <a:schemeClr val="tx2"/>
                </a:solidFill>
                <a:latin typeface="Comic Sans MS" pitchFamily="66" charset="0"/>
              </a:rPr>
              <a:t>	</a:t>
            </a:r>
            <a:r>
              <a:rPr lang="ru-RU" sz="1800" u="sng" kern="1200" dirty="0" smtClean="0">
                <a:solidFill>
                  <a:srgbClr val="FF0000"/>
                </a:solidFill>
                <a:latin typeface="Comic Sans MS" pitchFamily="66" charset="0"/>
              </a:rPr>
              <a:t>познание</a:t>
            </a:r>
            <a:r>
              <a:rPr lang="ru-RU" sz="1800" kern="12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endParaRPr lang="ru-RU" sz="1800" kern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Разучивание стихотворений.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Литературная викторина «Умники и умницы»;                                                    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Словесные творческие игры;                                      </a:t>
            </a:r>
            <a:r>
              <a:rPr lang="ru-RU" sz="1800" u="sng" kern="1200" dirty="0" smtClean="0">
                <a:solidFill>
                  <a:srgbClr val="FF0000"/>
                </a:solidFill>
                <a:latin typeface="Comic Sans MS" pitchFamily="66" charset="0"/>
              </a:rPr>
              <a:t>игровые </a:t>
            </a:r>
            <a:r>
              <a:rPr lang="ru-RU" sz="1800" u="sng" kern="1200" dirty="0">
                <a:solidFill>
                  <a:srgbClr val="FF0000"/>
                </a:solidFill>
                <a:latin typeface="Comic Sans MS" pitchFamily="66" charset="0"/>
              </a:rPr>
              <a:t>технологии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Театрализованные игры по сказочным сюжетам.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                                                                                                         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Беседы о творчестве М И. Глинке,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Н.А. Римского – Корсакова;                                                </a:t>
            </a:r>
            <a:r>
              <a:rPr lang="ru-RU" sz="1800" kern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1800" u="sng" kern="1200" dirty="0">
                <a:solidFill>
                  <a:srgbClr val="FF0000"/>
                </a:solidFill>
                <a:latin typeface="Comic Sans MS" pitchFamily="66" charset="0"/>
              </a:rPr>
              <a:t>музыка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Прослушивание  музыкальных произведений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из сказки «О царе </a:t>
            </a:r>
            <a:r>
              <a:rPr lang="ru-RU" sz="1800" kern="1200" dirty="0" err="1">
                <a:solidFill>
                  <a:schemeClr val="tx2"/>
                </a:solidFill>
                <a:latin typeface="Comic Sans MS" pitchFamily="66" charset="0"/>
              </a:rPr>
              <a:t>Салтане</a:t>
            </a: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».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Игра на металлофоне  песенки белочки.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800" kern="1200" dirty="0">
              <a:solidFill>
                <a:schemeClr val="tx2"/>
              </a:solidFill>
              <a:latin typeface="Comic Sans MS" pitchFamily="66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Коллективная лепка «У Лукоморье»;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Сюжетное  рисование по сказкам  А.С.Пушкина;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Театральная  мастерская по изготовлению  атрибутов,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элементов костюмов, декораций для театрально –          </a:t>
            </a:r>
            <a:r>
              <a:rPr lang="ru-RU" sz="1800" u="sng" kern="1200" dirty="0">
                <a:solidFill>
                  <a:srgbClr val="FF0000"/>
                </a:solidFill>
                <a:latin typeface="Comic Sans MS" pitchFamily="66" charset="0"/>
              </a:rPr>
              <a:t>продуктивная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литературного  представления;                                        </a:t>
            </a:r>
            <a:r>
              <a:rPr lang="ru-RU" sz="1800" kern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1800" u="sng" kern="1200" dirty="0">
                <a:solidFill>
                  <a:srgbClr val="FF0000"/>
                </a:solidFill>
                <a:latin typeface="Comic Sans MS" pitchFamily="66" charset="0"/>
              </a:rPr>
              <a:t>деятельность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Инсценировка сюжетов из сказок.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kern="1200" dirty="0">
                <a:solidFill>
                  <a:schemeClr val="tx2"/>
                </a:solidFill>
                <a:latin typeface="Comic Sans MS" pitchFamily="66" charset="0"/>
              </a:rPr>
              <a:t>Конструктивная деятельность «Сказочные дворцы»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214290"/>
            <a:ext cx="8402667" cy="591187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Результативный этап</a:t>
            </a:r>
          </a:p>
          <a:p>
            <a:pPr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1. Презентация проекта в форме театрально-литературного вечера с участием родителей.</a:t>
            </a:r>
          </a:p>
          <a:p>
            <a:pPr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2. Выставка детских рисунков,  сделанных вместе с родителями, коллективная лепка, книжка с рисунками.</a:t>
            </a:r>
          </a:p>
          <a:p>
            <a:pPr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3. </a:t>
            </a:r>
            <a:r>
              <a:rPr lang="ru-RU" sz="1800" b="1" dirty="0" smtClean="0">
                <a:latin typeface="Comic Sans MS" pitchFamily="66" charset="0"/>
              </a:rPr>
              <a:t>Создание </a:t>
            </a:r>
            <a:r>
              <a:rPr lang="ru-RU" sz="1800" b="1" dirty="0" err="1" smtClean="0">
                <a:latin typeface="Comic Sans MS" pitchFamily="66" charset="0"/>
              </a:rPr>
              <a:t>мульти-видео</a:t>
            </a:r>
            <a:r>
              <a:rPr lang="ru-RU" sz="1800" b="1" dirty="0" smtClean="0">
                <a:latin typeface="Comic Sans MS" pitchFamily="66" charset="0"/>
              </a:rPr>
              <a:t>, выставка фотографий.</a:t>
            </a:r>
            <a:endParaRPr lang="ru-RU" sz="1800" b="1" dirty="0" smtClean="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Реализация творческого потенциала детей и родителей.</a:t>
            </a:r>
          </a:p>
          <a:p>
            <a:pPr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5. Привлечение общественного внимания к проблеме нравственно - патриотического воспитания дошкольников.</a:t>
            </a:r>
            <a:endParaRPr lang="ru-RU" sz="1800" b="1" dirty="0" smtClean="0">
              <a:latin typeface="Comic Sans MS" pitchFamily="66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6. Повышение рейтинга дошкольного</a:t>
            </a:r>
          </a:p>
          <a:p>
            <a:pPr>
              <a:lnSpc>
                <a:spcPct val="150000"/>
              </a:lnSpc>
              <a:spcAft>
                <a:spcPts val="1000"/>
              </a:spcAft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cs typeface="Times New Roman" pitchFamily="18" charset="0"/>
              </a:rPr>
              <a:t>образовательного учреждения.</a:t>
            </a:r>
          </a:p>
          <a:p>
            <a:pPr>
              <a:lnSpc>
                <a:spcPct val="150000"/>
              </a:lnSpc>
              <a:spcAft>
                <a:spcPts val="1000"/>
              </a:spcAft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>7. </a:t>
            </a:r>
            <a:r>
              <a:rPr lang="ru-RU" sz="1800" b="1" dirty="0" err="1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>Мультимидийная</a:t>
            </a:r>
            <a:r>
              <a:rPr lang="ru-RU" sz="18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> презентация</a:t>
            </a:r>
          </a:p>
          <a:p>
            <a:pPr>
              <a:lnSpc>
                <a:spcPct val="150000"/>
              </a:lnSpc>
              <a:spcAft>
                <a:spcPts val="1000"/>
              </a:spcAft>
              <a:buNone/>
              <a:tabLst>
                <a:tab pos="361950" algn="l"/>
              </a:tabLst>
            </a:pPr>
            <a:r>
              <a:rPr lang="ru-RU" sz="1800" b="1" dirty="0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>проекта.</a:t>
            </a:r>
          </a:p>
          <a:p>
            <a:endParaRPr lang="ru-RU" sz="1800" dirty="0"/>
          </a:p>
        </p:txBody>
      </p:sp>
      <p:pic>
        <p:nvPicPr>
          <p:cNvPr id="4" name="Picture 15" descr="C:\Users\впо\Desktop\телефон\IMG09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292725" y="4292600"/>
            <a:ext cx="3600450" cy="2411413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Заключение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1" y="1000108"/>
            <a:ext cx="8643997" cy="5126055"/>
          </a:xfrm>
        </p:spPr>
        <p:txBody>
          <a:bodyPr/>
          <a:lstStyle/>
          <a:p>
            <a:pPr marL="0" indent="0" algn="just" eaLnBrk="1" hangingPunct="1">
              <a:buClrTx/>
              <a:buFontTx/>
              <a:buNone/>
              <a:tabLst>
                <a:tab pos="173038" algn="l"/>
                <a:tab pos="361950" algn="l"/>
              </a:tabLst>
            </a:pPr>
            <a:r>
              <a:rPr lang="ru-RU" sz="18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Дети и  взрослые приобщились к творческому  наследию А.С.Пушкина .В нем русская природа,  русская душа, русский язык, русский характер. </a:t>
            </a:r>
          </a:p>
          <a:p>
            <a:pPr marL="0" indent="0" algn="just">
              <a:buFontTx/>
              <a:buNone/>
              <a:tabLst>
                <a:tab pos="173038" algn="l"/>
                <a:tab pos="361950" algn="l"/>
              </a:tabLst>
            </a:pPr>
            <a:endParaRPr lang="ru-RU" sz="1800" b="1" dirty="0" smtClean="0">
              <a:solidFill>
                <a:schemeClr val="tx2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>
              <a:buFontTx/>
              <a:buNone/>
              <a:tabLst>
                <a:tab pos="173038" algn="l"/>
                <a:tab pos="361950" algn="l"/>
              </a:tabLst>
            </a:pPr>
            <a:r>
              <a:rPr lang="ru-RU" sz="18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Родители реализовали свой творческий потенциал, повысили уровень родительской </a:t>
            </a:r>
            <a:r>
              <a:rPr lang="ru-RU" sz="1800" b="1" dirty="0" err="1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компетентности,увидели</a:t>
            </a:r>
            <a:r>
              <a:rPr lang="ru-RU" sz="18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многие  положительные качества  своих  детей, наладились   более теплые эмоциональные отношения между родителем и ребенком в семье.</a:t>
            </a:r>
          </a:p>
          <a:p>
            <a:pPr marL="0" indent="0" algn="just" fontAlgn="t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73038" algn="l"/>
                <a:tab pos="361950" algn="l"/>
              </a:tabLst>
            </a:pPr>
            <a:r>
              <a:rPr lang="ru-RU" sz="18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У детей появился  интерес  к  произведениям А.С.Пушкина, внимание к выразительным средствам родного языка, эмоциональная отзывчивость, потребность к чтению.</a:t>
            </a:r>
          </a:p>
          <a:p>
            <a:pPr marL="0" indent="0" algn="just" fontAlgn="t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73038" algn="l"/>
                <a:tab pos="361950" algn="l"/>
              </a:tabLst>
            </a:pPr>
            <a:r>
              <a:rPr lang="ru-RU" sz="18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Повысился рейтинг детского сада в глазах родителей.</a:t>
            </a:r>
          </a:p>
          <a:p>
            <a:pPr marL="0" indent="0" algn="just" fontAlgn="t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73038" algn="l"/>
                <a:tab pos="361950" algn="l"/>
              </a:tabLst>
            </a:pPr>
            <a:r>
              <a:rPr lang="ru-RU" sz="18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Воспитатели вдохновили родителей на  дальнейшее совместное творческое сотрудничество.  Взрослые с удовлетворением осознали, что  открытые доброжелательные взаимоотношения  помогают детям успешно развиваться и  готовиться к поступлению в школу. </a:t>
            </a:r>
            <a:endParaRPr lang="ru-RU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663017" cy="114300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«Единственное мнение, которым я дорожу- </a:t>
            </a:r>
            <a:br>
              <a:rPr lang="ru-RU" sz="20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           это мнение русского народа». </a:t>
            </a:r>
            <a:br>
              <a:rPr lang="ru-RU" sz="20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                                  А.С.Пушкин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600200"/>
            <a:ext cx="7948637" cy="4757758"/>
          </a:xfrm>
        </p:spPr>
        <p:txBody>
          <a:bodyPr/>
          <a:lstStyle/>
          <a:p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Любовь и почтение его произведений будет жить веками в сердцах всех людей. Пока дети в детском саду знают и читают Пушкина - Пушкин жив.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>
                <a:latin typeface="Comic Sans MS" pitchFamily="66" charset="0"/>
                <a:cs typeface="Times New Roman" pitchFamily="18" charset="0"/>
              </a:rPr>
              <a:t>Приобщение к культуре, к истории  </a:t>
            </a:r>
            <a:endParaRPr lang="ru-RU" dirty="0" smtClean="0">
              <a:latin typeface="Comic Sans MS" pitchFamily="66" charset="0"/>
              <a:cs typeface="Times New Roman" pitchFamily="18" charset="0"/>
            </a:endParaRPr>
          </a:p>
          <a:p>
            <a:pPr indent="106363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своего 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народа – это одно </a:t>
            </a:r>
            <a:endParaRPr lang="ru-RU" dirty="0" smtClean="0">
              <a:latin typeface="Comic Sans MS" pitchFamily="66" charset="0"/>
              <a:cs typeface="Times New Roman" pitchFamily="18" charset="0"/>
            </a:endParaRPr>
          </a:p>
          <a:p>
            <a:pPr indent="106363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из 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направлений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indent="106363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нравственно </a:t>
            </a:r>
          </a:p>
          <a:p>
            <a:pPr indent="106363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– патриотического</a:t>
            </a:r>
          </a:p>
          <a:p>
            <a:pPr indent="106363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воспитания в детском саду</a:t>
            </a:r>
            <a:r>
              <a:rPr lang="ru-RU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6" name="Picture 4" descr="C:\Users\впо\Desktop\на през\pamyatnik-pushkinu-v-novorossijsk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572132" y="4082174"/>
            <a:ext cx="3357586" cy="229846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convex"/>
            <a:bevelB w="82550" h="44450" prst="angle"/>
            <a:contourClr>
              <a:srgbClr val="FFFFFF"/>
            </a:contourClr>
          </a:sp3d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5612" y="214290"/>
            <a:ext cx="8331229" cy="542451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Актуальность проекта:</a:t>
            </a:r>
          </a:p>
          <a:p>
            <a:pPr algn="just"/>
            <a:r>
              <a:rPr lang="ru-RU" sz="2000" b="1" dirty="0" smtClean="0">
                <a:latin typeface="Comic Sans MS" pitchFamily="66" charset="0"/>
              </a:rPr>
              <a:t>     В настоящее время Россия переживает один из непростых исторических периодов. И самая большая опасность, подстерегающая наше общество сегодня, - не в развале экономики, не в смене политической системы, а в разрушении личности. Ныне материальные ценности доминируют над духовными, поэтому у детей искажены представления о доброте, милосердии, великодушии, справедливости, гражданственности и патриотизме. Наблюдается общий рост  агрессивности и жестокости в обществе.</a:t>
            </a:r>
          </a:p>
          <a:p>
            <a:pPr algn="just"/>
            <a:endParaRPr lang="ru-RU" sz="2000" b="1" dirty="0" smtClean="0">
              <a:latin typeface="Comic Sans MS" pitchFamily="66" charset="0"/>
            </a:endParaRPr>
          </a:p>
          <a:p>
            <a:pPr algn="just"/>
            <a:r>
              <a:rPr lang="ru-RU" sz="2000" b="1" dirty="0" smtClean="0">
                <a:latin typeface="Comic Sans MS" pitchFamily="66" charset="0"/>
              </a:rPr>
              <a:t>     Практика показывает, что в настоящее время происходит смещение акцентов в развитии детей в сторону ранней интеллектуализации, что не способствуют личностному развитию ребенка. В погоне за развитием интеллекта упускается воспитание души, нравственное и духовное развитие маленького человека, без которых все накопленные знания могут оказаться бесполезными. И как результат этого - эмоциональная, волевая и духовная незрелость. </a:t>
            </a: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3" y="214290"/>
            <a:ext cx="8715436" cy="591187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ru-RU" sz="1600" b="1" dirty="0" smtClean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Дошкольный </a:t>
            </a:r>
            <a:r>
              <a:rPr lang="ru-RU" sz="1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возраст </a:t>
            </a: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  <a:cs typeface="Times New Roman" pitchFamily="18" charset="0"/>
              </a:rPr>
              <a:t>– время                        бурного развития ребенка.  Этот возраст нельзя пропустить для становления представлений о добре и зле, о нравственных эталонах и нравственных нормах поведения и взаимоотношений. 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r>
              <a:rPr lang="ru-RU" sz="1600" b="1" dirty="0">
                <a:solidFill>
                  <a:srgbClr val="0099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Актуальность </a:t>
            </a:r>
            <a:r>
              <a:rPr lang="ru-RU" sz="1600" b="1" dirty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проекта </a:t>
            </a: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в сближении детей и взрослых, приобщении  к совместной творческой деятельности ,  привлечение  внимания родителей  к  нравственным, личностным  вопросам  в  развитии ребенка.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  <a:cs typeface="Times New Roman" pitchFamily="18" charset="0"/>
              </a:rPr>
              <a:t>Проект </a:t>
            </a: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  <a:cs typeface="Times New Roman" pitchFamily="18" charset="0"/>
              </a:rPr>
              <a:t>«Пушкинские чтения» дает возможность изучить одну из интереснейших страниц в истории русской культуры.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endParaRPr lang="ru-RU" sz="1600" b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just">
              <a:spcBef>
                <a:spcPts val="0"/>
              </a:spcBef>
              <a:buNone/>
              <a:tabLst>
                <a:tab pos="365125" algn="l"/>
              </a:tabLst>
              <a:defRPr/>
            </a:pPr>
            <a:r>
              <a:rPr lang="ru-RU" sz="1600" b="1" dirty="0">
                <a:solidFill>
                  <a:srgbClr val="FF0000"/>
                </a:solidFill>
                <a:latin typeface="Comic Sans MS" pitchFamily="66" charset="0"/>
              </a:rPr>
              <a:t>Цель проекта:  </a:t>
            </a: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воспитание гармонично развитой, духовно-нравственной личности через эффективное сотрудничество детского сада с семьей. 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endParaRPr lang="ru-RU" sz="16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>
              <a:spcBef>
                <a:spcPts val="0"/>
              </a:spcBef>
              <a:buNone/>
              <a:tabLst>
                <a:tab pos="365125" algn="l"/>
              </a:tabLst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Comic Sans MS" pitchFamily="66" charset="0"/>
              </a:rPr>
              <a:t>Задачи </a:t>
            </a:r>
            <a:r>
              <a:rPr lang="ru-RU" sz="1600" b="1" dirty="0">
                <a:solidFill>
                  <a:srgbClr val="FF0000"/>
                </a:solidFill>
                <a:latin typeface="Comic Sans MS" pitchFamily="66" charset="0"/>
              </a:rPr>
              <a:t>проекта: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    познакомить детей с творчеством великого русского национального поэта А.С.Пушкина; 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    приобщить  к культурным общечеловеческим   ценностям, к  истокам народной культуры;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раскрыть духовно –нравственный потенциал  сказок и стихотворений А.С.Пушкина;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  </a:t>
            </a: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  <a:cs typeface="Times New Roman" pitchFamily="18" charset="0"/>
              </a:rPr>
              <a:t>  </a:t>
            </a: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развитие нравственно-патриотических     качеств личности:  чувство  гуманизма, совести, долга,  уважение к истории,  людям своего Отечества.</a:t>
            </a:r>
          </a:p>
          <a:p>
            <a:pPr algn="just">
              <a:spcBef>
                <a:spcPts val="0"/>
              </a:spcBef>
              <a:tabLst>
                <a:tab pos="365125" algn="l"/>
              </a:tabLst>
              <a:defRPr/>
            </a:pPr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Comic Sans MS" pitchFamily="66" charset="0"/>
              </a:rPr>
              <a:t>    создание единого образовательного пространства детский сад и семья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Принципы построения проекта</a:t>
            </a:r>
            <a:r>
              <a:rPr lang="ru-RU" b="1" dirty="0" smtClean="0">
                <a:solidFill>
                  <a:srgbClr val="FF0066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FF0066"/>
                </a:solidFill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FontTx/>
              <a:buNone/>
              <a:defRPr/>
            </a:pPr>
            <a:r>
              <a:rPr lang="ru-RU" sz="2000" b="1" dirty="0">
                <a:latin typeface="Comic Sans MS" pitchFamily="66" charset="0"/>
                <a:cs typeface="Times New Roman" pitchFamily="18" charset="0"/>
              </a:rPr>
              <a:t>Принцип диалогического общения </a:t>
            </a:r>
            <a:r>
              <a:rPr lang="ru-RU" sz="2000" b="1" i="1" dirty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ru-RU" sz="2000" dirty="0">
                <a:latin typeface="Comic Sans MS" pitchFamily="66" charset="0"/>
                <a:cs typeface="Times New Roman" pitchFamily="18" charset="0"/>
              </a:rPr>
              <a:t> как неотъемлемого условия взаимодействия субъектов, который отражает тесную связь между взаимной и встречной открытостью, искренностью, взаимопониманием воспитателя, ребенка и родителей. </a:t>
            </a:r>
            <a:endParaRPr lang="ru-RU" sz="2000" dirty="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buFontTx/>
              <a:buNone/>
              <a:defRPr/>
            </a:pPr>
            <a:endParaRPr lang="ru-RU" sz="2000" dirty="0">
              <a:latin typeface="Comic Sans MS" pitchFamily="66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buFontTx/>
              <a:buNone/>
              <a:defRPr/>
            </a:pPr>
            <a:r>
              <a:rPr lang="ru-RU" sz="20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>
                <a:latin typeface="Comic Sans MS" pitchFamily="66" charset="0"/>
                <a:cs typeface="Times New Roman" pitchFamily="18" charset="0"/>
              </a:rPr>
              <a:t>Принцип развивающего обучения личностно ориентированной направленности</a:t>
            </a:r>
            <a:r>
              <a:rPr lang="ru-RU" sz="2000" dirty="0">
                <a:latin typeface="Comic Sans MS" pitchFamily="66" charset="0"/>
                <a:cs typeface="Times New Roman" pitchFamily="18" charset="0"/>
              </a:rPr>
              <a:t> - развивать личность творца собственной жизни, основное внимание уделяется личностному развитию воспитанника, при работе над проектом каждый ребёнок может найти дело, наиболее соответствующее его интересам и возможностям.</a:t>
            </a:r>
            <a:endParaRPr lang="ru-RU" sz="2000" dirty="0">
              <a:latin typeface="Comic Sans MS" pitchFamily="66" charset="0"/>
              <a:ea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Направления работы</a:t>
            </a:r>
            <a:r>
              <a:rPr lang="ru-RU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1071546"/>
            <a:ext cx="8188353" cy="5054617"/>
          </a:xfrm>
        </p:spPr>
        <p:txBody>
          <a:bodyPr/>
          <a:lstStyle/>
          <a:p>
            <a:pPr algn="ctr">
              <a:spcAft>
                <a:spcPts val="0"/>
              </a:spcAft>
              <a:buNone/>
              <a:tabLst>
                <a:tab pos="457200" algn="l"/>
              </a:tabLst>
              <a:defRPr/>
            </a:pPr>
            <a:r>
              <a:rPr lang="ru-RU" sz="2000" b="1" dirty="0">
                <a:solidFill>
                  <a:srgbClr val="FF0000"/>
                </a:solidFill>
                <a:latin typeface="Comic Sans MS" pitchFamily="66" charset="0"/>
              </a:rPr>
              <a:t>Информационный блок: 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ru-RU" sz="2000" dirty="0">
                <a:solidFill>
                  <a:srgbClr val="000000"/>
                </a:solidFill>
                <a:latin typeface="Comic Sans MS" pitchFamily="66" charset="0"/>
              </a:rPr>
              <a:t>      </a:t>
            </a: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Просмотр и изучение интернет ресурсов по  ознакомлению детей с творчеством А. С. Пушкина;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      Переработка теоретических материалов,  подбор  </a:t>
            </a:r>
            <a:r>
              <a:rPr lang="ru-RU" sz="2000" b="1" dirty="0" smtClean="0">
                <a:solidFill>
                  <a:srgbClr val="000000"/>
                </a:solidFill>
                <a:latin typeface="Comic Sans MS" pitchFamily="66" charset="0"/>
              </a:rPr>
              <a:t>познавательного </a:t>
            </a: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и иллюстративного  инструментария;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      Использование аудиовизуальной </a:t>
            </a:r>
            <a:endParaRPr lang="ru-RU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marL="352425" indent="0">
              <a:lnSpc>
                <a:spcPct val="150000"/>
              </a:lnSpc>
              <a:spcAft>
                <a:spcPts val="0"/>
              </a:spcAft>
              <a:buNone/>
              <a:tabLst>
                <a:tab pos="457200" algn="l"/>
              </a:tabLst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Comic Sans MS" pitchFamily="66" charset="0"/>
              </a:rPr>
              <a:t>техники </a:t>
            </a: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в целях познавательной </a:t>
            </a:r>
            <a:r>
              <a:rPr lang="ru-RU" sz="2000" b="1" dirty="0" smtClean="0">
                <a:solidFill>
                  <a:srgbClr val="000000"/>
                </a:solidFill>
                <a:latin typeface="Comic Sans MS" pitchFamily="66" charset="0"/>
              </a:rPr>
              <a:t>активности</a:t>
            </a:r>
          </a:p>
          <a:p>
            <a:pPr marL="352425" indent="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Comic Sans MS" pitchFamily="66" charset="0"/>
              </a:rPr>
              <a:t>и </a:t>
            </a: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мышления детей;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      Создание презентации для обмена </a:t>
            </a:r>
            <a:endParaRPr lang="ru-RU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indent="9525">
              <a:lnSpc>
                <a:spcPct val="150000"/>
              </a:lnSpc>
              <a:spcAft>
                <a:spcPts val="0"/>
              </a:spcAft>
              <a:buNone/>
              <a:tabLst>
                <a:tab pos="457200" algn="l"/>
              </a:tabLst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Comic Sans MS" pitchFamily="66" charset="0"/>
              </a:rPr>
              <a:t>опытом  </a:t>
            </a: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среди коллег и повышения</a:t>
            </a:r>
          </a:p>
          <a:p>
            <a:pPr indent="9525">
              <a:lnSpc>
                <a:spcPct val="150000"/>
              </a:lnSpc>
              <a:spcAft>
                <a:spcPts val="0"/>
              </a:spcAft>
              <a:buNone/>
              <a:tabLst>
                <a:tab pos="4572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Comic Sans MS" pitchFamily="66" charset="0"/>
              </a:rPr>
              <a:t>педагогической компетенции у родителей.</a:t>
            </a:r>
          </a:p>
          <a:p>
            <a:endParaRPr lang="ru-RU" dirty="0"/>
          </a:p>
        </p:txBody>
      </p:sp>
      <p:pic>
        <p:nvPicPr>
          <p:cNvPr id="4" name="Picture 4" descr="C:\Users\впо\Desktop\на през\pushkin_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429388" y="3429000"/>
            <a:ext cx="2474958" cy="3095993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571480"/>
            <a:ext cx="8226425" cy="555468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ru-RU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Технологический блок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pPr marL="0" indent="0">
              <a:buFont typeface="Wingdings" pitchFamily="2" charset="2"/>
              <a:buChar char="v"/>
              <a:tabLst>
                <a:tab pos="457200" algn="l"/>
              </a:tabLst>
              <a:defRPr/>
            </a:pPr>
            <a:r>
              <a:rPr lang="ru-RU" dirty="0">
                <a:latin typeface="Comic Sans MS" pitchFamily="66" charset="0"/>
                <a:cs typeface="Times New Roman" pitchFamily="18" charset="0"/>
              </a:rPr>
              <a:t>  </a:t>
            </a:r>
            <a:r>
              <a:rPr lang="ru-RU" b="1" dirty="0">
                <a:latin typeface="Comic Sans MS" pitchFamily="66" charset="0"/>
                <a:cs typeface="Times New Roman" pitchFamily="18" charset="0"/>
              </a:rPr>
              <a:t>Разработка  проекта: плана совместных действий с родителями и детьми.</a:t>
            </a:r>
          </a:p>
          <a:p>
            <a:pPr marL="0" indent="0">
              <a:buFont typeface="Wingdings" pitchFamily="2" charset="2"/>
              <a:buChar char="v"/>
              <a:tabLst>
                <a:tab pos="457200" algn="l"/>
              </a:tabLst>
              <a:defRPr/>
            </a:pPr>
            <a:r>
              <a:rPr lang="ru-RU" b="1" dirty="0">
                <a:latin typeface="Comic Sans MS" pitchFamily="66" charset="0"/>
                <a:cs typeface="Times New Roman" pitchFamily="18" charset="0"/>
              </a:rPr>
              <a:t> Составление сценария  взаимодействия с  родителями,  конспектов занятий по обогащению знаний  детей.</a:t>
            </a:r>
          </a:p>
          <a:p>
            <a:pPr marL="0" indent="0">
              <a:buFont typeface="Wingdings" pitchFamily="2" charset="2"/>
              <a:buNone/>
              <a:tabLst>
                <a:tab pos="457200" algn="l"/>
              </a:tabLst>
              <a:defRPr/>
            </a:pPr>
            <a:endParaRPr lang="ru-RU" b="1" dirty="0">
              <a:solidFill>
                <a:srgbClr val="66FFFF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ru-RU" b="1" dirty="0">
                <a:solidFill>
                  <a:srgbClr val="66FFFF"/>
                </a:solidFill>
                <a:latin typeface="Comic Sans MS" pitchFamily="66" charset="0"/>
                <a:cs typeface="Times New Roman" pitchFamily="18" charset="0"/>
              </a:rPr>
              <a:t>   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Организационный блок: 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ru-RU" b="1" dirty="0">
                <a:latin typeface="Comic Sans MS" pitchFamily="66" charset="0"/>
                <a:cs typeface="Times New Roman" pitchFamily="18" charset="0"/>
              </a:rPr>
              <a:t>Планирование предстоящей деятельности, направленной на реализацию проекта.</a:t>
            </a:r>
          </a:p>
          <a:p>
            <a:pPr>
              <a:spcAft>
                <a:spcPts val="0"/>
              </a:spcAft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ru-RU" b="1" dirty="0">
                <a:latin typeface="Comic Sans MS" pitchFamily="66" charset="0"/>
                <a:cs typeface="Times New Roman" pitchFamily="18" charset="0"/>
              </a:rPr>
              <a:t>Обращение за рекомендациями к специалистам ДОУ.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Материально –технические ресурсы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1285860"/>
            <a:ext cx="8226425" cy="4840303"/>
          </a:xfrm>
        </p:spPr>
        <p:txBody>
          <a:bodyPr/>
          <a:lstStyle/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8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Приобретение методической  литературы;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Подбор  детской литературы, произведений русского    народного творчества, музыкальных дисков;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Работа с интернет -ресурсом;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Изготовление  методической продукции;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Изготовление аудиовизуальной продукции (фотографии, презентация );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Подбор наглядного материала (иллюстрации, фотографии, зарисовки);  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Подготовка изобразительного материала для продуктивной деятельности; 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Дидактические игры; </a:t>
            </a:r>
          </a:p>
          <a:p>
            <a:pPr algn="just" eaLnBrk="0" hangingPunct="0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2000" b="1" dirty="0" smtClean="0">
                <a:latin typeface="Comic Sans MS" pitchFamily="66" charset="0"/>
                <a:cs typeface="Times New Roman" pitchFamily="18" charset="0"/>
              </a:rPr>
              <a:t>     Выставки книг, рисунков, поделок. </a:t>
            </a:r>
            <a:endParaRPr lang="ru-RU" sz="20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Этапы реализации проекта</a:t>
            </a:r>
            <a:r>
              <a:rPr lang="ru-RU" b="1" i="1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  <a:tabLst>
                <a:tab pos="365125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tabLst>
                <a:tab pos="365125" algn="l"/>
              </a:tabLst>
            </a:pPr>
            <a:endParaRPr lang="ru-RU" sz="1600" b="1" dirty="0" smtClean="0">
              <a:solidFill>
                <a:srgbClr val="FFFFFF"/>
              </a:solidFill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28728" y="1285860"/>
          <a:ext cx="7500990" cy="5135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freeppt_0016_slide">
  <a:themeElements>
    <a:clrScheme name="Тема Office 2">
      <a:dk1>
        <a:srgbClr val="000000"/>
      </a:dk1>
      <a:lt1>
        <a:srgbClr val="FFCC33"/>
      </a:lt1>
      <a:dk2>
        <a:srgbClr val="000000"/>
      </a:dk2>
      <a:lt2>
        <a:srgbClr val="B2B2B2"/>
      </a:lt2>
      <a:accent1>
        <a:srgbClr val="807A13"/>
      </a:accent1>
      <a:accent2>
        <a:srgbClr val="A65F08"/>
      </a:accent2>
      <a:accent3>
        <a:srgbClr val="FFE2AD"/>
      </a:accent3>
      <a:accent4>
        <a:srgbClr val="000000"/>
      </a:accent4>
      <a:accent5>
        <a:srgbClr val="C0BEAA"/>
      </a:accent5>
      <a:accent6>
        <a:srgbClr val="965506"/>
      </a:accent6>
      <a:hlink>
        <a:srgbClr val="7A5C00"/>
      </a:hlink>
      <a:folHlink>
        <a:srgbClr val="8C4323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997300"/>
        </a:accent1>
        <a:accent2>
          <a:srgbClr val="996900"/>
        </a:accent2>
        <a:accent3>
          <a:srgbClr val="FFE2AD"/>
        </a:accent3>
        <a:accent4>
          <a:srgbClr val="000000"/>
        </a:accent4>
        <a:accent5>
          <a:srgbClr val="CABCAA"/>
        </a:accent5>
        <a:accent6>
          <a:srgbClr val="8A5E00"/>
        </a:accent6>
        <a:hlink>
          <a:srgbClr val="806000"/>
        </a:hlink>
        <a:folHlink>
          <a:srgbClr val="805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807A13"/>
        </a:accent1>
        <a:accent2>
          <a:srgbClr val="A65F08"/>
        </a:accent2>
        <a:accent3>
          <a:srgbClr val="FFE2AD"/>
        </a:accent3>
        <a:accent4>
          <a:srgbClr val="000000"/>
        </a:accent4>
        <a:accent5>
          <a:srgbClr val="C0BEAA"/>
        </a:accent5>
        <a:accent6>
          <a:srgbClr val="965506"/>
        </a:accent6>
        <a:hlink>
          <a:srgbClr val="7A5C00"/>
        </a:hlink>
        <a:folHlink>
          <a:srgbClr val="8C43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266099"/>
        </a:accent1>
        <a:accent2>
          <a:srgbClr val="806000"/>
        </a:accent2>
        <a:accent3>
          <a:srgbClr val="FFE2AD"/>
        </a:accent3>
        <a:accent4>
          <a:srgbClr val="000000"/>
        </a:accent4>
        <a:accent5>
          <a:srgbClr val="ACB6CA"/>
        </a:accent5>
        <a:accent6>
          <a:srgbClr val="735600"/>
        </a:accent6>
        <a:hlink>
          <a:srgbClr val="684285"/>
        </a:hlink>
        <a:folHlink>
          <a:srgbClr val="215E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2C8019"/>
        </a:accent1>
        <a:accent2>
          <a:srgbClr val="5453A6"/>
        </a:accent2>
        <a:accent3>
          <a:srgbClr val="FFE2AD"/>
        </a:accent3>
        <a:accent4>
          <a:srgbClr val="000000"/>
        </a:accent4>
        <a:accent5>
          <a:srgbClr val="ACC0AB"/>
        </a:accent5>
        <a:accent6>
          <a:srgbClr val="4B4A96"/>
        </a:accent6>
        <a:hlink>
          <a:srgbClr val="8C383F"/>
        </a:hlink>
        <a:folHlink>
          <a:srgbClr val="735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7300"/>
        </a:accent1>
        <a:accent2>
          <a:srgbClr val="996900"/>
        </a:accent2>
        <a:accent3>
          <a:srgbClr val="FFFFFF"/>
        </a:accent3>
        <a:accent4>
          <a:srgbClr val="000000"/>
        </a:accent4>
        <a:accent5>
          <a:srgbClr val="CABCAA"/>
        </a:accent5>
        <a:accent6>
          <a:srgbClr val="8A5E00"/>
        </a:accent6>
        <a:hlink>
          <a:srgbClr val="806000"/>
        </a:hlink>
        <a:folHlink>
          <a:srgbClr val="805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A13"/>
        </a:accent1>
        <a:accent2>
          <a:srgbClr val="A65F08"/>
        </a:accent2>
        <a:accent3>
          <a:srgbClr val="FFFFFF"/>
        </a:accent3>
        <a:accent4>
          <a:srgbClr val="000000"/>
        </a:accent4>
        <a:accent5>
          <a:srgbClr val="C0BEAA"/>
        </a:accent5>
        <a:accent6>
          <a:srgbClr val="965506"/>
        </a:accent6>
        <a:hlink>
          <a:srgbClr val="7A5C00"/>
        </a:hlink>
        <a:folHlink>
          <a:srgbClr val="8C43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8F8F8"/>
        </a:lt1>
        <a:dk2>
          <a:srgbClr val="000000"/>
        </a:dk2>
        <a:lt2>
          <a:srgbClr val="B2B2B2"/>
        </a:lt2>
        <a:accent1>
          <a:srgbClr val="266099"/>
        </a:accent1>
        <a:accent2>
          <a:srgbClr val="806000"/>
        </a:accent2>
        <a:accent3>
          <a:srgbClr val="FBFBFB"/>
        </a:accent3>
        <a:accent4>
          <a:srgbClr val="000000"/>
        </a:accent4>
        <a:accent5>
          <a:srgbClr val="ACB6CA"/>
        </a:accent5>
        <a:accent6>
          <a:srgbClr val="735600"/>
        </a:accent6>
        <a:hlink>
          <a:srgbClr val="684285"/>
        </a:hlink>
        <a:folHlink>
          <a:srgbClr val="215E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C8019"/>
        </a:accent1>
        <a:accent2>
          <a:srgbClr val="5453A6"/>
        </a:accent2>
        <a:accent3>
          <a:srgbClr val="FFFFFF"/>
        </a:accent3>
        <a:accent4>
          <a:srgbClr val="000000"/>
        </a:accent4>
        <a:accent5>
          <a:srgbClr val="ACC0AB"/>
        </a:accent5>
        <a:accent6>
          <a:srgbClr val="4B4A96"/>
        </a:accent6>
        <a:hlink>
          <a:srgbClr val="8C383F"/>
        </a:hlink>
        <a:folHlink>
          <a:srgbClr val="735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33"/>
      </a:lt1>
      <a:dk2>
        <a:srgbClr val="000000"/>
      </a:dk2>
      <a:lt2>
        <a:srgbClr val="B2B2B2"/>
      </a:lt2>
      <a:accent1>
        <a:srgbClr val="807A13"/>
      </a:accent1>
      <a:accent2>
        <a:srgbClr val="A65F08"/>
      </a:accent2>
      <a:accent3>
        <a:srgbClr val="FFE2AD"/>
      </a:accent3>
      <a:accent4>
        <a:srgbClr val="000000"/>
      </a:accent4>
      <a:accent5>
        <a:srgbClr val="C0BEAA"/>
      </a:accent5>
      <a:accent6>
        <a:srgbClr val="965506"/>
      </a:accent6>
      <a:hlink>
        <a:srgbClr val="7A5C00"/>
      </a:hlink>
      <a:folHlink>
        <a:srgbClr val="8C432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997300"/>
        </a:accent1>
        <a:accent2>
          <a:srgbClr val="996900"/>
        </a:accent2>
        <a:accent3>
          <a:srgbClr val="FFE2AD"/>
        </a:accent3>
        <a:accent4>
          <a:srgbClr val="000000"/>
        </a:accent4>
        <a:accent5>
          <a:srgbClr val="CABCAA"/>
        </a:accent5>
        <a:accent6>
          <a:srgbClr val="8A5E00"/>
        </a:accent6>
        <a:hlink>
          <a:srgbClr val="806000"/>
        </a:hlink>
        <a:folHlink>
          <a:srgbClr val="805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807A13"/>
        </a:accent1>
        <a:accent2>
          <a:srgbClr val="A65F08"/>
        </a:accent2>
        <a:accent3>
          <a:srgbClr val="FFE2AD"/>
        </a:accent3>
        <a:accent4>
          <a:srgbClr val="000000"/>
        </a:accent4>
        <a:accent5>
          <a:srgbClr val="C0BEAA"/>
        </a:accent5>
        <a:accent6>
          <a:srgbClr val="965506"/>
        </a:accent6>
        <a:hlink>
          <a:srgbClr val="7A5C00"/>
        </a:hlink>
        <a:folHlink>
          <a:srgbClr val="8C43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266099"/>
        </a:accent1>
        <a:accent2>
          <a:srgbClr val="806000"/>
        </a:accent2>
        <a:accent3>
          <a:srgbClr val="FFE2AD"/>
        </a:accent3>
        <a:accent4>
          <a:srgbClr val="000000"/>
        </a:accent4>
        <a:accent5>
          <a:srgbClr val="ACB6CA"/>
        </a:accent5>
        <a:accent6>
          <a:srgbClr val="735600"/>
        </a:accent6>
        <a:hlink>
          <a:srgbClr val="684285"/>
        </a:hlink>
        <a:folHlink>
          <a:srgbClr val="215E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33"/>
        </a:lt1>
        <a:dk2>
          <a:srgbClr val="000000"/>
        </a:dk2>
        <a:lt2>
          <a:srgbClr val="B2B2B2"/>
        </a:lt2>
        <a:accent1>
          <a:srgbClr val="2C8019"/>
        </a:accent1>
        <a:accent2>
          <a:srgbClr val="5453A6"/>
        </a:accent2>
        <a:accent3>
          <a:srgbClr val="FFE2AD"/>
        </a:accent3>
        <a:accent4>
          <a:srgbClr val="000000"/>
        </a:accent4>
        <a:accent5>
          <a:srgbClr val="ACC0AB"/>
        </a:accent5>
        <a:accent6>
          <a:srgbClr val="4B4A96"/>
        </a:accent6>
        <a:hlink>
          <a:srgbClr val="8C383F"/>
        </a:hlink>
        <a:folHlink>
          <a:srgbClr val="735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7300"/>
        </a:accent1>
        <a:accent2>
          <a:srgbClr val="996900"/>
        </a:accent2>
        <a:accent3>
          <a:srgbClr val="FFFFFF"/>
        </a:accent3>
        <a:accent4>
          <a:srgbClr val="000000"/>
        </a:accent4>
        <a:accent5>
          <a:srgbClr val="CABCAA"/>
        </a:accent5>
        <a:accent6>
          <a:srgbClr val="8A5E00"/>
        </a:accent6>
        <a:hlink>
          <a:srgbClr val="806000"/>
        </a:hlink>
        <a:folHlink>
          <a:srgbClr val="805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A13"/>
        </a:accent1>
        <a:accent2>
          <a:srgbClr val="A65F08"/>
        </a:accent2>
        <a:accent3>
          <a:srgbClr val="FFFFFF"/>
        </a:accent3>
        <a:accent4>
          <a:srgbClr val="000000"/>
        </a:accent4>
        <a:accent5>
          <a:srgbClr val="C0BEAA"/>
        </a:accent5>
        <a:accent6>
          <a:srgbClr val="965506"/>
        </a:accent6>
        <a:hlink>
          <a:srgbClr val="7A5C00"/>
        </a:hlink>
        <a:folHlink>
          <a:srgbClr val="8C43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B2B2B2"/>
        </a:lt2>
        <a:accent1>
          <a:srgbClr val="266099"/>
        </a:accent1>
        <a:accent2>
          <a:srgbClr val="806000"/>
        </a:accent2>
        <a:accent3>
          <a:srgbClr val="FBFBFB"/>
        </a:accent3>
        <a:accent4>
          <a:srgbClr val="000000"/>
        </a:accent4>
        <a:accent5>
          <a:srgbClr val="ACB6CA"/>
        </a:accent5>
        <a:accent6>
          <a:srgbClr val="735600"/>
        </a:accent6>
        <a:hlink>
          <a:srgbClr val="684285"/>
        </a:hlink>
        <a:folHlink>
          <a:srgbClr val="215E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C8019"/>
        </a:accent1>
        <a:accent2>
          <a:srgbClr val="5453A6"/>
        </a:accent2>
        <a:accent3>
          <a:srgbClr val="FFFFFF"/>
        </a:accent3>
        <a:accent4>
          <a:srgbClr val="000000"/>
        </a:accent4>
        <a:accent5>
          <a:srgbClr val="ACC0AB"/>
        </a:accent5>
        <a:accent6>
          <a:srgbClr val="4B4A96"/>
        </a:accent6>
        <a:hlink>
          <a:srgbClr val="8C383F"/>
        </a:hlink>
        <a:folHlink>
          <a:srgbClr val="735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freeppt_0016_slide</Template>
  <TotalTime>30</TotalTime>
  <Words>911</Words>
  <Application>Microsoft Office PowerPoint</Application>
  <PresentationFormat>Экран (4:3)</PresentationFormat>
  <Paragraphs>140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freeppt_0016_slide</vt:lpstr>
      <vt:lpstr>1_Default Design</vt:lpstr>
      <vt:lpstr>Муниципальное бюджетное дошкольное  образовательное учреждение Центр развития ребенка  - детский сад №403 Промышленного района городского округа Самары</vt:lpstr>
      <vt:lpstr>«Единственное мнение, которым я дорожу-                       это мнение русского народа».                                              А.С.Пушкин</vt:lpstr>
      <vt:lpstr>Слайд 3</vt:lpstr>
      <vt:lpstr>Слайд 4</vt:lpstr>
      <vt:lpstr>Принципы построения проекта </vt:lpstr>
      <vt:lpstr>Направления работы </vt:lpstr>
      <vt:lpstr>Слайд 7</vt:lpstr>
      <vt:lpstr>Материально –технические ресурсы  </vt:lpstr>
      <vt:lpstr>Этапы реализации проекта </vt:lpstr>
      <vt:lpstr>Наши дети </vt:lpstr>
      <vt:lpstr>Слайд 11</vt:lpstr>
      <vt:lpstr>Слайд 12</vt:lpstr>
      <vt:lpstr>Слайд 13</vt:lpstr>
      <vt:lpstr>Заключение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 образовательное учреждение Центр развития ребенка  - детский сад №403 Промышленного района городского округа Самары</dc:title>
  <dc:creator>дом</dc:creator>
  <cp:lastModifiedBy>дом</cp:lastModifiedBy>
  <cp:revision>2</cp:revision>
  <dcterms:created xsi:type="dcterms:W3CDTF">2013-02-16T16:56:24Z</dcterms:created>
  <dcterms:modified xsi:type="dcterms:W3CDTF">2013-02-16T17:32:02Z</dcterms:modified>
</cp:coreProperties>
</file>