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59" r:id="rId4"/>
    <p:sldId id="289" r:id="rId5"/>
    <p:sldId id="286" r:id="rId6"/>
    <p:sldId id="277" r:id="rId7"/>
    <p:sldId id="269" r:id="rId8"/>
    <p:sldId id="270" r:id="rId9"/>
    <p:sldId id="287" r:id="rId10"/>
    <p:sldId id="271" r:id="rId11"/>
    <p:sldId id="266" r:id="rId12"/>
    <p:sldId id="276" r:id="rId13"/>
    <p:sldId id="274" r:id="rId14"/>
    <p:sldId id="279" r:id="rId15"/>
    <p:sldId id="280" r:id="rId16"/>
    <p:sldId id="282" r:id="rId17"/>
    <p:sldId id="283" r:id="rId18"/>
    <p:sldId id="284" r:id="rId19"/>
    <p:sldId id="285" r:id="rId20"/>
    <p:sldId id="262" r:id="rId21"/>
    <p:sldId id="263" r:id="rId22"/>
    <p:sldId id="288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C8D18-6D38-47CC-89F5-1ACF94760DAA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6D11-67C0-41B0-A0C0-76B45970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D11-67C0-41B0-A0C0-76B45970DB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if.by/media/k2/items/cache/5e5ad0461939ed3f75d200e635f7aa98_X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yaplakal.com/uploads/post-3-1305106897668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.tsn.ua/media/images/original/Mar2011/38341012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057.radikal.ru/1106/dc/af39d352530f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soc.ru/gallery/files/articles/56136271_2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eltur.ru/tmp/images/photoalbum/3/glp28.335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festival.1september.ru/files/articles/59/5941/594124/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oto-baby.ru/galery1/25b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04.olx.ru/ui/11/80/77/1313152727_33977377_1----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bj.altapress.ru/picture/width/584/2739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-journal.ru/wp-content/uploads/49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perunica.ru/uploads/posts/2010-09/1285435369_neposlusch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ufachildren.ru/images/vospitanie/983459_6e6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305/94207844.220/0_888e1_eb7ffb77_XL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hurriyetaile.com/userfiles/images/5396_420x31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lub.foto.ru/gallery/images/photo/2009/04/30/133089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64307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ПРАКТИКУМ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215370" cy="164307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«Профессиональная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компетентность педагога в общении с детьми».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501" tIns="33327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smtClean="0">
              <a:ln>
                <a:noFill/>
              </a:ln>
              <a:solidFill>
                <a:srgbClr val="F402AF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-3356505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A434F"/>
                </a:solidFill>
                <a:effectLst/>
                <a:latin typeface="Verdana" pitchFamily="34" charset="0"/>
              </a:rPr>
              <a:t>(Притча от Светланы Гладенко)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0" y="457200"/>
            <a:ext cx="184731" cy="35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3327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Рабочий стол\фото 2010-2011 г\P106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40" y="214290"/>
            <a:ext cx="209551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фотографии за 2011-2012гг\28.09.2011\P107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214578" cy="166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Admin\Рабочий стол\фотографии за 2011-2012гг\Фотки 29.09.2011\P107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2357454" cy="1768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Documents and Settings\Admin\Рабочий стол\фото 2010-2011 г\P106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72008"/>
            <a:ext cx="2714644" cy="203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86446" y="4714884"/>
            <a:ext cx="3357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Подготовила педагог-психолог: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Фетисова Елена Евгеньевна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ГОУ детский сад № 985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Г. Москва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ребенка часто запугивают – он учится чувствовать страх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4" name="Picture 4" descr="Картинка 2 из 16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219569" cy="2683741"/>
          </a:xfrm>
          <a:prstGeom prst="rect">
            <a:avLst/>
          </a:prstGeom>
          <a:noFill/>
        </p:spPr>
      </p:pic>
      <p:pic>
        <p:nvPicPr>
          <p:cNvPr id="10246" name="Picture 6" descr="Картинка 11 из 169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428736"/>
            <a:ext cx="48672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5" y="642918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ребенка часто позорят – он учится чувствовать себя виноватым.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6629" name="Picture 5" descr="Картинка 214 из 32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3214710" cy="4546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\Рабочий стол\картинки для детского сада\d8aacda6aba762723c6beb2b5535f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065980" cy="52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9" y="142852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ребенка отвергать – он учится чувствовать себя одиноким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не считаться с чувствами ребенка – он учится жить с чувством обиды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2" name="Picture 4" descr="Картинка 3 из 83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286544" cy="480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55 из 648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6148395" cy="4095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918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к ребенку часто бывают снисходительны – он учится быть терпеливым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99 из 648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523512" cy="3386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" y="2142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ребенка часто подбадривают – он учится уверенности в себе.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Картинка 347 из 6480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4286280" cy="3206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48 из 648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5214944" cy="34766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1" y="57148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Если с ребенком обычно честны – он учится справедливости.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Картинка 355 из 648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357430"/>
            <a:ext cx="4953000" cy="3714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5" y="71435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Если ребенок живет с чувством безопасности – он учится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верить.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3" y="285728"/>
            <a:ext cx="864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ребенка часто одобряют – он учится хорошо к себе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относится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картинки для детского сада\delaem_ni4eg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35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dmin\Рабочий стол\картинки для детского сада\556982_thumb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4786346" cy="452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3" name="Picture 3" descr="C:\Documents and Settings\Admin\Рабочий стол\картинки для детского сада\KYPMNCAY7RECLCAN9PM3XCALELGDZCAPQOT1HCAM83ETQCAX1YMUWCA2X0Y0SCA5UM2VYCA5TMP38CAJ26GXFCA957881CADLQFIVCAQN550TCAOL5QU3CAT9LN98CAKMPR00CA9TC46DCAYGQD0CCAN2RL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214578" cy="1500197"/>
          </a:xfrm>
          <a:prstGeom prst="rect">
            <a:avLst/>
          </a:prstGeom>
          <a:noFill/>
        </p:spPr>
      </p:pic>
      <p:pic>
        <p:nvPicPr>
          <p:cNvPr id="35844" name="Picture 4" descr="C:\Documents and Settings\Admin\Рабочий стол\картинки для детского сада\R8261CA7S1T06CAF5H94MCA5LH7KYCA7CN0VXCAC3L31LCAWEH6FXCASBUV6DCABL49DICAIY2J62CAD99SELCAJWOHNACAL7E4G3CA4BHQB3CAMWSTO4CAOVWLZ9CAKWEREVCAN5XOATCAXGIF50CAXPQH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714356"/>
            <a:ext cx="2214568" cy="1476379"/>
          </a:xfrm>
          <a:prstGeom prst="rect">
            <a:avLst/>
          </a:prstGeom>
          <a:noFill/>
        </p:spPr>
      </p:pic>
      <p:pic>
        <p:nvPicPr>
          <p:cNvPr id="35845" name="Picture 5" descr="C:\Documents and Settings\Admin\Рабочий стол\картинки для детского сада\DMCKGCAJAPK75CAX1ZSRCCA3TECCGCALUHRFRCAK1NRJ1CAKLD368CAOYS5ATCA6PO614CAJM43PKCA7IXM4PCA10TW8NCABMHFXUCAHQ3K9ACA1W4D9QCAHH8PJDCA2TPZNXCAOKOICQCA52PH5PCA2YOO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929198"/>
            <a:ext cx="2071702" cy="1684984"/>
          </a:xfrm>
          <a:prstGeom prst="rect">
            <a:avLst/>
          </a:prstGeom>
          <a:noFill/>
        </p:spPr>
      </p:pic>
      <p:pic>
        <p:nvPicPr>
          <p:cNvPr id="35846" name="Picture 6" descr="C:\Documents and Settings\Admin\Рабочий стол\картинки для детского сада\IGAB9CABLYPL9CA7RZEEICAUDK0ZNCA00NN4TCA5DK15VCAXX0UABCAXF50R6CA8EBKS2CA0DAA28CAW9XJNICAKKB9DOCA8PHE8LCACEV29WCA8DCY5MCAB7YS3XCAERLTJ8CAYLZMF6CAVMTUB6CANFIMK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929198"/>
            <a:ext cx="2189912" cy="1649734"/>
          </a:xfrm>
          <a:prstGeom prst="rect">
            <a:avLst/>
          </a:prstGeom>
          <a:noFill/>
        </p:spPr>
      </p:pic>
      <p:pic>
        <p:nvPicPr>
          <p:cNvPr id="35847" name="Picture 7" descr="C:\Documents and Settings\Admin\Рабочий стол\картинки для детского сада\7552KCA3ZECF9CAAR6AA9CAQ4OH3GCAW4XXO3CAXUWMLXCALYPT3PCAW46HNLCAWWVL84CAJAPGN2CAIR1YW0CA4A1Q3ICARZTEYNCAQCEU0UCAL0HFRJCAFCQJPGCAZ5H7XXCAATLNACCAGNA8D4CATC0CP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071810"/>
            <a:ext cx="1743918" cy="1185864"/>
          </a:xfrm>
          <a:prstGeom prst="rect">
            <a:avLst/>
          </a:prstGeom>
          <a:noFill/>
        </p:spPr>
      </p:pic>
      <p:pic>
        <p:nvPicPr>
          <p:cNvPr id="35848" name="Picture 8" descr="C:\Documents and Settings\Admin\Рабочий стол\картинки для детского сада\i[7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071810"/>
            <a:ext cx="1714502" cy="12915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0"/>
            <a:ext cx="920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Если ребенок живет в атмосфере дружбы и чувствует себя нужным – он учится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    находить в этом мире любовь.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14285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Притча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85723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Учитель и ученики.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3" y="1714488"/>
            <a:ext cx="8929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Как-то одного мудрого учителя спросили ученики, в чем состоит его основная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задача. </a:t>
            </a:r>
            <a:r>
              <a:rPr lang="ru-RU" b="1" dirty="0" smtClean="0">
                <a:solidFill>
                  <a:srgbClr val="002060"/>
                </a:solidFill>
              </a:rPr>
              <a:t>И он ответил им: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Вы узнаете об этом завтра.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следующий день ранним утром учитель повел своих учеников на прогулку в горы.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собой они взяли все необходимые для этого вещи.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Когда наступил полдень, все уже были уставшими и проголодались. Они решили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устроить привал и передохнуть. Учитель достал еду. Это был рис и овощи, которые он приготовил заранее, добавив большое количество соли. Поэтому после такого обеда ученикам очень быстро захотелось пить. Но, воду они всю выпили по дороге.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Тогда им пришлось подняться и осмотреть все вокруг в поисках воды. Учитель 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этом не принимал никакого участия. Ученики не нашли воды и решили, что пора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вернуться обратно. </a:t>
            </a:r>
            <a:r>
              <a:rPr lang="ru-RU" b="1" dirty="0" smtClean="0">
                <a:solidFill>
                  <a:srgbClr val="002060"/>
                </a:solidFill>
              </a:rPr>
              <a:t>Вдруг учитель сказал: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Я помню, что источник с пресной водой находился за тем холмом.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тогда ученики радостно последовали в указанном направлении.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Они нашли воду, утолили жажду и вернулись обратно. При этом не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забыли взять с собой воду и для учителя. Они предложили ему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принесенную воду, но тот отказался и указал на бутыль с водой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://im3-tub-ru.yandex.net/i?id=72381225-4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857760"/>
            <a:ext cx="150019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142853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Притча.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714356"/>
            <a:ext cx="456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Мальчик с плохим характером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849533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Жил на свете один мальчик с плохим характером. Как-то раз его отец дал ему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мешочек с гвоздями и сказал вбивать гвоздь в изгородь сада каждый раз, когда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 теряет терпение или ссорится с кем-нибудь. В первый день мальчик забил 37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гвоздей в забор. В последующие недели он научился контролировать себя, и число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забитых гвоздей в заборе уменьшалось день ото дня – он обнаружил, что легче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контролировать себя, чем забивать гвозди! Тогда отец велел ему доставать гвоздь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забора всякий день, когда он не потерял терпения и не поссорился с кем-либо.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Проходили дни и, наконец, мальчик смог сказать отцу, что он достал все гвозди из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забора.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Тогда отец привел мальчика к забору и говорит ему: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Сын мой, ты вел себя хорошо, но смотри, сколько дырок теперь в заборе. Изгородь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теперь уж не такая, как прежде. Когда ты ссоришься с кем-либо или говоришь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что-нибудь плохое, ты оставляешь такую же рану, как эти.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Ты можешь всадить нож в человека, и можешь достать его, но всегда остается рана.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важно, сколько раз ты извиняешься, а рана все равно остается. Рана словесная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причиняет такую же боль, как и физическая. Помни об этом.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500042"/>
            <a:ext cx="88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Осторожно – слово. Словом можно покалечить душу!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78339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Откажитесь от таких фраз-заявлений детям: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«Если ты не будешь себя как следует вести, никто не будет тебя любить».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(Ребенок воспринимает это так: «Такой какой я есть, я не приемлем».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«Если ты не будешь себя хорошо вести, у тебя не будет друзей».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(«Я наверное плохой»).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«Ну разве можно быть таким глупым?» («Я не умный».)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«Ты никогда ничего не понимаешь». («Я тупой, неспособный!»)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7" y="142852"/>
            <a:ext cx="878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Принципы отношений воспитателя с детьми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857233"/>
            <a:ext cx="85316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Я не всезнайка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Поэтому я и не буду пытаться быть им.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хочу, чтобы меня любили.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буду открыт любящим детям.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так мало знаю о сложных лабиринтах детства.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позволю детям учить меня.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лучше всего усваиваю знания, полученные в результате собственных усилий.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объединю свои усилия с усилиями ребенка.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люблю, когда меня принимают таким, каков на самом деле.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буду стремиться сопереживать ребенку и ценить его.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– единственный, кто может прожить мою жизнь.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не буду стремиться к тому, чтобы управлять жизнью ребенка.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черпаю надежду и волю к жизни внутри себя.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буду признавать и подтверждать чувство самости у ребенка.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не могу сделать так, чтобы страх, боль, разочарование и стрессы ребенка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исчезли.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буду стараться смягчать удары.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чувствую страх, когда я беззащитен.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Поэтому я буду прикасаться к внутреннему миру беззащитного ребенка с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добротой, лаской и нежностью.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Documents and Settings\Admin\Рабочий стол\картинки для детского сада\0050-050-CHto-zhe-na-svete-Luchshe-i-krash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785794"/>
            <a:ext cx="2643205" cy="1721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7" y="14285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Чего делать нельзя в общении с ребенком.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8284897" cy="369331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Избегать частых моралистических суждений в адрес ребенка, а лучше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ими не пользоваться вообще.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</a:rPr>
              <a:t>Избегать применения наказаний и каких-либо угроз в адрес ребенка.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</a:rPr>
              <a:t>Избегать перекладывания на детские плечи своих собственных проблем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и трудностей, меньше жаловаться детям.</a:t>
            </a:r>
          </a:p>
          <a:p>
            <a:pPr marL="342900" indent="-342900">
              <a:buAutoNum type="arabicPeriod" startAt="4"/>
            </a:pPr>
            <a:r>
              <a:rPr lang="ru-RU" b="1" dirty="0" smtClean="0">
                <a:solidFill>
                  <a:srgbClr val="002060"/>
                </a:solidFill>
              </a:rPr>
              <a:t>Избегать нетерпимости, раздражительности по отношению к детям и в их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присутствии.</a:t>
            </a:r>
          </a:p>
          <a:p>
            <a:pPr marL="342900" indent="-342900">
              <a:buAutoNum type="arabicPeriod" startAt="5"/>
            </a:pPr>
            <a:r>
              <a:rPr lang="ru-RU" b="1" dirty="0" smtClean="0">
                <a:solidFill>
                  <a:srgbClr val="002060"/>
                </a:solidFill>
              </a:rPr>
              <a:t>Избегать насмешек над детьми и окружающими людьми.</a:t>
            </a:r>
          </a:p>
          <a:p>
            <a:pPr marL="342900" indent="-342900">
              <a:buAutoNum type="arabicPeriod" startAt="5"/>
            </a:pPr>
            <a:r>
              <a:rPr lang="ru-RU" b="1" dirty="0" smtClean="0">
                <a:solidFill>
                  <a:srgbClr val="002060"/>
                </a:solidFill>
              </a:rPr>
              <a:t>Избегать всего, что способно как то унизить ребенка.</a:t>
            </a:r>
          </a:p>
          <a:p>
            <a:pPr marL="342900" indent="-342900">
              <a:buAutoNum type="arabicPeriod" startAt="5"/>
            </a:pPr>
            <a:r>
              <a:rPr lang="ru-RU" b="1" dirty="0" smtClean="0">
                <a:solidFill>
                  <a:srgbClr val="002060"/>
                </a:solidFill>
              </a:rPr>
              <a:t>Избегать делать преждевременные, а главное «окончательные» выводы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о ребенке, о личности.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8. Признавать и уважать не на словах, а на деле право ребенка иметь и сметь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открыто высказывать свои суждения по любым вопросам.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Рабочий стол\картинки для детского сада\SYJWXCAK8C5J0CA0VSYG0CAY5VDG3CA7UDGZXCAVH8S7OCA99O8XQCALO0IJFCA2QRCXHCAK50DSSCAEGHAR6CAX312WUCAWBMQDKCA9CDA9DCA0594HQCAZVNOWRCADL5YCVCAUDE2KNCAB9EWY4CAI5K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929198"/>
            <a:ext cx="178595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http://im7-tub-ru.yandex.net/i?id=340984786-56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32695"/>
            <a:ext cx="1643074" cy="1723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57422" y="5500702"/>
            <a:ext cx="4854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Желаю Вам радости и удовлетворения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от вашей работы!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571480"/>
            <a:ext cx="8929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которая стояла около его ног – она был почти полная.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Если у тебя была вода, почему ты не дал нам ее, когда мы хотели пить?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Я делал свое дело, решал свою задачу: сначала я вызвал у вас жажду, заставив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искать источник с водой, также как я побуждаю в вас жажду знаний. Увидев, что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 отчаялись – я указал вам путь, пройдя по которому вы нашли воду, этим я под-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держал вас.  Воды я взял с собой много, чтобы показать вам, что желаемое может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находиться совсем близко, если позаботиться об этом заранее, и тем самым не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позволять случайности либо забывчивости поломать ваши планы.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Тогда ученики спросили его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Так в этом и состоит твоя главная задача? Пробудить жажду, поддержать и показать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нам хороший пример?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учитель ответил: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Нет, </a:t>
            </a:r>
            <a:r>
              <a:rPr lang="ru-RU" b="1" dirty="0" smtClean="0">
                <a:solidFill>
                  <a:srgbClr val="C00000"/>
                </a:solidFill>
              </a:rPr>
              <a:t>главная задача учителя </a:t>
            </a:r>
            <a:r>
              <a:rPr lang="ru-RU" dirty="0" smtClean="0">
                <a:solidFill>
                  <a:srgbClr val="002060"/>
                </a:solidFill>
              </a:rPr>
              <a:t>заключается в том, чтобы воспитать в человеке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человечность и доброту. А судя по тому, что вы принесли воду и для меня, мне кажется,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свою задачу я выполняю пока правильно.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214950"/>
            <a:ext cx="855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Так и мы с Вами на наших занятиях, создаем детям проблемную ситуацию даем им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озможность решить ее самим, а если они затрудняются, то подсказываем пути ее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ешения.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8429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Ролевая игра.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Цель игры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развить навыки, а так же </a:t>
            </a:r>
            <a:r>
              <a:rPr lang="ru-RU" dirty="0" smtClean="0"/>
              <a:t>способствовать пониманию и принятию педагогами партнерского стиля общения с детьми.</a:t>
            </a:r>
          </a:p>
          <a:p>
            <a:endParaRPr lang="ru-RU" dirty="0" smtClean="0"/>
          </a:p>
          <a:p>
            <a:r>
              <a:rPr lang="ru-RU" dirty="0" smtClean="0"/>
              <a:t>Игра проводится среди воспитателей. Один выступает в роли воспитателя, другие – в роли детей. Количество участников по желанию.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Материалы: </a:t>
            </a:r>
            <a:r>
              <a:rPr lang="ru-RU" dirty="0" smtClean="0"/>
              <a:t>Лист ватмана. Фломастеры.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Инструкция воспитателю: </a:t>
            </a:r>
            <a:r>
              <a:rPr lang="ru-RU" dirty="0" smtClean="0"/>
              <a:t>Нарисовать совместный рисунок с детьми на тему «Зима», тема может быть любая.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Рефлексия.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0002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Заповеди для воспитателей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2928934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Детей учит то, что их окружает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7" name="Picture 3" descr="C:\Documents and Settings\Admin\Рабочий стол\картинки для детского сада\2EPUGCAB1TTN8CATC3J1QCAEIRZISCAPX8LPZCA9Y3A9FCAPUZSVECAZMQ7FRCAPK6INTCAZQGZCDCAFPM0CHCAZMSZ7XCAT26ESKCAWTA9GGCAHGBIM4CAVO2V8ECAMCUBH7CA329ES4CAFVQOYMCAQXQY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857760"/>
            <a:ext cx="242889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Documents and Settings\Admin\Рабочий стол\картинки для детского сада\U8EF3CAFD3XA3CALIX6GOCA4XHRUCCAD4NZ2KCASHXD4HCA0L0C85CA5MKXD0CAZ0HGM0CAJOCBP7CA3UKQ5PCA99Y2D3CA3CE33GCAB90438CAQ0NRCJCAXL5ZC9CA5T22UHCATX0DJ1CA77S20HCA5K6E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2428892" cy="1621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5" descr="C:\Documents and Settings\Admin\Рабочий стол\картинки для детского сада\VK5DHCA9OSPT8CATWM0WWCA4YBO7HCAA2WN2PCACRKXRMCA0XGMGFCAR7YK4VCAFX8X81CAZS0GSBCA3UE6TPCAVMQ2JJCAG5JKJGCA0VG0QNCAM5WES7CAZDTXMYCATI0PC2CAMTKYHRCA0NESTDCAKF7Y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786190"/>
            <a:ext cx="2440209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2" name="Picture 8" descr="C:\Documents and Settings\Admin\Рабочий стол\картинки для детского сада\53752131_deti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2105025" cy="157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4" name="Picture 10" descr="C:\Documents and Settings\Admin\Рабочий стол\картинки для детского сада\KQ2L2CA611368CA5DYGZ6CATRGCJFCACTDSYKCA4RX0BGCA4WGDG9CA7JOLK3CANMF068CAN5MH25CADKL6F6CAPYH0F0CAZI7991CAR35JOQCAJQDGDBCAMLWRRCCA6YEOS1CAMH34Q2CAJ335NCCA4HXOC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357166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893 из 1359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56042"/>
            <a:ext cx="7000924" cy="3944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Если ребенка часто критикуют – он учится осуждать.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5" y="428604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ребенку часто демонстрируют враждебность – он учится агрессии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Картинка 2 из 255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651390" cy="312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Картинка 81 из 255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428736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5" y="642918"/>
            <a:ext cx="864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ребенка часто высмеивают – он учится быть робким.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Картинка 4 из 5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357430"/>
            <a:ext cx="2533650" cy="3810000"/>
          </a:xfrm>
          <a:prstGeom prst="rect">
            <a:avLst/>
          </a:prstGeom>
          <a:noFill/>
        </p:spPr>
      </p:pic>
      <p:pic>
        <p:nvPicPr>
          <p:cNvPr id="11270" name="Picture 6" descr="Картинка 131 из 5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785926"/>
            <a:ext cx="4000500" cy="2990850"/>
          </a:xfrm>
          <a:prstGeom prst="rect">
            <a:avLst/>
          </a:prstGeom>
          <a:noFill/>
        </p:spPr>
      </p:pic>
      <p:pic>
        <p:nvPicPr>
          <p:cNvPr id="11272" name="Picture 8" descr="Картинка 59 из 57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80997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50004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ребенка часто сравнивают – он учится зависти, ревности и неприятию.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а 10 из 20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6148395" cy="412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1714</TotalTime>
  <Words>1356</Words>
  <PresentationFormat>Экран (4:3)</PresentationFormat>
  <Paragraphs>145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ПРАКТИКУМ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166</cp:revision>
  <dcterms:modified xsi:type="dcterms:W3CDTF">2011-12-04T21:40:14Z</dcterms:modified>
</cp:coreProperties>
</file>