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6" r:id="rId4"/>
    <p:sldId id="267" r:id="rId5"/>
    <p:sldId id="268" r:id="rId6"/>
    <p:sldId id="269" r:id="rId7"/>
    <p:sldId id="259" r:id="rId8"/>
    <p:sldId id="261" r:id="rId9"/>
    <p:sldId id="270" r:id="rId10"/>
    <p:sldId id="262" r:id="rId11"/>
    <p:sldId id="271" r:id="rId12"/>
    <p:sldId id="263" r:id="rId13"/>
    <p:sldId id="272" r:id="rId14"/>
    <p:sldId id="273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6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52A55-66AB-4192-A255-8827992880E1}" type="doc">
      <dgm:prSet loTypeId="urn:microsoft.com/office/officeart/2005/8/layout/hList3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BB57151-4BC8-4F10-8795-3C2C9B6F63C1}">
      <dgm:prSet phldrT="[Текст]" custT="1"/>
      <dgm:spPr/>
      <dgm:t>
        <a:bodyPr/>
        <a:lstStyle/>
        <a:p>
          <a:r>
            <a:rPr lang="ru-RU" sz="2400" dirty="0" smtClean="0"/>
            <a:t>Познавательное-речевое направление</a:t>
          </a:r>
          <a:endParaRPr lang="ru-RU" sz="2400" dirty="0"/>
        </a:p>
      </dgm:t>
    </dgm:pt>
    <dgm:pt modelId="{80871780-758E-489A-A874-037330A0E8DA}" type="parTrans" cxnId="{2CAE483E-EAD3-4F87-B82D-9EE06DBDEB56}">
      <dgm:prSet/>
      <dgm:spPr/>
      <dgm:t>
        <a:bodyPr/>
        <a:lstStyle/>
        <a:p>
          <a:endParaRPr lang="ru-RU"/>
        </a:p>
      </dgm:t>
    </dgm:pt>
    <dgm:pt modelId="{E0DF7135-7BE9-4E73-8F3F-679A931BA339}" type="sibTrans" cxnId="{2CAE483E-EAD3-4F87-B82D-9EE06DBDEB56}">
      <dgm:prSet/>
      <dgm:spPr/>
      <dgm:t>
        <a:bodyPr/>
        <a:lstStyle/>
        <a:p>
          <a:endParaRPr lang="ru-RU"/>
        </a:p>
      </dgm:t>
    </dgm:pt>
    <dgm:pt modelId="{4CAB68E8-A9F3-4905-B093-200A12F59248}">
      <dgm:prSet phldrT="[Текст]" custT="1"/>
      <dgm:spPr/>
      <dgm:t>
        <a:bodyPr/>
        <a:lstStyle/>
        <a:p>
          <a:r>
            <a:rPr lang="ru-RU" sz="2000" b="1" u="sng" dirty="0" smtClean="0"/>
            <a:t>Познание</a:t>
          </a:r>
        </a:p>
        <a:p>
          <a:endParaRPr lang="ru-RU" sz="1800" u="sng" dirty="0" smtClean="0"/>
        </a:p>
        <a:p>
          <a:endParaRPr lang="ru-RU" sz="1800" u="sng" dirty="0" smtClean="0"/>
        </a:p>
        <a:p>
          <a:r>
            <a:rPr lang="ru-RU" sz="1800" u="none" dirty="0" smtClean="0"/>
            <a:t>Знакомство детей с театральным миром, театральными терминами, с театрами Санкт-Петербурга по иллюстрациям;</a:t>
          </a:r>
        </a:p>
        <a:p>
          <a:r>
            <a:rPr lang="ru-RU" sz="1800" u="none" dirty="0" smtClean="0"/>
            <a:t> Основы </a:t>
          </a:r>
          <a:r>
            <a:rPr lang="ru-RU" sz="1800" u="none" dirty="0" err="1" smtClean="0"/>
            <a:t>кукловождения</a:t>
          </a:r>
          <a:r>
            <a:rPr lang="ru-RU" sz="1800" u="none" dirty="0" smtClean="0"/>
            <a:t>; </a:t>
          </a:r>
        </a:p>
        <a:p>
          <a:r>
            <a:rPr lang="ru-RU" sz="1800" u="none" dirty="0" smtClean="0"/>
            <a:t>Основы актерского мастерства</a:t>
          </a:r>
          <a:endParaRPr lang="ru-RU" sz="1800" u="none" dirty="0"/>
        </a:p>
      </dgm:t>
    </dgm:pt>
    <dgm:pt modelId="{AD833278-9639-488D-85D5-5C39C9A0EB7F}" type="parTrans" cxnId="{E19A075D-EBD8-413A-86AF-11F9889A8424}">
      <dgm:prSet/>
      <dgm:spPr/>
      <dgm:t>
        <a:bodyPr/>
        <a:lstStyle/>
        <a:p>
          <a:endParaRPr lang="ru-RU"/>
        </a:p>
      </dgm:t>
    </dgm:pt>
    <dgm:pt modelId="{C2AAA2E9-C5BC-48E2-8B55-DF080434DA86}" type="sibTrans" cxnId="{E19A075D-EBD8-413A-86AF-11F9889A8424}">
      <dgm:prSet/>
      <dgm:spPr/>
      <dgm:t>
        <a:bodyPr/>
        <a:lstStyle/>
        <a:p>
          <a:endParaRPr lang="ru-RU"/>
        </a:p>
      </dgm:t>
    </dgm:pt>
    <dgm:pt modelId="{6BEA614A-6C05-4065-8942-254EB2C345FE}">
      <dgm:prSet phldrT="[Текст]" custT="1"/>
      <dgm:spPr/>
      <dgm:t>
        <a:bodyPr/>
        <a:lstStyle/>
        <a:p>
          <a:r>
            <a:rPr lang="ru-RU" sz="2000" b="1" u="sng" dirty="0" smtClean="0"/>
            <a:t>Коммуникация</a:t>
          </a:r>
        </a:p>
        <a:p>
          <a:endParaRPr lang="ru-RU" sz="1800" u="sng" dirty="0" smtClean="0"/>
        </a:p>
        <a:p>
          <a:endParaRPr lang="ru-RU" sz="1800" u="sng" dirty="0" smtClean="0"/>
        </a:p>
        <a:p>
          <a:r>
            <a:rPr lang="ru-RU" sz="1800" u="none" dirty="0" smtClean="0"/>
            <a:t>Развитие речи: работа над артикуляцией, дыханием и интонацией, работа над силой звучания голоса</a:t>
          </a:r>
          <a:endParaRPr lang="ru-RU" sz="1800" u="none" dirty="0"/>
        </a:p>
      </dgm:t>
    </dgm:pt>
    <dgm:pt modelId="{ED3180B2-00F1-4BBF-ABED-819C37D275C2}" type="parTrans" cxnId="{BC6FF706-9AAC-4ADC-B20E-DEE9F623CF7A}">
      <dgm:prSet/>
      <dgm:spPr/>
      <dgm:t>
        <a:bodyPr/>
        <a:lstStyle/>
        <a:p>
          <a:endParaRPr lang="ru-RU"/>
        </a:p>
      </dgm:t>
    </dgm:pt>
    <dgm:pt modelId="{76AED0BD-038D-4BE7-BE8A-D5C592AA606C}" type="sibTrans" cxnId="{BC6FF706-9AAC-4ADC-B20E-DEE9F623CF7A}">
      <dgm:prSet/>
      <dgm:spPr/>
      <dgm:t>
        <a:bodyPr/>
        <a:lstStyle/>
        <a:p>
          <a:endParaRPr lang="ru-RU"/>
        </a:p>
      </dgm:t>
    </dgm:pt>
    <dgm:pt modelId="{7786AB16-0A40-48F7-8862-8560F7AD34DD}">
      <dgm:prSet phldrT="[Текст]" custT="1"/>
      <dgm:spPr/>
      <dgm:t>
        <a:bodyPr/>
        <a:lstStyle/>
        <a:p>
          <a:r>
            <a:rPr lang="ru-RU" sz="2000" b="1" u="sng" dirty="0" smtClean="0"/>
            <a:t>Ознакомление с художественной литературой</a:t>
          </a:r>
        </a:p>
        <a:p>
          <a:endParaRPr lang="ru-RU" sz="1800" u="sng" dirty="0" smtClean="0"/>
        </a:p>
        <a:p>
          <a:r>
            <a:rPr lang="ru-RU" sz="1800" u="none" dirty="0" smtClean="0"/>
            <a:t>Знакомство с новым интересным литературным материалом (чтение, слушание в записи, просмотр иллюстраций и видеозаписей)</a:t>
          </a:r>
          <a:endParaRPr lang="ru-RU" sz="1800" u="none" dirty="0"/>
        </a:p>
      </dgm:t>
    </dgm:pt>
    <dgm:pt modelId="{AA2F514E-7F78-49A1-B1A4-A239057A83FA}" type="parTrans" cxnId="{288CA878-78F1-4990-AFC8-C6BF13DD078C}">
      <dgm:prSet/>
      <dgm:spPr/>
      <dgm:t>
        <a:bodyPr/>
        <a:lstStyle/>
        <a:p>
          <a:endParaRPr lang="ru-RU"/>
        </a:p>
      </dgm:t>
    </dgm:pt>
    <dgm:pt modelId="{DEB69A18-5295-4C51-B3DD-FC0EBA2CAFC0}" type="sibTrans" cxnId="{288CA878-78F1-4990-AFC8-C6BF13DD078C}">
      <dgm:prSet/>
      <dgm:spPr/>
      <dgm:t>
        <a:bodyPr/>
        <a:lstStyle/>
        <a:p>
          <a:endParaRPr lang="ru-RU"/>
        </a:p>
      </dgm:t>
    </dgm:pt>
    <dgm:pt modelId="{37FFC47A-DDD2-411A-993B-42494418EF49}" type="pres">
      <dgm:prSet presAssocID="{ACA52A55-66AB-4192-A255-8827992880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6A73C-BD5C-4208-8F3C-E82B7053CD98}" type="pres">
      <dgm:prSet presAssocID="{DBB57151-4BC8-4F10-8795-3C2C9B6F63C1}" presName="roof" presStyleLbl="dkBgShp" presStyleIdx="0" presStyleCnt="2" custScaleY="32031"/>
      <dgm:spPr/>
      <dgm:t>
        <a:bodyPr/>
        <a:lstStyle/>
        <a:p>
          <a:endParaRPr lang="ru-RU"/>
        </a:p>
      </dgm:t>
    </dgm:pt>
    <dgm:pt modelId="{30D98FA4-D57C-48C3-B9F2-B0C99F80C582}" type="pres">
      <dgm:prSet presAssocID="{DBB57151-4BC8-4F10-8795-3C2C9B6F63C1}" presName="pillars" presStyleCnt="0"/>
      <dgm:spPr/>
    </dgm:pt>
    <dgm:pt modelId="{A3214C9E-B6AA-46F4-B2D3-180A498BA843}" type="pres">
      <dgm:prSet presAssocID="{DBB57151-4BC8-4F10-8795-3C2C9B6F63C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D2B15-42E0-4FCD-B2E3-EFFB17D506C7}" type="pres">
      <dgm:prSet presAssocID="{6BEA614A-6C05-4065-8942-254EB2C345F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310F1-626C-438A-B56F-08194DDF0E1F}" type="pres">
      <dgm:prSet presAssocID="{7786AB16-0A40-48F7-8862-8560F7AD34D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BA8F3-64BB-4DE8-98AA-386E6F2ED0E3}" type="pres">
      <dgm:prSet presAssocID="{DBB57151-4BC8-4F10-8795-3C2C9B6F63C1}" presName="base" presStyleLbl="dkBgShp" presStyleIdx="1" presStyleCnt="2"/>
      <dgm:spPr/>
    </dgm:pt>
  </dgm:ptLst>
  <dgm:cxnLst>
    <dgm:cxn modelId="{2CAE483E-EAD3-4F87-B82D-9EE06DBDEB56}" srcId="{ACA52A55-66AB-4192-A255-8827992880E1}" destId="{DBB57151-4BC8-4F10-8795-3C2C9B6F63C1}" srcOrd="0" destOrd="0" parTransId="{80871780-758E-489A-A874-037330A0E8DA}" sibTransId="{E0DF7135-7BE9-4E73-8F3F-679A931BA339}"/>
    <dgm:cxn modelId="{F2636CDD-FE0B-4773-9473-DB497AB2CD49}" type="presOf" srcId="{DBB57151-4BC8-4F10-8795-3C2C9B6F63C1}" destId="{3B26A73C-BD5C-4208-8F3C-E82B7053CD98}" srcOrd="0" destOrd="0" presId="urn:microsoft.com/office/officeart/2005/8/layout/hList3"/>
    <dgm:cxn modelId="{288CA878-78F1-4990-AFC8-C6BF13DD078C}" srcId="{DBB57151-4BC8-4F10-8795-3C2C9B6F63C1}" destId="{7786AB16-0A40-48F7-8862-8560F7AD34DD}" srcOrd="2" destOrd="0" parTransId="{AA2F514E-7F78-49A1-B1A4-A239057A83FA}" sibTransId="{DEB69A18-5295-4C51-B3DD-FC0EBA2CAFC0}"/>
    <dgm:cxn modelId="{FACE217A-0F48-4C80-9127-67500A61B61E}" type="presOf" srcId="{6BEA614A-6C05-4065-8942-254EB2C345FE}" destId="{681D2B15-42E0-4FCD-B2E3-EFFB17D506C7}" srcOrd="0" destOrd="0" presId="urn:microsoft.com/office/officeart/2005/8/layout/hList3"/>
    <dgm:cxn modelId="{51F57F80-DB6C-4C54-B56D-306D0018FA5E}" type="presOf" srcId="{ACA52A55-66AB-4192-A255-8827992880E1}" destId="{37FFC47A-DDD2-411A-993B-42494418EF49}" srcOrd="0" destOrd="0" presId="urn:microsoft.com/office/officeart/2005/8/layout/hList3"/>
    <dgm:cxn modelId="{9E78308B-5CE5-4973-A029-4958665BC145}" type="presOf" srcId="{4CAB68E8-A9F3-4905-B093-200A12F59248}" destId="{A3214C9E-B6AA-46F4-B2D3-180A498BA843}" srcOrd="0" destOrd="0" presId="urn:microsoft.com/office/officeart/2005/8/layout/hList3"/>
    <dgm:cxn modelId="{6036671B-D164-4AAD-AB46-35E228763D87}" type="presOf" srcId="{7786AB16-0A40-48F7-8862-8560F7AD34DD}" destId="{354310F1-626C-438A-B56F-08194DDF0E1F}" srcOrd="0" destOrd="0" presId="urn:microsoft.com/office/officeart/2005/8/layout/hList3"/>
    <dgm:cxn modelId="{E19A075D-EBD8-413A-86AF-11F9889A8424}" srcId="{DBB57151-4BC8-4F10-8795-3C2C9B6F63C1}" destId="{4CAB68E8-A9F3-4905-B093-200A12F59248}" srcOrd="0" destOrd="0" parTransId="{AD833278-9639-488D-85D5-5C39C9A0EB7F}" sibTransId="{C2AAA2E9-C5BC-48E2-8B55-DF080434DA86}"/>
    <dgm:cxn modelId="{BC6FF706-9AAC-4ADC-B20E-DEE9F623CF7A}" srcId="{DBB57151-4BC8-4F10-8795-3C2C9B6F63C1}" destId="{6BEA614A-6C05-4065-8942-254EB2C345FE}" srcOrd="1" destOrd="0" parTransId="{ED3180B2-00F1-4BBF-ABED-819C37D275C2}" sibTransId="{76AED0BD-038D-4BE7-BE8A-D5C592AA606C}"/>
    <dgm:cxn modelId="{EB2D8DE7-B7C3-4C47-BDDF-1AEF310847C0}" type="presParOf" srcId="{37FFC47A-DDD2-411A-993B-42494418EF49}" destId="{3B26A73C-BD5C-4208-8F3C-E82B7053CD98}" srcOrd="0" destOrd="0" presId="urn:microsoft.com/office/officeart/2005/8/layout/hList3"/>
    <dgm:cxn modelId="{47EE1A3C-4EA6-4998-A3DB-6416A0E3F329}" type="presParOf" srcId="{37FFC47A-DDD2-411A-993B-42494418EF49}" destId="{30D98FA4-D57C-48C3-B9F2-B0C99F80C582}" srcOrd="1" destOrd="0" presId="urn:microsoft.com/office/officeart/2005/8/layout/hList3"/>
    <dgm:cxn modelId="{0876E8BE-8B97-4E84-9727-D7CA2710843E}" type="presParOf" srcId="{30D98FA4-D57C-48C3-B9F2-B0C99F80C582}" destId="{A3214C9E-B6AA-46F4-B2D3-180A498BA843}" srcOrd="0" destOrd="0" presId="urn:microsoft.com/office/officeart/2005/8/layout/hList3"/>
    <dgm:cxn modelId="{70C84806-9363-4DC5-9162-431A38871661}" type="presParOf" srcId="{30D98FA4-D57C-48C3-B9F2-B0C99F80C582}" destId="{681D2B15-42E0-4FCD-B2E3-EFFB17D506C7}" srcOrd="1" destOrd="0" presId="urn:microsoft.com/office/officeart/2005/8/layout/hList3"/>
    <dgm:cxn modelId="{32A99EDD-CBA7-4A61-AD51-0F12F408C696}" type="presParOf" srcId="{30D98FA4-D57C-48C3-B9F2-B0C99F80C582}" destId="{354310F1-626C-438A-B56F-08194DDF0E1F}" srcOrd="2" destOrd="0" presId="urn:microsoft.com/office/officeart/2005/8/layout/hList3"/>
    <dgm:cxn modelId="{2A61CDDB-D98F-46CE-A980-9EE1A2280D1E}" type="presParOf" srcId="{37FFC47A-DDD2-411A-993B-42494418EF49}" destId="{83CBA8F3-64BB-4DE8-98AA-386E6F2ED0E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6A73C-BD5C-4208-8F3C-E82B7053CD98}">
      <dsp:nvSpPr>
        <dsp:cNvPr id="0" name=""/>
        <dsp:cNvSpPr/>
      </dsp:nvSpPr>
      <dsp:spPr>
        <a:xfrm>
          <a:off x="0" y="288634"/>
          <a:ext cx="10991850" cy="54408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Познавательное-речевое направление</a:t>
          </a:r>
          <a:endParaRPr lang="ru-RU" sz="2400" kern="1200" dirty="0"/>
        </a:p>
      </dsp:txBody>
      <dsp:txXfrm>
        <a:off x="0" y="288634"/>
        <a:ext cx="10991850" cy="544086"/>
      </dsp:txXfrm>
    </dsp:sp>
    <dsp:sp modelId="{A3214C9E-B6AA-46F4-B2D3-180A498BA843}">
      <dsp:nvSpPr>
        <dsp:cNvPr id="0" name=""/>
        <dsp:cNvSpPr/>
      </dsp:nvSpPr>
      <dsp:spPr>
        <a:xfrm>
          <a:off x="5367" y="1409990"/>
          <a:ext cx="3660371" cy="3567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Познание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Знакомство детей с театральным миром, театральными терминами, с театрами Санкт-Петербурга по иллюстрациям;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 Основы </a:t>
          </a:r>
          <a:r>
            <a:rPr lang="ru-RU" sz="1800" u="none" kern="1200" dirty="0" err="1" smtClean="0"/>
            <a:t>кукловождения</a:t>
          </a:r>
          <a:r>
            <a:rPr lang="ru-RU" sz="1800" u="none" kern="1200" dirty="0" smtClean="0"/>
            <a:t>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Основы актерского мастерства</a:t>
          </a:r>
          <a:endParaRPr lang="ru-RU" sz="1800" u="none" kern="1200" dirty="0"/>
        </a:p>
      </dsp:txBody>
      <dsp:txXfrm>
        <a:off x="5367" y="1409990"/>
        <a:ext cx="3660371" cy="3567112"/>
      </dsp:txXfrm>
    </dsp:sp>
    <dsp:sp modelId="{681D2B15-42E0-4FCD-B2E3-EFFB17D506C7}">
      <dsp:nvSpPr>
        <dsp:cNvPr id="0" name=""/>
        <dsp:cNvSpPr/>
      </dsp:nvSpPr>
      <dsp:spPr>
        <a:xfrm>
          <a:off x="3665739" y="1409990"/>
          <a:ext cx="3660371" cy="3567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Коммуникация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Развитие речи: работа над артикуляцией, дыханием и интонацией, работа над силой звучания голоса</a:t>
          </a:r>
          <a:endParaRPr lang="ru-RU" sz="1800" u="none" kern="1200" dirty="0"/>
        </a:p>
      </dsp:txBody>
      <dsp:txXfrm>
        <a:off x="3665739" y="1409990"/>
        <a:ext cx="3660371" cy="3567112"/>
      </dsp:txXfrm>
    </dsp:sp>
    <dsp:sp modelId="{354310F1-626C-438A-B56F-08194DDF0E1F}">
      <dsp:nvSpPr>
        <dsp:cNvPr id="0" name=""/>
        <dsp:cNvSpPr/>
      </dsp:nvSpPr>
      <dsp:spPr>
        <a:xfrm>
          <a:off x="7326110" y="1409990"/>
          <a:ext cx="3660371" cy="3567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Ознакомление с художественной литературой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/>
            <a:t>Знакомство с новым интересным литературным материалом (чтение, слушание в записи, просмотр иллюстраций и видеозаписей)</a:t>
          </a:r>
          <a:endParaRPr lang="ru-RU" sz="1800" u="none" kern="1200" dirty="0"/>
        </a:p>
      </dsp:txBody>
      <dsp:txXfrm>
        <a:off x="7326110" y="1409990"/>
        <a:ext cx="3660371" cy="3567112"/>
      </dsp:txXfrm>
    </dsp:sp>
    <dsp:sp modelId="{83CBA8F3-64BB-4DE8-98AA-386E6F2ED0E3}">
      <dsp:nvSpPr>
        <dsp:cNvPr id="0" name=""/>
        <dsp:cNvSpPr/>
      </dsp:nvSpPr>
      <dsp:spPr>
        <a:xfrm>
          <a:off x="0" y="4977102"/>
          <a:ext cx="10991850" cy="39634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12214-CB3D-4308-AA01-1841DCB360DE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F64F0-2579-4A2A-B809-E39AD602F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6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3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3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1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6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9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1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1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8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2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29CBA-91AF-4BB5-9F89-A214C7A59FDA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60473-771D-4CC9-AE92-109AE173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6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  <a:scene3d>
            <a:camera prst="orthographicFront"/>
            <a:lightRig rig="balanced" dir="t"/>
          </a:scene3d>
          <a:sp3d contourW="12700">
            <a:contourClr>
              <a:schemeClr val="bg1">
                <a:lumMod val="95000"/>
              </a:schemeClr>
            </a:contourClr>
          </a:sp3d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«Интеграция в театрализованной деятельности»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9"/>
          <a:stretch/>
        </p:blipFill>
        <p:spPr>
          <a:xfrm>
            <a:off x="2478505" y="2387601"/>
            <a:ext cx="7620000" cy="4419600"/>
          </a:xfrm>
          <a:prstGeom prst="rect">
            <a:avLst/>
          </a:prstGeom>
          <a:ln>
            <a:noFill/>
          </a:ln>
          <a:effectLst>
            <a:glow rad="127000">
              <a:schemeClr val="accent4">
                <a:lumMod val="20000"/>
                <a:lumOff val="80000"/>
                <a:alpha val="95000"/>
              </a:schemeClr>
            </a:glow>
            <a:softEdge rad="112500"/>
          </a:effectLst>
          <a:scene3d>
            <a:camera prst="orthographicFront"/>
            <a:lightRig rig="soft" dir="t"/>
          </a:scene3d>
        </p:spPr>
      </p:pic>
    </p:spTree>
    <p:extLst>
      <p:ext uri="{BB962C8B-B14F-4D97-AF65-F5344CB8AC3E}">
        <p14:creationId xmlns:p14="http://schemas.microsoft.com/office/powerpoint/2010/main" val="3741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II </a:t>
            </a:r>
            <a:r>
              <a:rPr lang="ru-RU" b="1" i="1" dirty="0" smtClean="0"/>
              <a:t>этап - Рабочий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5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528274" cy="1289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4" b="1820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Самый трудоемкий  этап. Необходимо поэтапная деятельность с промежуточными играми. В этом этапе дети разучивают не только текст, песни и танцы, но и работают над выразительной интонацией, над мимикой, над жестом. Если в спектакле задействованы куклы, то необходима и поэтапная работа с куклами.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Дети действуют в условных декорациях, с условными предметами (стулья, палки, флажки…).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2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III </a:t>
            </a:r>
            <a:r>
              <a:rPr lang="ru-RU" b="1" i="1" dirty="0" smtClean="0"/>
              <a:t>этап - Итоговый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9" y="2377281"/>
            <a:ext cx="5630141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8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512" y="344006"/>
            <a:ext cx="4119195" cy="6370975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accent4">
                <a:lumMod val="60000"/>
                <a:lumOff val="40000"/>
              </a:schemeClr>
            </a:bgClr>
          </a:pattFill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На этом этапе </a:t>
            </a:r>
            <a:r>
              <a:rPr lang="ru-RU" sz="1600" dirty="0">
                <a:solidFill>
                  <a:srgbClr val="0070C0"/>
                </a:solidFill>
              </a:rPr>
              <a:t>проходят репетиции всего спектакля целиком. </a:t>
            </a:r>
            <a:r>
              <a:rPr lang="ru-RU" sz="1600" dirty="0" smtClean="0">
                <a:solidFill>
                  <a:srgbClr val="0070C0"/>
                </a:solidFill>
              </a:rPr>
              <a:t>Используются </a:t>
            </a:r>
            <a:r>
              <a:rPr lang="ru-RU" sz="1600" dirty="0">
                <a:solidFill>
                  <a:srgbClr val="0070C0"/>
                </a:solidFill>
              </a:rPr>
              <a:t>подготовленные для спектакля декорации, бутафория, реквизит и элементы костюмов. Репетиции проходят со всеми музыкальными номерами. Параллельно дети совместно с взрослыми изготовляют билеты и оформляют афишу. Родители тоже могут принимать участие в изготовлении афиши и билетов, а так же в изготовлении элементов костюма. Такая совместная деятельность необходима для ответственного настроя перед выступлением.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 </a:t>
            </a:r>
            <a:endParaRPr lang="ru-RU" sz="1600" dirty="0">
              <a:solidFill>
                <a:srgbClr val="0070C0"/>
              </a:solidFill>
            </a:endParaRP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Перед премьерой спектакля необходимо настроить детей на спектакль и параллельно настроить зрителей на поддержку юных артистов. После выступления предложить обсудить с детьми спектакль и самим выявить недостатки и недочеты во время выступления, что бы во время повторного показа не повторять эти ошибки.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"/>
            </a:pPr>
            <a:endParaRPr lang="ru-RU" sz="2800" kern="150" dirty="0">
              <a:solidFill>
                <a:srgbClr val="0070C0"/>
              </a:solidFill>
              <a:effectLst/>
              <a:latin typeface="Symbol" panose="05050102010706020507" pitchFamily="18" charset="2"/>
              <a:ea typeface="Andale Sans UI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2274">
            <a:off x="8858248" y="578213"/>
            <a:ext cx="2712427" cy="361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292">
            <a:off x="4936878" y="469205"/>
            <a:ext cx="2812075" cy="374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77" y="3833445"/>
            <a:ext cx="2214830" cy="29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85851"/>
            <a:ext cx="5181600" cy="584835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 12 месяцев»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85851"/>
            <a:ext cx="5181600" cy="509111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«Волшебная книга сказок»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8" y="2239550"/>
            <a:ext cx="5388864" cy="352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96" y="2239550"/>
            <a:ext cx="5401056" cy="360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5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207818"/>
            <a:ext cx="11970327" cy="338743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Занятия сценическим искусством не только вводят детей в мир прекрасного, но и является источником для формирования, думающего и чувствующего, любящего и активного человека, готового к творческой деятельности в любой области.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65" y="2385434"/>
            <a:ext cx="3481070" cy="4351338"/>
          </a:xfr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799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2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28600"/>
            <a:ext cx="11471563" cy="624786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u="sng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Цель: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Развитие гармоничной творческой личности ребенка с помощью приобщения к театральному искусству.</a:t>
            </a:r>
          </a:p>
          <a:p>
            <a:pPr>
              <a:spcAft>
                <a:spcPts val="0"/>
              </a:spcAft>
            </a:pPr>
            <a:endParaRPr lang="ru-RU" sz="2000" b="1" u="sng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u="sng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Задачи: </a:t>
            </a: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1.Развитие познавательных интересов и творческих способностей детей, ассоциативного мышления, настойчивости, целеустремленности, умения комбинировать образы.</a:t>
            </a:r>
          </a:p>
          <a:p>
            <a:pPr>
              <a:spcAft>
                <a:spcPts val="0"/>
              </a:spcAft>
            </a:pP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2.Способствование проявлений любознательности, стремления к познанию нового, интуиции, смекалки и изобретательности, способности к импровизации, усвоения новой информации и новых способов действия, проявлению общего интеллекта, эмоций при проигрывании ролей.</a:t>
            </a:r>
          </a:p>
          <a:p>
            <a:pPr>
              <a:spcAft>
                <a:spcPts val="0"/>
              </a:spcAft>
            </a:pP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3. Воспитание театральной культуры юных петербуржцев через знакомство с театральным миром, профессиональной театральной терминологией.</a:t>
            </a:r>
          </a:p>
          <a:p>
            <a:pPr>
              <a:spcAft>
                <a:spcPts val="0"/>
              </a:spcAft>
            </a:pP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Упражнения на развитие речи, дыхания и голоса совершенствуют речевой аппарат ребенка. Выполнение игровых заданий в образах животных и персонажей из сказок помогает лучше овладеть своим телом, осознать пластические возможности движений.</a:t>
            </a:r>
          </a:p>
          <a:p>
            <a:pPr>
              <a:spcAft>
                <a:spcPts val="0"/>
              </a:spcAft>
            </a:pP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kern="150" dirty="0" smtClean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Благодаря театрализованным играм и спектаклям ребята становится более раскрепощенными, общительными; они учатся четко формировать свои мысли и излагать их публично, тоньше чувствовать и познавать окружающий мир.</a:t>
            </a:r>
            <a:endParaRPr lang="ru-RU" sz="20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9559186"/>
              </p:ext>
            </p:extLst>
          </p:nvPr>
        </p:nvGraphicFramePr>
        <p:xfrm>
          <a:off x="647700" y="476250"/>
          <a:ext cx="10991850" cy="566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05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82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Социально-личностное направление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2391"/>
          <a:stretch>
            <a:fillRect/>
          </a:stretch>
        </p:blipFill>
        <p:spPr>
          <a:xfrm>
            <a:off x="5314950" y="987425"/>
            <a:ext cx="6040438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400" b="1" u="sng" dirty="0" smtClean="0"/>
              <a:t>Социализация</a:t>
            </a:r>
            <a:endParaRPr lang="ru-RU" sz="24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2000" dirty="0" smtClean="0"/>
              <a:t>Выступление перед зрителями.</a:t>
            </a:r>
          </a:p>
          <a:p>
            <a:pPr algn="ctr"/>
            <a:r>
              <a:rPr lang="ru-RU" sz="2000" dirty="0" smtClean="0"/>
              <a:t>Использование в совместной деятельности музыкальных, дидактических, хороводных и подвижных игр .</a:t>
            </a:r>
            <a:endParaRPr lang="ru-RU" sz="2000" dirty="0"/>
          </a:p>
          <a:p>
            <a:pPr lvl="0" algn="ctr"/>
            <a:r>
              <a:rPr lang="ru-RU" sz="2000" b="1" u="sng" dirty="0" smtClean="0">
                <a:solidFill>
                  <a:prstClr val="black"/>
                </a:solidFill>
              </a:rPr>
              <a:t>ОБЖ</a:t>
            </a:r>
          </a:p>
          <a:p>
            <a:pPr lvl="0" algn="ctr"/>
            <a:r>
              <a:rPr lang="ru-RU" sz="2000" dirty="0">
                <a:solidFill>
                  <a:prstClr val="black"/>
                </a:solidFill>
              </a:rPr>
              <a:t>З</a:t>
            </a:r>
            <a:r>
              <a:rPr lang="ru-RU" sz="2000" dirty="0" smtClean="0">
                <a:solidFill>
                  <a:prstClr val="black"/>
                </a:solidFill>
              </a:rPr>
              <a:t>накомство </a:t>
            </a:r>
            <a:r>
              <a:rPr lang="ru-RU" sz="2000" dirty="0">
                <a:solidFill>
                  <a:prstClr val="black"/>
                </a:solidFill>
              </a:rPr>
              <a:t>с правилами безопасного поведения в </a:t>
            </a:r>
            <a:r>
              <a:rPr lang="ru-RU" sz="2000" dirty="0" smtClean="0">
                <a:solidFill>
                  <a:prstClr val="black"/>
                </a:solidFill>
              </a:rPr>
              <a:t>театре.</a:t>
            </a:r>
          </a:p>
          <a:p>
            <a:pPr lvl="0" algn="ctr"/>
            <a:r>
              <a:rPr lang="ru-RU" sz="2000" b="1" u="sng" dirty="0" smtClean="0">
                <a:solidFill>
                  <a:prstClr val="black"/>
                </a:solidFill>
              </a:rPr>
              <a:t>Труд 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</a:rPr>
              <a:t>Ручной труд: изготовление атрибутов и декораций.</a:t>
            </a:r>
            <a:endParaRPr lang="ru-RU" sz="2000" dirty="0">
              <a:solidFill>
                <a:prstClr val="black"/>
              </a:solidFill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455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881655"/>
              </p:ext>
            </p:extLst>
          </p:nvPr>
        </p:nvGraphicFramePr>
        <p:xfrm>
          <a:off x="857250" y="609598"/>
          <a:ext cx="10344150" cy="60769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72075"/>
                <a:gridCol w="5172075"/>
              </a:tblGrid>
              <a:tr h="13049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Художественно-этетическое направление</a:t>
                      </a:r>
                      <a:endParaRPr lang="ru-RU" sz="4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2409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Музыка</a:t>
                      </a:r>
                      <a:endParaRPr lang="ru-RU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Художественное творчество</a:t>
                      </a:r>
                      <a:endParaRPr lang="ru-RU" sz="2400" b="1" u="sng" dirty="0"/>
                    </a:p>
                  </a:txBody>
                  <a:tcPr/>
                </a:tc>
              </a:tr>
              <a:tr h="401955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Разучивание и исполнение песен,</a:t>
                      </a:r>
                      <a:r>
                        <a:rPr lang="ru-RU" baseline="0" dirty="0" smtClean="0"/>
                        <a:t> танцев и хороводов к спектаклям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Изготовление детьми билетов и афиш к спектаклям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3779837"/>
            <a:ext cx="1936750" cy="2844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48100"/>
            <a:ext cx="2990850" cy="2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88901"/>
              </p:ext>
            </p:extLst>
          </p:nvPr>
        </p:nvGraphicFramePr>
        <p:xfrm>
          <a:off x="1104900" y="342899"/>
          <a:ext cx="10153650" cy="62865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076825"/>
                <a:gridCol w="5076825"/>
              </a:tblGrid>
              <a:tr h="6667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Физкультурно-оздоровительное направление</a:t>
                      </a:r>
                      <a:endParaRPr lang="ru-RU" sz="4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9611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Здоровье</a:t>
                      </a:r>
                      <a:endParaRPr lang="ru-RU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Физическая культура</a:t>
                      </a:r>
                      <a:endParaRPr lang="ru-RU" sz="2400" b="1" u="sng" dirty="0"/>
                    </a:p>
                  </a:txBody>
                  <a:tcPr/>
                </a:tc>
              </a:tr>
              <a:tr h="42862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Использование в работе постановок, направленных на важность и сохранение здоровья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Двигательная активность во время совместной деятельности сохраняется за счет использования подвижных игр и упражнений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295650"/>
            <a:ext cx="5334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23455"/>
            <a:ext cx="10515600" cy="52370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b="1" i="1" dirty="0" smtClean="0"/>
              <a:t>Работа над театральными постановками проводится за три этапа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2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 </a:t>
            </a:r>
            <a:r>
              <a:rPr lang="ru-RU" b="1" i="1" dirty="0" smtClean="0"/>
              <a:t> этап </a:t>
            </a:r>
            <a:r>
              <a:rPr lang="en-US" b="1" i="1" dirty="0" smtClean="0"/>
              <a:t>-</a:t>
            </a:r>
            <a:r>
              <a:rPr lang="ru-RU" b="1" i="1" dirty="0" smtClean="0"/>
              <a:t> Знакомство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72494"/>
            <a:ext cx="4876800" cy="3657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24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079258" cy="2344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этом этапе основной задачей является заинтересовать детей участием в  спектакле. Здесь используются различные наглядные методы – показ иллюстрации, презентации, видеозаписи, а так же чтение и обязательно анализ характеров героев. Можно провести игры на образы.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410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Andale Sans UI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«Интеграция в театрализованной деятельности» </vt:lpstr>
      <vt:lpstr>Презентация PowerPoint</vt:lpstr>
      <vt:lpstr>Презентация PowerPoint</vt:lpstr>
      <vt:lpstr>Социально-личностное направление</vt:lpstr>
      <vt:lpstr>Презентация PowerPoint</vt:lpstr>
      <vt:lpstr>Презентация PowerPoint</vt:lpstr>
      <vt:lpstr>  Работа над театральными постановками проводится за три этапа   </vt:lpstr>
      <vt:lpstr>I  этап - Знакомство</vt:lpstr>
      <vt:lpstr>Презентация PowerPoint</vt:lpstr>
      <vt:lpstr>II этап - Рабочий</vt:lpstr>
      <vt:lpstr>Презентация PowerPoint</vt:lpstr>
      <vt:lpstr>III этап - Итоговый</vt:lpstr>
      <vt:lpstr>Презентация PowerPoint</vt:lpstr>
      <vt:lpstr>Презентация PowerPoint</vt:lpstr>
      <vt:lpstr>Занятия сценическим искусством не только вводят детей в мир прекрасного, но и является источником для формирования, думающего и чувствующего, любящего и активного человека, готового к творческой деятельности в любой области.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«Интеграция в театрализованной деятельности»</dc:title>
  <dc:creator>Клевцова Ольга</dc:creator>
  <cp:lastModifiedBy>Клевцова Ольга</cp:lastModifiedBy>
  <cp:revision>32</cp:revision>
  <dcterms:created xsi:type="dcterms:W3CDTF">2013-10-14T15:51:00Z</dcterms:created>
  <dcterms:modified xsi:type="dcterms:W3CDTF">2013-10-28T17:07:23Z</dcterms:modified>
</cp:coreProperties>
</file>