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6" r:id="rId8"/>
    <p:sldId id="270" r:id="rId9"/>
    <p:sldId id="271" r:id="rId10"/>
    <p:sldId id="273" r:id="rId11"/>
    <p:sldId id="275" r:id="rId12"/>
    <p:sldId id="277" r:id="rId13"/>
    <p:sldId id="279" r:id="rId14"/>
    <p:sldId id="285" r:id="rId15"/>
    <p:sldId id="286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8134672" cy="46085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                                     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Использования логических блоков Дьенеша.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r>
              <a:rPr lang="ru-RU" i="1" dirty="0" smtClean="0">
                <a:latin typeface="Bookman Old Style" pitchFamily="18" charset="0"/>
              </a:rPr>
              <a:t> </a:t>
            </a:r>
            <a:br>
              <a:rPr lang="ru-RU" i="1" dirty="0" smtClean="0">
                <a:latin typeface="Bookman Old Style" pitchFamily="18" charset="0"/>
              </a:rPr>
            </a:br>
            <a:endParaRPr lang="ru-RU" i="1" dirty="0">
              <a:latin typeface="Bookman Old Style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8387422" cy="354037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Это </a:t>
            </a:r>
            <a:r>
              <a:rPr lang="ru-RU" sz="2000" dirty="0">
                <a:latin typeface="Bookman Old Style" pitchFamily="18" charset="0"/>
              </a:rPr>
              <a:t>игра для среднего возраста, но хочу вам заметить, что чем раньше ребенок знакомиться с блоками, как часто и последовательно он с ними работает, тем раньше он готов принимать более сложные условия игр. Умение декодировать информацию поможет не только при работе в тетради по Программе «Детский сад 2100», но и в составлении аппликаций, рисунков, играх.</a:t>
            </a:r>
          </a:p>
          <a:p>
            <a:r>
              <a:rPr lang="ru-RU" sz="2000" dirty="0">
                <a:latin typeface="Bookman Old Style" pitchFamily="18" charset="0"/>
              </a:rPr>
              <a:t>Вашему вниманию предлагается игра с алгоритмами </a:t>
            </a:r>
          </a:p>
          <a:p>
            <a:pPr>
              <a:buNone/>
            </a:pP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284984"/>
            <a:ext cx="5720456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>
                <a:latin typeface="Bookman Old Style" pitchFamily="18" charset="0"/>
              </a:rPr>
              <a:t>Игра «Архитекторы»</a:t>
            </a:r>
            <a:endParaRPr lang="ru-RU" sz="2200" dirty="0">
              <a:latin typeface="Bookman Old Style" pitchFamily="18" charset="0"/>
            </a:endParaRPr>
          </a:p>
          <a:p>
            <a:r>
              <a:rPr lang="ru-RU" sz="2200" u="sng" dirty="0">
                <a:latin typeface="Bookman Old Style" pitchFamily="18" charset="0"/>
              </a:rPr>
              <a:t>Материал:</a:t>
            </a:r>
            <a:r>
              <a:rPr lang="ru-RU" sz="2200" dirty="0">
                <a:latin typeface="Bookman Old Style" pitchFamily="18" charset="0"/>
              </a:rPr>
              <a:t> алгоритм 1 ,2</a:t>
            </a:r>
            <a:r>
              <a:rPr lang="ru-RU" sz="2200" dirty="0" smtClean="0">
                <a:latin typeface="Bookman Old Style" pitchFamily="18" charset="0"/>
              </a:rPr>
              <a:t>, блоки </a:t>
            </a:r>
            <a:r>
              <a:rPr lang="ru-RU" sz="2200" dirty="0">
                <a:latin typeface="Bookman Old Style" pitchFamily="18" charset="0"/>
              </a:rPr>
              <a:t>Дьенеша</a:t>
            </a:r>
          </a:p>
          <a:p>
            <a:r>
              <a:rPr lang="ru-RU" sz="2200" u="sng" dirty="0">
                <a:latin typeface="Bookman Old Style" pitchFamily="18" charset="0"/>
              </a:rPr>
              <a:t>Ход игры</a:t>
            </a:r>
            <a:r>
              <a:rPr lang="ru-RU" sz="2200" dirty="0">
                <a:latin typeface="Bookman Old Style" pitchFamily="18" charset="0"/>
              </a:rPr>
              <a:t>: Детям предлагается разработать проект детской площадки — выбрать необходимый строительный материал, построить объект детской площадки.</a:t>
            </a:r>
          </a:p>
          <a:p>
            <a:r>
              <a:rPr lang="ru-RU" sz="2200" dirty="0">
                <a:latin typeface="Bookman Old Style" pitchFamily="18" charset="0"/>
              </a:rPr>
              <a:t>Выбор строительного материала происходит  в строгом соответствии с  правилом (алгоритмом 1 или 2)</a:t>
            </a:r>
          </a:p>
          <a:p>
            <a:endParaRPr lang="ru-RU" sz="22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429000"/>
            <a:ext cx="701540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Bookman Old Style" pitchFamily="18" charset="0"/>
              </a:rPr>
              <a:t>Игра «Мозаика цифр»</a:t>
            </a:r>
            <a:r>
              <a:rPr lang="ru-RU" sz="2800" dirty="0">
                <a:latin typeface="Bookman Old Style" pitchFamily="18" charset="0"/>
              </a:rPr>
              <a:t/>
            </a:r>
            <a:br>
              <a:rPr lang="ru-RU" sz="2800" dirty="0">
                <a:latin typeface="Bookman Old Style" pitchFamily="18" charset="0"/>
              </a:rPr>
            </a:b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592288"/>
          </a:xfrm>
        </p:spPr>
        <p:txBody>
          <a:bodyPr>
            <a:normAutofit fontScale="92500" lnSpcReduction="10000"/>
          </a:bodyPr>
          <a:lstStyle/>
          <a:p>
            <a:r>
              <a:rPr lang="ru-RU" sz="2000" u="sng" dirty="0">
                <a:latin typeface="Bookman Old Style" pitchFamily="18" charset="0"/>
              </a:rPr>
              <a:t>Цель</a:t>
            </a:r>
            <a:r>
              <a:rPr lang="ru-RU" sz="2000" dirty="0">
                <a:latin typeface="Bookman Old Style" pitchFamily="18" charset="0"/>
              </a:rPr>
              <a:t>: развитие способности декодировать информацию, изображенную на карточке, умение выбирать блоки по заданным свойствам. Закрепление навыков вычислительной деятельности.</a:t>
            </a:r>
          </a:p>
          <a:p>
            <a:r>
              <a:rPr lang="ru-RU" sz="2000" u="sng" dirty="0">
                <a:latin typeface="Bookman Old Style" pitchFamily="18" charset="0"/>
              </a:rPr>
              <a:t>Ход игры</a:t>
            </a:r>
            <a:r>
              <a:rPr lang="ru-RU" sz="2000" dirty="0">
                <a:latin typeface="Bookman Old Style" pitchFamily="18" charset="0"/>
              </a:rPr>
              <a:t>: дети распределяют между собой карточки с изображением символов и примеров. Каждый ребенок решает пример на карточке, расшифровывает ее и берет блок, соответствующий шифру и находит место для него на изображении предметов. </a:t>
            </a:r>
          </a:p>
          <a:p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620688"/>
            <a:ext cx="7776865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4788024" cy="6597352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Bookman Old Style" pitchFamily="18" charset="0"/>
              </a:rPr>
              <a:t>Работу с логическими блоками можно проводить во всех сферах деятельности: на занятиях (как по развитию математических способностей, так и на развитии речи – поскольку перед воспитателем старшей и тем более подготовительной группы стоит задача научить ребенка звукобуквенному анализу слова, а в дальнейшем и чтения, то блоки очень могут помочь в вычленении изучаемого звука в слове, месте его в слове, а в дальнейшем и квази-письма, пока ребенок не научится писать буквы и слова</a:t>
            </a:r>
            <a:r>
              <a:rPr lang="ru-RU" sz="1600" dirty="0" smtClean="0">
                <a:latin typeface="Bookman Old Style" pitchFamily="18" charset="0"/>
              </a:rPr>
              <a:t>), в изодеятельности, в настольно-печатных играх, в сюжетно-ролевых играх, в подвижных играх, в дидактических играх, вне занятий в развивающей среде группы. Еще раз хочется подчеркнуть, что деление игр по возрасту условно, все зависит от уровня индивидуального развития ребенка, его игрового опыта с блоками Дьенеша.</a:t>
            </a:r>
          </a:p>
          <a:p>
            <a:pPr algn="just"/>
            <a:endParaRPr lang="ru-RU" sz="1600" dirty="0">
              <a:latin typeface="Bookman Old Style" pitchFamily="18" charset="0"/>
            </a:endParaRPr>
          </a:p>
          <a:p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4" name="Рисунок 3" descr="img_amena_1813_0c3dabdd4fe0b2f82cd7dc301423df5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60648"/>
            <a:ext cx="4067944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3754760" cy="63367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Bookman Old Style" pitchFamily="18" charset="0"/>
              </a:rPr>
              <a:t>В </a:t>
            </a:r>
            <a:r>
              <a:rPr lang="ru-RU" sz="1600" dirty="0">
                <a:latin typeface="Bookman Old Style" pitchFamily="18" charset="0"/>
              </a:rPr>
              <a:t>дошкольной педагогике существует множество разнообразных методических материалов, обеспечивающих интеллектуальное развитие детей. Я в своей работе по развитию интеллектуальных способностей начала использовать логические блоки Дьенеша. Почему я взяла для работы именно эти блоки?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645024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Надеюсь, что работа с блоками и логическими фигурами поможет не только хорошо усвоить программный материал детского сада, но и достаточно хорошо подготовить детей к изучению математики, геометрии и информатики в школе, считаю, что преемственность детского сада и школы 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Рисунок 4" descr="Рисунок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3284984"/>
          </a:xfrm>
          <a:prstGeom prst="rect">
            <a:avLst/>
          </a:prstGeom>
        </p:spPr>
      </p:pic>
      <p:pic>
        <p:nvPicPr>
          <p:cNvPr id="6" name="Рисунок 5" descr="Рисунок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4355975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Bookman Old Style" pitchFamily="18" charset="0"/>
              </a:rPr>
              <a:t>будет на достаточно хорошем уровне. Логико-математические игры способствуют развитию таких умственных операций как классификация, группировка предметов по свойствам, абстрагирование свойств от предмета. дети учатся догадываться, доказывать. Это особенно важно, ибо народная пословица гласит: «Ум без догадки и гроша не стоит». Вот и сегодня при нашем общении я предлагаю тоже следовать древней пословице: «Я слышу — и забываю, я вижу — и я запоминаю, я делаю — и я понимаю».</a:t>
            </a:r>
          </a:p>
          <a:p>
            <a:pPr>
              <a:buNone/>
            </a:pPr>
            <a:endParaRPr lang="ru-RU" sz="2000" dirty="0">
              <a:latin typeface="Bookman Old Style" pitchFamily="18" charset="0"/>
            </a:endParaRPr>
          </a:p>
          <a:p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7416" y="3645024"/>
            <a:ext cx="5256584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9704" y="2564904"/>
            <a:ext cx="48445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КОНЕЦ.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1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32656"/>
            <a:ext cx="8229600" cy="652534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Bookman Old Style" pitchFamily="18" charset="0"/>
              </a:rPr>
              <a:t>                  Золтан  Дьенеш - всемирно известный                          	           венгерский педагог и математик, профессор.                          	           Основатель игрового подхода к развитию                         	           детей "Новая математика" ("New  Mathematics"),                         	           идея которого заключается в освоении детьми                          	           математики посредством  увлекательных                           	           логических игр, песен и танцев. Логические                         	           блоки придумал венгерский математик и психолог                               	           Золтан Дьенеш. Игры с блоками доступны, на наглядной основе  знакомят детей с формой, цветом, размером и толщиной объектов, с математическими представлениями и начальными знаниями по информатике. Развивают у детей мыслительные операции (анализ, сравнение, классификация,</a:t>
            </a: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обобщение), логическое мышление, творческие способности и познавательные процессы (восприятие, память, внимание и воображение). Играя с блоками Дьенеша, ребенок выполняет разнообразные предметные действия (разбиение, выкладывание по определенным правилам, перестроение и др.). Блоки Дьенеша предназначены для детей от трех лет. Логические блоки Дьенеша представляют собой набор из 48 геометрических фигур:    </a:t>
            </a:r>
          </a:p>
          <a:p>
            <a:pPr algn="just"/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4" name="Рисунок 3" descr="KRV0021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7784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Bookman Old Style" pitchFamily="18" charset="0"/>
              </a:rPr>
              <a:t>а</a:t>
            </a:r>
            <a:r>
              <a:rPr lang="ru-RU" sz="1800" dirty="0">
                <a:latin typeface="Bookman Old Style" pitchFamily="18" charset="0"/>
              </a:rPr>
              <a:t>) четырех форм (круги, треугольники, </a:t>
            </a:r>
            <a:r>
              <a:rPr lang="ru-RU" sz="1800" dirty="0" smtClean="0">
                <a:latin typeface="Bookman Old Style" pitchFamily="18" charset="0"/>
              </a:rPr>
              <a:t>квадраты</a:t>
            </a:r>
            <a:r>
              <a:rPr lang="ru-RU" sz="1800" dirty="0">
                <a:latin typeface="Bookman Old Style" pitchFamily="18" charset="0"/>
              </a:rPr>
              <a:t>, прямоугольники</a:t>
            </a:r>
            <a:r>
              <a:rPr lang="ru-RU" sz="1800" dirty="0" smtClean="0">
                <a:latin typeface="Bookman Old Style" pitchFamily="18" charset="0"/>
              </a:rPr>
              <a:t>);</a:t>
            </a:r>
          </a:p>
          <a:p>
            <a:r>
              <a:rPr lang="ru-RU" sz="1800" dirty="0" smtClean="0">
                <a:latin typeface="Bookman Old Style" pitchFamily="18" charset="0"/>
              </a:rPr>
              <a:t>б</a:t>
            </a:r>
            <a:r>
              <a:rPr lang="ru-RU" sz="1800" dirty="0">
                <a:latin typeface="Bookman Old Style" pitchFamily="18" charset="0"/>
              </a:rPr>
              <a:t>) трех цветов (красные, синие и желтые);</a:t>
            </a:r>
          </a:p>
          <a:p>
            <a:r>
              <a:rPr lang="ru-RU" sz="1800" dirty="0">
                <a:latin typeface="Bookman Old Style" pitchFamily="18" charset="0"/>
              </a:rPr>
              <a:t>в) двух размеров (большие и маленькие);</a:t>
            </a:r>
          </a:p>
          <a:p>
            <a:r>
              <a:rPr lang="ru-RU" sz="1800" dirty="0">
                <a:latin typeface="Bookman Old Style" pitchFamily="18" charset="0"/>
              </a:rPr>
              <a:t>г) двух видов  толщины (толстые и тонкие).</a:t>
            </a:r>
          </a:p>
          <a:p>
            <a:r>
              <a:rPr lang="ru-RU" sz="1800" dirty="0">
                <a:latin typeface="Bookman Old Style" pitchFamily="18" charset="0"/>
              </a:rPr>
              <a:t>В наборе нет  ни одной одинаковой фигуры. Каждая геометрическая фигура характеризуется  четырьмя признаками: формой, цветом, размером, толщиной.</a:t>
            </a:r>
          </a:p>
          <a:p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5" name="Рисунок 4" descr="17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9975" y="0"/>
            <a:ext cx="1724025" cy="1905000"/>
          </a:xfrm>
          <a:prstGeom prst="rect">
            <a:avLst/>
          </a:prstGeom>
        </p:spPr>
      </p:pic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4984"/>
            <a:ext cx="5256584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Bookman Old Style" pitchFamily="18" charset="0"/>
              </a:rPr>
              <a:t>                       Начала </a:t>
            </a:r>
            <a:r>
              <a:rPr lang="ru-RU" sz="1800" dirty="0">
                <a:latin typeface="Bookman Old Style" pitchFamily="18" charset="0"/>
              </a:rPr>
              <a:t>я работу с блоками с первой младшей </a:t>
            </a:r>
            <a:r>
              <a:rPr lang="ru-RU" sz="1800" dirty="0" smtClean="0">
                <a:latin typeface="Bookman Old Style" pitchFamily="18" charset="0"/>
              </a:rPr>
              <a:t>                       	                 группы </a:t>
            </a:r>
            <a:r>
              <a:rPr lang="ru-RU" sz="1800" dirty="0">
                <a:latin typeface="Bookman Old Style" pitchFamily="18" charset="0"/>
              </a:rPr>
              <a:t>с того, что предоставила детям </a:t>
            </a:r>
            <a:r>
              <a:rPr lang="ru-RU" sz="1800" dirty="0" smtClean="0">
                <a:latin typeface="Bookman Old Style" pitchFamily="18" charset="0"/>
              </a:rPr>
              <a:t>                        	                 возможность       самостоятельно         с         ними  </a:t>
            </a:r>
          </a:p>
          <a:p>
            <a:pPr algn="just"/>
            <a:r>
              <a:rPr lang="ru-RU" sz="1800" dirty="0" smtClean="0">
                <a:latin typeface="Bookman Old Style" pitchFamily="18" charset="0"/>
              </a:rPr>
              <a:t>                        познакомиться</a:t>
            </a:r>
            <a:r>
              <a:rPr lang="ru-RU" sz="1800" dirty="0">
                <a:latin typeface="Bookman Old Style" pitchFamily="18" charset="0"/>
              </a:rPr>
              <a:t>. </a:t>
            </a:r>
            <a:r>
              <a:rPr lang="ru-RU" sz="1800" dirty="0" smtClean="0">
                <a:latin typeface="Bookman Old Style" pitchFamily="18" charset="0"/>
              </a:rPr>
              <a:t>  В     процессе    манипуляций   с    </a:t>
            </a:r>
          </a:p>
          <a:p>
            <a:pPr algn="just"/>
            <a:r>
              <a:rPr lang="ru-RU" sz="1800" dirty="0" smtClean="0">
                <a:latin typeface="Bookman Old Style" pitchFamily="18" charset="0"/>
              </a:rPr>
              <a:t>                       блоками </a:t>
            </a:r>
            <a:r>
              <a:rPr lang="ru-RU" sz="1800" dirty="0">
                <a:latin typeface="Bookman Old Style" pitchFamily="18" charset="0"/>
              </a:rPr>
              <a:t>дети установили, что блоки имеют разный цвет, форму, размер, что с ними можно играть: выстраивать дорожки, башенки и т.д. поскольку блоки представляют собой эталоны форм, цвета они помогли в запоминании программного материала </a:t>
            </a:r>
            <a:r>
              <a:rPr lang="ru-RU" sz="1800" dirty="0" smtClean="0">
                <a:latin typeface="Bookman Old Style" pitchFamily="18" charset="0"/>
              </a:rPr>
              <a:t>   по </a:t>
            </a: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 соотношению       цвета,        </a:t>
            </a:r>
            <a:r>
              <a:rPr lang="ru-RU" sz="1800" dirty="0">
                <a:latin typeface="Bookman Old Style" pitchFamily="18" charset="0"/>
              </a:rPr>
              <a:t>формы, </a:t>
            </a:r>
            <a:r>
              <a:rPr lang="ru-RU" sz="1800" dirty="0" smtClean="0">
                <a:latin typeface="Bookman Old Style" pitchFamily="18" charset="0"/>
              </a:rPr>
              <a:t>        в </a:t>
            </a: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 установлении       сходства    и      </a:t>
            </a:r>
            <a:r>
              <a:rPr lang="ru-RU" sz="1800" dirty="0">
                <a:latin typeface="Bookman Old Style" pitchFamily="18" charset="0"/>
              </a:rPr>
              <a:t>различия </a:t>
            </a:r>
            <a:endParaRPr lang="ru-RU" sz="18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 между           предметами</a:t>
            </a:r>
            <a:r>
              <a:rPr lang="ru-RU" sz="1800" dirty="0">
                <a:latin typeface="Bookman Old Style" pitchFamily="18" charset="0"/>
              </a:rPr>
              <a:t>. </a:t>
            </a:r>
            <a:r>
              <a:rPr lang="ru-RU" sz="1800" dirty="0" smtClean="0">
                <a:latin typeface="Bookman Old Style" pitchFamily="18" charset="0"/>
              </a:rPr>
              <a:t>       Сегодня     я </a:t>
            </a: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 познакомлю   вас   с </a:t>
            </a:r>
            <a:r>
              <a:rPr lang="ru-RU" sz="1800" dirty="0">
                <a:latin typeface="Bookman Old Style" pitchFamily="18" charset="0"/>
              </a:rPr>
              <a:t>некоторыми формами </a:t>
            </a:r>
            <a:endParaRPr lang="ru-RU" sz="18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 организации     работы     с     логическими </a:t>
            </a: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 блоками</a:t>
            </a:r>
            <a:r>
              <a:rPr lang="ru-RU" sz="1800" dirty="0">
                <a:latin typeface="Bookman Old Style" pitchFamily="18" charset="0"/>
              </a:rPr>
              <a:t>. Начнем с самого простого — познакомимся с ними (рассматривание блоков).</a:t>
            </a:r>
          </a:p>
          <a:p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4" name="Рисунок 3" descr="7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5445224"/>
            <a:ext cx="3563888" cy="1412776"/>
          </a:xfrm>
          <a:prstGeom prst="rect">
            <a:avLst/>
          </a:prstGeom>
        </p:spPr>
      </p:pic>
      <p:pic>
        <p:nvPicPr>
          <p:cNvPr id="5" name="Рисунок 4" descr="4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708920"/>
            <a:ext cx="2987824" cy="1944216"/>
          </a:xfrm>
          <a:prstGeom prst="rect">
            <a:avLst/>
          </a:prstGeom>
        </p:spPr>
      </p:pic>
      <p:pic>
        <p:nvPicPr>
          <p:cNvPr id="6" name="Рисунок 5" descr="dene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627784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AutoShape 1"/>
          <p:cNvSpPr>
            <a:spLocks noChangeArrowheads="1"/>
          </p:cNvSpPr>
          <p:nvPr/>
        </p:nvSpPr>
        <p:spPr bwMode="auto">
          <a:xfrm>
            <a:off x="4644008" y="1484784"/>
            <a:ext cx="2592288" cy="172819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58941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Bookman Old Style" pitchFamily="18" charset="0"/>
              </a:rPr>
              <a:t>А теперь </a:t>
            </a:r>
            <a:r>
              <a:rPr lang="ru-RU" sz="2400" dirty="0">
                <a:latin typeface="Bookman Old Style" pitchFamily="18" charset="0"/>
              </a:rPr>
              <a:t>первое задание — найдите все блоки как эта фигура (по цвету, по форме)</a:t>
            </a:r>
          </a:p>
          <a:p>
            <a:r>
              <a:rPr lang="ru-RU" sz="2400" dirty="0" smtClean="0">
                <a:latin typeface="Bookman Old Style" pitchFamily="18" charset="0"/>
              </a:rPr>
              <a:t>Красный</a:t>
            </a:r>
          </a:p>
          <a:p>
            <a:r>
              <a:rPr lang="ru-RU" sz="2400" dirty="0" smtClean="0">
                <a:latin typeface="Bookman Old Style" pitchFamily="18" charset="0"/>
              </a:rPr>
              <a:t>Треугольник </a:t>
            </a:r>
          </a:p>
          <a:p>
            <a:pPr>
              <a:buNone/>
            </a:pPr>
            <a:endParaRPr lang="ru-RU" sz="2400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endParaRPr lang="ru-RU" sz="2400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 теперь не такую фигуру как эта (по цвету, по форме)</a:t>
            </a:r>
            <a:endParaRPr lang="ru-RU" sz="2400" dirty="0" smtClean="0">
              <a:latin typeface="Bookman Old Style" pitchFamily="18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Синий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Квадрат</a:t>
            </a:r>
            <a:r>
              <a:rPr lang="ru-RU" sz="2400" dirty="0" smtClean="0">
                <a:latin typeface="Bookman Old Style" pitchFamily="18" charset="0"/>
                <a:cs typeface="Arial" pitchFamily="34" charset="0"/>
              </a:rPr>
              <a:t> </a:t>
            </a:r>
          </a:p>
          <a:p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5" name="Содержимое 3" descr="imagesCANEZY4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5" y="4437111"/>
            <a:ext cx="1800200" cy="17281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Bookman Old Style" pitchFamily="18" charset="0"/>
              </a:rPr>
              <a:t>Умение       детей      оперировать  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полученными    знаниями   помогает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в конструировании</a:t>
            </a:r>
            <a:r>
              <a:rPr lang="ru-RU" sz="2000" dirty="0">
                <a:latin typeface="Bookman Old Style" pitchFamily="18" charset="0"/>
              </a:rPr>
              <a:t>, </a:t>
            </a:r>
            <a:r>
              <a:rPr lang="ru-RU" sz="2000" dirty="0" smtClean="0">
                <a:latin typeface="Bookman Old Style" pitchFamily="18" charset="0"/>
              </a:rPr>
              <a:t>      аппликации</a:t>
            </a:r>
            <a:r>
              <a:rPr lang="ru-RU" sz="2000" dirty="0">
                <a:latin typeface="Bookman Old Style" pitchFamily="18" charset="0"/>
              </a:rPr>
              <a:t>, </a:t>
            </a:r>
            <a:endParaRPr lang="ru-RU" sz="20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рисовании     по    образцу</a:t>
            </a:r>
            <a:r>
              <a:rPr lang="ru-RU" sz="2000" dirty="0">
                <a:latin typeface="Bookman Old Style" pitchFamily="18" charset="0"/>
              </a:rPr>
              <a:t>: </a:t>
            </a:r>
            <a:r>
              <a:rPr lang="ru-RU" sz="2000" dirty="0" smtClean="0">
                <a:latin typeface="Bookman Old Style" pitchFamily="18" charset="0"/>
              </a:rPr>
              <a:t>  сначала 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путем      накладывания,     </a:t>
            </a:r>
            <a:r>
              <a:rPr lang="ru-RU" sz="2000" dirty="0">
                <a:latin typeface="Bookman Old Style" pitchFamily="18" charset="0"/>
              </a:rPr>
              <a:t>а </a:t>
            </a:r>
            <a:r>
              <a:rPr lang="ru-RU" sz="2000" dirty="0" smtClean="0">
                <a:latin typeface="Bookman Old Style" pitchFamily="18" charset="0"/>
              </a:rPr>
              <a:t>   затем </a:t>
            </a:r>
          </a:p>
          <a:p>
            <a:pPr algn="just">
              <a:buNone/>
            </a:pPr>
            <a:r>
              <a:rPr lang="ru-RU" sz="2000" dirty="0" smtClean="0">
                <a:latin typeface="Bookman Old Style" pitchFamily="18" charset="0"/>
              </a:rPr>
              <a:t>самостоятельного           выкладывая</a:t>
            </a:r>
            <a:r>
              <a:rPr lang="ru-RU" sz="2000" dirty="0">
                <a:latin typeface="Bookman Old Style" pitchFamily="18" charset="0"/>
              </a:rPr>
              <a:t>, </a:t>
            </a:r>
            <a:endParaRPr lang="ru-RU" sz="20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Bookman Old Style" pitchFamily="18" charset="0"/>
              </a:rPr>
              <a:t>рисования  фигуры  на </a:t>
            </a:r>
            <a:r>
              <a:rPr lang="ru-RU" sz="2000" dirty="0">
                <a:latin typeface="Bookman Old Style" pitchFamily="18" charset="0"/>
              </a:rPr>
              <a:t>чистом листе.</a:t>
            </a:r>
          </a:p>
          <a:p>
            <a:pPr algn="just"/>
            <a:r>
              <a:rPr lang="ru-RU" sz="2000" dirty="0">
                <a:latin typeface="Bookman Old Style" pitchFamily="18" charset="0"/>
              </a:rPr>
              <a:t>Предлагаю и вам попробовать себя в конструировании по образцу путем накладывания блоков на изображение.</a:t>
            </a:r>
          </a:p>
          <a:p>
            <a:pPr algn="just">
              <a:buNone/>
            </a:pPr>
            <a:endParaRPr lang="ru-RU" sz="2000" dirty="0">
              <a:latin typeface="Bookman Old Style" pitchFamily="18" charset="0"/>
            </a:endParaRP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                                             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47" y="3717032"/>
            <a:ext cx="4187121" cy="3140968"/>
          </a:xfrm>
          <a:prstGeom prst="rect">
            <a:avLst/>
          </a:prstGeom>
        </p:spPr>
      </p:pic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0"/>
            <a:ext cx="3707904" cy="2852936"/>
          </a:xfrm>
          <a:prstGeom prst="rect">
            <a:avLst/>
          </a:prstGeom>
        </p:spPr>
      </p:pic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5530" y="3717032"/>
            <a:ext cx="4578470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Bookman Old Style" pitchFamily="18" charset="0"/>
              </a:rPr>
              <a:t>Игра «Найди свой домик»</a:t>
            </a:r>
            <a:r>
              <a:rPr lang="ru-RU" sz="3200" dirty="0">
                <a:latin typeface="Bookman Old Style" pitchFamily="18" charset="0"/>
              </a:rPr>
              <a:t/>
            </a:r>
            <a:br>
              <a:rPr lang="ru-RU" sz="3200" dirty="0">
                <a:latin typeface="Bookman Old Style" pitchFamily="18" charset="0"/>
              </a:rPr>
            </a:b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435280" cy="59492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u="sng" dirty="0">
                <a:latin typeface="Bookman Old Style" pitchFamily="18" charset="0"/>
              </a:rPr>
              <a:t>Цель:</a:t>
            </a:r>
            <a:r>
              <a:rPr lang="ru-RU" sz="1600" dirty="0">
                <a:latin typeface="Bookman Old Style" pitchFamily="18" charset="0"/>
              </a:rPr>
              <a:t> закреплять умение различать цвет, форму. Формировать представление о символическом изображении предметов. Учить систематизировать и классифицировать геометрические фигуры по цвету и форме.</a:t>
            </a:r>
          </a:p>
          <a:p>
            <a:pPr algn="just"/>
            <a:r>
              <a:rPr lang="ru-RU" sz="1600" u="sng" dirty="0">
                <a:latin typeface="Bookman Old Style" pitchFamily="18" charset="0"/>
              </a:rPr>
              <a:t>Развивающая среда:  </a:t>
            </a:r>
            <a:r>
              <a:rPr lang="ru-RU" sz="1600" dirty="0">
                <a:latin typeface="Bookman Old Style" pitchFamily="18" charset="0"/>
              </a:rPr>
              <a:t>Ленты красного, желтого, синего и белого цвета (можно из бумаги) геометрические фигуры: круг (З. штуки — красного, желтого, синего цвета);</a:t>
            </a:r>
          </a:p>
          <a:p>
            <a:pPr algn="just"/>
            <a:r>
              <a:rPr lang="ru-RU" sz="1600" dirty="0">
                <a:latin typeface="Bookman Old Style" pitchFamily="18" charset="0"/>
              </a:rPr>
              <a:t>К</a:t>
            </a:r>
            <a:r>
              <a:rPr lang="ru-RU" sz="1600" dirty="0" smtClean="0">
                <a:latin typeface="Bookman Old Style" pitchFamily="18" charset="0"/>
              </a:rPr>
              <a:t>вадрат </a:t>
            </a:r>
            <a:r>
              <a:rPr lang="ru-RU" sz="1600" dirty="0">
                <a:latin typeface="Bookman Old Style" pitchFamily="18" charset="0"/>
              </a:rPr>
              <a:t>— (З.штуки — красного, синего, желтого цвета); треугольник (З. </a:t>
            </a:r>
            <a:r>
              <a:rPr lang="ru-RU" sz="1600" dirty="0" smtClean="0">
                <a:latin typeface="Bookman Old Style" pitchFamily="18" charset="0"/>
              </a:rPr>
              <a:t>штуки - красный</a:t>
            </a:r>
            <a:r>
              <a:rPr lang="ru-RU" sz="1600" dirty="0">
                <a:latin typeface="Bookman Old Style" pitchFamily="18" charset="0"/>
              </a:rPr>
              <a:t>, синий, желтый), «чудесный мешочек».</a:t>
            </a:r>
          </a:p>
          <a:p>
            <a:pPr algn="just"/>
            <a:r>
              <a:rPr lang="ru-RU" sz="1600" u="sng" dirty="0">
                <a:latin typeface="Bookman Old Style" pitchFamily="18" charset="0"/>
              </a:rPr>
              <a:t> Ход игры: </a:t>
            </a:r>
            <a:r>
              <a:rPr lang="ru-RU" sz="1600" dirty="0">
                <a:latin typeface="Bookman Old Style" pitchFamily="18" charset="0"/>
              </a:rPr>
              <a:t>В лесу дети идут по дорожке белого цвета, которая расходится на три цветных дорожки: желтого, синего и красного цвета. Каждая дорожка приводит к домику — обручу, где живут геометрические фигуры (круг, квадрат и треугольник), но чтобы попасть в домик, нужен ключ. В чудесном </a:t>
            </a:r>
            <a:r>
              <a:rPr lang="ru-RU" sz="1600" dirty="0" smtClean="0">
                <a:latin typeface="Bookman Old Style" pitchFamily="18" charset="0"/>
              </a:rPr>
              <a:t>мешочке    дети     находят     </a:t>
            </a:r>
            <a:r>
              <a:rPr lang="ru-RU" sz="1600" dirty="0">
                <a:latin typeface="Bookman Old Style" pitchFamily="18" charset="0"/>
              </a:rPr>
              <a:t>волшебные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фигурки   —   ключик</a:t>
            </a:r>
            <a:r>
              <a:rPr lang="ru-RU" sz="1600" dirty="0">
                <a:latin typeface="Bookman Old Style" pitchFamily="18" charset="0"/>
              </a:rPr>
              <a:t>. </a:t>
            </a:r>
            <a:r>
              <a:rPr lang="ru-RU" sz="1600" dirty="0" smtClean="0">
                <a:latin typeface="Bookman Old Style" pitchFamily="18" charset="0"/>
              </a:rPr>
              <a:t>  По    </a:t>
            </a:r>
            <a:r>
              <a:rPr lang="ru-RU" sz="1600" dirty="0">
                <a:latin typeface="Bookman Old Style" pitchFamily="18" charset="0"/>
              </a:rPr>
              <a:t>сигналу </a:t>
            </a:r>
            <a:r>
              <a:rPr lang="ru-RU" sz="1600" dirty="0" smtClean="0">
                <a:latin typeface="Bookman Old Style" pitchFamily="18" charset="0"/>
              </a:rPr>
              <a:t>  воспитателя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дети    бегут    по    своей    дорожке     к   </a:t>
            </a:r>
            <a:r>
              <a:rPr lang="ru-RU" sz="1600" dirty="0">
                <a:latin typeface="Bookman Old Style" pitchFamily="18" charset="0"/>
              </a:rPr>
              <a:t>домику и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занимают     место   своей  </a:t>
            </a:r>
            <a:r>
              <a:rPr lang="ru-RU" sz="1600" dirty="0">
                <a:latin typeface="Bookman Old Style" pitchFamily="18" charset="0"/>
              </a:rPr>
              <a:t>фигурки. Играть можно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и </a:t>
            </a:r>
            <a:r>
              <a:rPr lang="ru-RU" sz="1600" dirty="0">
                <a:latin typeface="Bookman Old Style" pitchFamily="18" charset="0"/>
              </a:rPr>
              <a:t>с детьми </a:t>
            </a:r>
            <a:r>
              <a:rPr lang="ru-RU" sz="1600" dirty="0" smtClean="0">
                <a:latin typeface="Bookman Old Style" pitchFamily="18" charset="0"/>
              </a:rPr>
              <a:t> младшего </a:t>
            </a:r>
            <a:r>
              <a:rPr lang="ru-RU" sz="1600" dirty="0">
                <a:latin typeface="Bookman Old Style" pitchFamily="18" charset="0"/>
              </a:rPr>
              <a:t>возраста и с детьми старшего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возраста</a:t>
            </a:r>
            <a:r>
              <a:rPr lang="ru-RU" sz="1600" dirty="0">
                <a:latin typeface="Bookman Old Style" pitchFamily="18" charset="0"/>
              </a:rPr>
              <a:t>, предварительно усложнив правила.</a:t>
            </a:r>
          </a:p>
          <a:p>
            <a:pPr algn="just"/>
            <a:r>
              <a:rPr lang="ru-RU" sz="1600" dirty="0" smtClean="0">
                <a:latin typeface="Bookman Old Style" pitchFamily="18" charset="0"/>
              </a:rPr>
              <a:t>Блоки       Дьенеша   прекрасный    материал     </a:t>
            </a:r>
            <a:r>
              <a:rPr lang="ru-RU" sz="1600" dirty="0">
                <a:latin typeface="Bookman Old Style" pitchFamily="18" charset="0"/>
              </a:rPr>
              <a:t>для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замещения     любых     предметов    в   сюжетно </a:t>
            </a:r>
            <a:r>
              <a:rPr lang="ru-RU" sz="1600" dirty="0">
                <a:latin typeface="Bookman Old Style" pitchFamily="18" charset="0"/>
              </a:rPr>
              <a:t>—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ролевых </a:t>
            </a:r>
            <a:r>
              <a:rPr lang="ru-RU" sz="1600" dirty="0">
                <a:latin typeface="Bookman Old Style" pitchFamily="18" charset="0"/>
              </a:rPr>
              <a:t>играх</a:t>
            </a:r>
            <a:r>
              <a:rPr lang="ru-RU" sz="1600" dirty="0" smtClean="0">
                <a:latin typeface="Bookman Old Style" pitchFamily="18" charset="0"/>
              </a:rPr>
              <a:t>.</a:t>
            </a:r>
            <a:r>
              <a:rPr lang="ru-RU" sz="1600" dirty="0">
                <a:latin typeface="Bookman Old Style" pitchFamily="18" charset="0"/>
              </a:rPr>
              <a:t> </a:t>
            </a:r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005065"/>
            <a:ext cx="3059832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Bookman Old Style" pitchFamily="18" charset="0"/>
              </a:rPr>
              <a:t>Игра «Художники</a:t>
            </a:r>
            <a:r>
              <a:rPr lang="ru-RU" sz="3200" b="1" dirty="0" smtClean="0">
                <a:latin typeface="Bookman Old Style" pitchFamily="18" charset="0"/>
              </a:rPr>
              <a:t>»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7"/>
            <a:ext cx="8435280" cy="4464495"/>
          </a:xfrm>
        </p:spPr>
        <p:txBody>
          <a:bodyPr>
            <a:noAutofit/>
          </a:bodyPr>
          <a:lstStyle/>
          <a:p>
            <a:pPr algn="just"/>
            <a:r>
              <a:rPr lang="ru-RU" sz="1600" u="sng" dirty="0">
                <a:latin typeface="Bookman Old Style" pitchFamily="18" charset="0"/>
              </a:rPr>
              <a:t>Цель:</a:t>
            </a:r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          развитие            умения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анализировать        форму    предметов</a:t>
            </a:r>
            <a:r>
              <a:rPr lang="ru-RU" sz="1600" dirty="0">
                <a:latin typeface="Bookman Old Style" pitchFamily="18" charset="0"/>
              </a:rPr>
              <a:t>,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развитие      </a:t>
            </a:r>
            <a:r>
              <a:rPr lang="ru-RU" sz="1600" dirty="0">
                <a:latin typeface="Bookman Old Style" pitchFamily="18" charset="0"/>
              </a:rPr>
              <a:t>умения </a:t>
            </a:r>
            <a:r>
              <a:rPr lang="ru-RU" sz="1600" dirty="0" smtClean="0">
                <a:latin typeface="Bookman Old Style" pitchFamily="18" charset="0"/>
              </a:rPr>
              <a:t>    сравнивать    по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их              свойствам,             </a:t>
            </a:r>
            <a:r>
              <a:rPr lang="ru-RU" sz="1600" dirty="0">
                <a:latin typeface="Bookman Old Style" pitchFamily="18" charset="0"/>
              </a:rPr>
              <a:t>развитие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художественных              способностей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(</a:t>
            </a:r>
            <a:r>
              <a:rPr lang="ru-RU" sz="1600" dirty="0">
                <a:latin typeface="Bookman Old Style" pitchFamily="18" charset="0"/>
              </a:rPr>
              <a:t>выбор </a:t>
            </a:r>
            <a:r>
              <a:rPr lang="ru-RU" sz="1600" dirty="0" smtClean="0">
                <a:latin typeface="Bookman Old Style" pitchFamily="18" charset="0"/>
              </a:rPr>
              <a:t>   цвета</a:t>
            </a:r>
            <a:r>
              <a:rPr lang="ru-RU" sz="1600" dirty="0">
                <a:latin typeface="Bookman Old Style" pitchFamily="18" charset="0"/>
              </a:rPr>
              <a:t>, </a:t>
            </a:r>
            <a:r>
              <a:rPr lang="ru-RU" sz="1600" dirty="0" smtClean="0">
                <a:latin typeface="Bookman Old Style" pitchFamily="18" charset="0"/>
              </a:rPr>
              <a:t>   фона</a:t>
            </a:r>
            <a:r>
              <a:rPr lang="ru-RU" sz="1600" dirty="0">
                <a:latin typeface="Bookman Old Style" pitchFamily="18" charset="0"/>
              </a:rPr>
              <a:t>, расположения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композиции</a:t>
            </a:r>
            <a:r>
              <a:rPr lang="ru-RU" sz="1600" dirty="0">
                <a:latin typeface="Bookman Old Style" pitchFamily="18" charset="0"/>
              </a:rPr>
              <a:t>)</a:t>
            </a:r>
          </a:p>
          <a:p>
            <a:pPr algn="just"/>
            <a:r>
              <a:rPr lang="ru-RU" sz="1600" u="sng" dirty="0">
                <a:latin typeface="Bookman Old Style" pitchFamily="18" charset="0"/>
              </a:rPr>
              <a:t>Развивающая </a:t>
            </a:r>
            <a:r>
              <a:rPr lang="ru-RU" sz="1600" u="sng" dirty="0" smtClean="0">
                <a:latin typeface="Bookman Old Style" pitchFamily="18" charset="0"/>
              </a:rPr>
              <a:t>      среда</a:t>
            </a:r>
            <a:r>
              <a:rPr lang="ru-RU" sz="1600" dirty="0">
                <a:latin typeface="Bookman Old Style" pitchFamily="18" charset="0"/>
              </a:rPr>
              <a:t>: </a:t>
            </a:r>
            <a:r>
              <a:rPr lang="ru-RU" sz="1600" dirty="0" smtClean="0">
                <a:latin typeface="Bookman Old Style" pitchFamily="18" charset="0"/>
              </a:rPr>
              <a:t>      «Эскизы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картин</a:t>
            </a:r>
            <a:r>
              <a:rPr lang="ru-RU" sz="1600" dirty="0">
                <a:latin typeface="Bookman Old Style" pitchFamily="18" charset="0"/>
              </a:rPr>
              <a:t>», листы цветного картона, дополнительные детали из картона </a:t>
            </a:r>
            <a:r>
              <a:rPr lang="ru-RU" sz="1600" dirty="0" smtClean="0">
                <a:latin typeface="Bookman Old Style" pitchFamily="18" charset="0"/>
              </a:rPr>
              <a:t>для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составления </a:t>
            </a:r>
            <a:r>
              <a:rPr lang="ru-RU" sz="1600" dirty="0">
                <a:latin typeface="Bookman Old Style" pitchFamily="18" charset="0"/>
              </a:rPr>
              <a:t>композиции картины, набор блоков.</a:t>
            </a:r>
          </a:p>
          <a:p>
            <a:pPr algn="just"/>
            <a:r>
              <a:rPr lang="ru-RU" sz="1600" u="sng" dirty="0">
                <a:latin typeface="Bookman Old Style" pitchFamily="18" charset="0"/>
              </a:rPr>
              <a:t>Ход </a:t>
            </a:r>
            <a:r>
              <a:rPr lang="ru-RU" sz="1600" u="sng" dirty="0" err="1">
                <a:latin typeface="Bookman Old Style" pitchFamily="18" charset="0"/>
              </a:rPr>
              <a:t>игры:</a:t>
            </a:r>
            <a:r>
              <a:rPr lang="ru-RU" sz="1600" dirty="0" err="1">
                <a:latin typeface="Bookman Old Style" pitchFamily="18" charset="0"/>
              </a:rPr>
              <a:t>детям</a:t>
            </a:r>
            <a:r>
              <a:rPr lang="ru-RU" sz="1600" dirty="0">
                <a:latin typeface="Bookman Old Style" pitchFamily="18" charset="0"/>
              </a:rPr>
              <a:t> предлагается «написать картины» по эскизам. Одну картину могут «писать» сразу несколько человек. Дети выбирают «эскиз» картины, бумагу для фона, детали к будущей картине, необходимые </a:t>
            </a:r>
            <a:r>
              <a:rPr lang="ru-RU" sz="1600" dirty="0" smtClean="0">
                <a:latin typeface="Bookman Old Style" pitchFamily="18" charset="0"/>
              </a:rPr>
              <a:t>  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                                                   блоки</a:t>
            </a:r>
            <a:r>
              <a:rPr lang="ru-RU" sz="1600" dirty="0">
                <a:latin typeface="Bookman Old Style" pitchFamily="18" charset="0"/>
              </a:rPr>
              <a:t>. </a:t>
            </a:r>
            <a:r>
              <a:rPr lang="ru-RU" sz="1600" dirty="0" smtClean="0">
                <a:latin typeface="Bookman Old Style" pitchFamily="18" charset="0"/>
              </a:rPr>
              <a:t>Если </a:t>
            </a:r>
            <a:r>
              <a:rPr lang="ru-RU" sz="1600" dirty="0">
                <a:latin typeface="Bookman Old Style" pitchFamily="18" charset="0"/>
              </a:rPr>
              <a:t>на эскизе деталь только </a:t>
            </a:r>
            <a:r>
              <a:rPr lang="ru-RU" sz="1600" dirty="0" smtClean="0">
                <a:latin typeface="Bookman Old Style" pitchFamily="18" charset="0"/>
              </a:rPr>
              <a:t>о 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                                                   обведена— выбирается  тонкий    блок</a:t>
            </a:r>
            <a:r>
              <a:rPr lang="ru-RU" sz="1600" dirty="0">
                <a:latin typeface="Bookman Old Style" pitchFamily="18" charset="0"/>
              </a:rPr>
              <a:t>, </a:t>
            </a:r>
            <a:r>
              <a:rPr lang="ru-RU" sz="1600" dirty="0" smtClean="0">
                <a:latin typeface="Bookman Old Style" pitchFamily="18" charset="0"/>
              </a:rPr>
              <a:t>         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                                                   если закрашена </a:t>
            </a:r>
            <a:r>
              <a:rPr lang="ru-RU" sz="1600" dirty="0">
                <a:latin typeface="Bookman Old Style" pitchFamily="18" charset="0"/>
              </a:rPr>
              <a:t>— толстый. </a:t>
            </a:r>
            <a:endParaRPr lang="ru-RU" sz="16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                                                   В      конце     работы    </a:t>
            </a:r>
            <a:r>
              <a:rPr lang="ru-RU" sz="1600" dirty="0">
                <a:latin typeface="Bookman Old Style" pitchFamily="18" charset="0"/>
              </a:rPr>
              <a:t>дети придумывают </a:t>
            </a:r>
            <a:r>
              <a:rPr lang="ru-RU" sz="1600" dirty="0" smtClean="0">
                <a:latin typeface="Bookman Old Style" pitchFamily="18" charset="0"/>
              </a:rPr>
              <a:t>                    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                                                    название </a:t>
            </a:r>
            <a:r>
              <a:rPr lang="ru-RU" sz="1600" dirty="0">
                <a:latin typeface="Bookman Old Style" pitchFamily="18" charset="0"/>
              </a:rPr>
              <a:t>своим картинам.</a:t>
            </a:r>
          </a:p>
          <a:p>
            <a:pPr algn="just"/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4" name="Рисунок 3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51" y="4437112"/>
            <a:ext cx="4121909" cy="2420888"/>
          </a:xfrm>
          <a:prstGeom prst="rect">
            <a:avLst/>
          </a:prstGeom>
        </p:spPr>
      </p:pic>
      <p:pic>
        <p:nvPicPr>
          <p:cNvPr id="5" name="Рисунок 4" descr="Рисунок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0"/>
            <a:ext cx="3995936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211</TotalTime>
  <Words>989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                                          Использования логических блоков Дьенеша.          </vt:lpstr>
      <vt:lpstr>Слайд 2</vt:lpstr>
      <vt:lpstr>Слайд 3</vt:lpstr>
      <vt:lpstr>Слайд 4</vt:lpstr>
      <vt:lpstr>Слайд 5</vt:lpstr>
      <vt:lpstr>Слайд 6</vt:lpstr>
      <vt:lpstr>Слайд 7</vt:lpstr>
      <vt:lpstr>Игра «Найди свой домик» </vt:lpstr>
      <vt:lpstr>Игра «Художники»</vt:lpstr>
      <vt:lpstr>Слайд 10</vt:lpstr>
      <vt:lpstr>Слайд 11</vt:lpstr>
      <vt:lpstr>Игра «Мозаика цифр» 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Использования логических блоков Дьенеша.</dc:title>
  <dc:creator>HP</dc:creator>
  <cp:lastModifiedBy>TT</cp:lastModifiedBy>
  <cp:revision>27</cp:revision>
  <dcterms:created xsi:type="dcterms:W3CDTF">2011-05-18T16:26:42Z</dcterms:created>
  <dcterms:modified xsi:type="dcterms:W3CDTF">2011-12-01T17:58:28Z</dcterms:modified>
</cp:coreProperties>
</file>