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2" r:id="rId6"/>
    <p:sldId id="263" r:id="rId7"/>
    <p:sldId id="264" r:id="rId8"/>
    <p:sldId id="261" r:id="rId9"/>
    <p:sldId id="270" r:id="rId10"/>
    <p:sldId id="271" r:id="rId11"/>
    <p:sldId id="266" r:id="rId12"/>
    <p:sldId id="265" r:id="rId13"/>
    <p:sldId id="268" r:id="rId14"/>
    <p:sldId id="267" r:id="rId15"/>
    <p:sldId id="269" r:id="rId1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3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6D6F0A2B-C29E-4046-97E2-17D043CD6A85}" type="slidenum">
              <a:rPr lang="ru-RU" altLang="en-US"/>
              <a:pPr/>
              <a:t>‹#›</a:t>
            </a:fld>
            <a:endParaRPr lang="ru-RU"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240252" cy="6912000"/>
          </a:xfrm>
          <a:prstGeom prst="rect">
            <a:avLst/>
          </a:prstGeom>
          <a:noFill/>
        </p:spPr>
      </p:pic>
      <p:pic>
        <p:nvPicPr>
          <p:cNvPr id="3" name="Picture 2" descr="C:\Documents and Settings\Admin\Мои документы\Мои рисунки\Дети.gif"/>
          <p:cNvPicPr>
            <a:picLocks noChangeAspect="1" noChangeArrowheads="1"/>
          </p:cNvPicPr>
          <p:nvPr/>
        </p:nvPicPr>
        <p:blipFill>
          <a:blip r:embed="rId3" cstate="print"/>
          <a:srcRect/>
          <a:stretch>
            <a:fillRect/>
          </a:stretch>
        </p:blipFill>
        <p:spPr bwMode="auto">
          <a:xfrm>
            <a:off x="5791200" y="171450"/>
            <a:ext cx="3495675" cy="6686550"/>
          </a:xfrm>
          <a:prstGeom prst="rect">
            <a:avLst/>
          </a:prstGeom>
          <a:noFill/>
        </p:spPr>
      </p:pic>
      <p:sp>
        <p:nvSpPr>
          <p:cNvPr id="5" name="TextBox 4"/>
          <p:cNvSpPr txBox="1"/>
          <p:nvPr/>
        </p:nvSpPr>
        <p:spPr>
          <a:xfrm>
            <a:off x="457200" y="304800"/>
            <a:ext cx="6346353" cy="923330"/>
          </a:xfrm>
          <a:prstGeom prst="rect">
            <a:avLst/>
          </a:prstGeom>
          <a:noFill/>
        </p:spPr>
        <p:txBody>
          <a:bodyPr wrap="none" rtlCol="0">
            <a:spAutoFit/>
          </a:bodyPr>
          <a:lstStyle/>
          <a:p>
            <a:r>
              <a:rPr lang="ru-RU" sz="3600" b="1" dirty="0" smtClean="0">
                <a:latin typeface="Times New Roman" pitchFamily="18" charset="0"/>
                <a:cs typeface="Times New Roman" pitchFamily="18" charset="0"/>
              </a:rPr>
              <a:t>«Безопасные дороги детства»</a:t>
            </a:r>
            <a:endParaRPr lang="ru-RU" sz="3600" dirty="0" smtClean="0">
              <a:latin typeface="Times New Roman" pitchFamily="18" charset="0"/>
              <a:cs typeface="Times New Roman" pitchFamily="18" charset="0"/>
            </a:endParaRPr>
          </a:p>
          <a:p>
            <a:endParaRPr lang="ru-RU" dirty="0"/>
          </a:p>
        </p:txBody>
      </p:sp>
      <p:sp>
        <p:nvSpPr>
          <p:cNvPr id="6" name="TextBox 5"/>
          <p:cNvSpPr txBox="1"/>
          <p:nvPr/>
        </p:nvSpPr>
        <p:spPr>
          <a:xfrm>
            <a:off x="990600" y="1143000"/>
            <a:ext cx="5486400" cy="830997"/>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Заседание родительского круглого стола</a:t>
            </a:r>
            <a:endParaRPr lang="ru-RU" sz="2400" b="1" dirty="0">
              <a:latin typeface="Times New Roman" pitchFamily="18" charset="0"/>
              <a:cs typeface="Times New Roman" pitchFamily="18" charset="0"/>
            </a:endParaRPr>
          </a:p>
        </p:txBody>
      </p:sp>
      <p:pic>
        <p:nvPicPr>
          <p:cNvPr id="1026" name="Picture 2" descr="C:\Users\OLGA\Desktop\Рисунок1.png"/>
          <p:cNvPicPr>
            <a:picLocks noChangeAspect="1" noChangeArrowheads="1"/>
          </p:cNvPicPr>
          <p:nvPr/>
        </p:nvPicPr>
        <p:blipFill>
          <a:blip r:embed="rId4" cstate="print"/>
          <a:srcRect/>
          <a:stretch>
            <a:fillRect/>
          </a:stretch>
        </p:blipFill>
        <p:spPr bwMode="auto">
          <a:xfrm>
            <a:off x="685800" y="1981200"/>
            <a:ext cx="4821237" cy="36322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3" name="TextBox 2"/>
          <p:cNvSpPr txBox="1"/>
          <p:nvPr/>
        </p:nvSpPr>
        <p:spPr>
          <a:xfrm>
            <a:off x="358966" y="533400"/>
            <a:ext cx="8785034" cy="2954655"/>
          </a:xfrm>
          <a:prstGeom prst="rect">
            <a:avLst/>
          </a:prstGeom>
          <a:noFill/>
        </p:spPr>
        <p:txBody>
          <a:bodyPr wrap="none" rtlCol="0">
            <a:spAutoFit/>
          </a:bodyPr>
          <a:lstStyle/>
          <a:p>
            <a:r>
              <a:rPr lang="ru-RU" sz="2400" dirty="0" smtClean="0">
                <a:latin typeface="Times New Roman" pitchFamily="18" charset="0"/>
                <a:cs typeface="Times New Roman" pitchFamily="18" charset="0"/>
              </a:rPr>
              <a:t>Как водитель или пассажир вы постоянно являетесь примером </a:t>
            </a:r>
          </a:p>
          <a:p>
            <a:r>
              <a:rPr lang="ru-RU" sz="2400" dirty="0" smtClean="0">
                <a:latin typeface="Times New Roman" pitchFamily="18" charset="0"/>
                <a:cs typeface="Times New Roman" pitchFamily="18" charset="0"/>
              </a:rPr>
              <a:t>для подражания. Не будьте агрессивны по отношению к другим</a:t>
            </a:r>
          </a:p>
          <a:p>
            <a:r>
              <a:rPr lang="ru-RU" sz="2400" dirty="0" smtClean="0">
                <a:latin typeface="Times New Roman" pitchFamily="18" charset="0"/>
                <a:cs typeface="Times New Roman" pitchFamily="18" charset="0"/>
              </a:rPr>
              <a:t>Участникам движения, не обрушивайте на них поток проклятий.</a:t>
            </a:r>
          </a:p>
          <a:p>
            <a:r>
              <a:rPr lang="ru-RU" sz="2400" dirty="0" smtClean="0">
                <a:latin typeface="Times New Roman" pitchFamily="18" charset="0"/>
                <a:cs typeface="Times New Roman" pitchFamily="18" charset="0"/>
              </a:rPr>
              <a:t>Вместо этого объясните конкретно, в чём их ошибка.</a:t>
            </a:r>
          </a:p>
          <a:p>
            <a:r>
              <a:rPr lang="ru-RU" sz="2400" dirty="0" smtClean="0">
                <a:latin typeface="Times New Roman" pitchFamily="18" charset="0"/>
                <a:cs typeface="Times New Roman" pitchFamily="18" charset="0"/>
              </a:rPr>
              <a:t>Используйте различные ситуации для объяснения правил </a:t>
            </a:r>
          </a:p>
          <a:p>
            <a:r>
              <a:rPr lang="ru-RU" sz="2400" dirty="0" smtClean="0">
                <a:latin typeface="Times New Roman" pitchFamily="18" charset="0"/>
                <a:cs typeface="Times New Roman" pitchFamily="18" charset="0"/>
              </a:rPr>
              <a:t>дорожного движения, спокойно признавайте и свои собственные </a:t>
            </a:r>
          </a:p>
          <a:p>
            <a:r>
              <a:rPr lang="ru-RU" sz="2400" dirty="0" smtClean="0">
                <a:latin typeface="Times New Roman" pitchFamily="18" charset="0"/>
                <a:cs typeface="Times New Roman" pitchFamily="18" charset="0"/>
              </a:rPr>
              <a:t>ошибки.   </a:t>
            </a:r>
          </a:p>
          <a:p>
            <a:endParaRPr lang="ru-RU" dirty="0"/>
          </a:p>
        </p:txBody>
      </p:sp>
      <p:pic>
        <p:nvPicPr>
          <p:cNvPr id="6145" name="Picture 1" descr="C:\Documents and Settings\Пользователь\Рабочий стол\на дороге   Азбука безопасности_files\collage2012_11.preview.jpg"/>
          <p:cNvPicPr>
            <a:picLocks noChangeAspect="1" noChangeArrowheads="1"/>
          </p:cNvPicPr>
          <p:nvPr/>
        </p:nvPicPr>
        <p:blipFill>
          <a:blip r:embed="rId3" cstate="screen"/>
          <a:srcRect/>
          <a:stretch>
            <a:fillRect/>
          </a:stretch>
        </p:blipFill>
        <p:spPr bwMode="auto">
          <a:xfrm>
            <a:off x="2438400" y="2819400"/>
            <a:ext cx="3890962" cy="3879749"/>
          </a:xfrm>
          <a:prstGeom prst="rect">
            <a:avLst/>
          </a:prstGeom>
          <a:noFill/>
          <a:ln w="38100">
            <a:solidFill>
              <a:srgbClr val="FFC000"/>
            </a:solidFill>
          </a:ln>
        </p:spPr>
      </p:pic>
    </p:spTree>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6627" name="Rectangle 3"/>
          <p:cNvSpPr>
            <a:spLocks noGrp="1" noChangeArrowheads="1"/>
          </p:cNvSpPr>
          <p:nvPr>
            <p:ph type="body" sz="half" idx="3"/>
          </p:nvPr>
        </p:nvSpPr>
        <p:spPr>
          <a:xfrm>
            <a:off x="457200" y="333375"/>
            <a:ext cx="8229600" cy="1727200"/>
          </a:xfrm>
        </p:spPr>
        <p:txBody>
          <a:bodyPr>
            <a:normAutofit fontScale="92500" lnSpcReduction="20000"/>
          </a:bodyPr>
          <a:lstStyle/>
          <a:p>
            <a:r>
              <a:rPr lang="ru-RU" sz="2600" dirty="0">
                <a:latin typeface="Times New Roman" pitchFamily="18" charset="0"/>
                <a:cs typeface="Times New Roman" pitchFamily="18" charset="0"/>
              </a:rPr>
              <a:t>Составьте для ребенка "</a:t>
            </a:r>
            <a:r>
              <a:rPr lang="ru-RU" sz="2600" b="1" dirty="0">
                <a:latin typeface="Times New Roman" pitchFamily="18" charset="0"/>
                <a:cs typeface="Times New Roman" pitchFamily="18" charset="0"/>
              </a:rPr>
              <a:t>Маршрутный лист</a:t>
            </a:r>
            <a:r>
              <a:rPr lang="ru-RU" sz="2600" dirty="0">
                <a:latin typeface="Times New Roman" pitchFamily="18" charset="0"/>
                <a:cs typeface="Times New Roman" pitchFamily="18" charset="0"/>
              </a:rPr>
              <a:t>" от дома до детского учреждения. Помните, необходимо </a:t>
            </a:r>
            <a:r>
              <a:rPr lang="ru-RU" sz="2600" b="1" dirty="0">
                <a:latin typeface="Times New Roman" pitchFamily="18" charset="0"/>
                <a:cs typeface="Times New Roman" pitchFamily="18" charset="0"/>
              </a:rPr>
              <a:t>выбрать</a:t>
            </a:r>
            <a:r>
              <a:rPr lang="ru-RU" sz="2600" dirty="0">
                <a:latin typeface="Times New Roman" pitchFamily="18" charset="0"/>
                <a:cs typeface="Times New Roman" pitchFamily="18" charset="0"/>
              </a:rPr>
              <a:t> не самый короткий, а </a:t>
            </a:r>
            <a:r>
              <a:rPr lang="ru-RU" sz="2600" b="1" dirty="0">
                <a:latin typeface="Times New Roman" pitchFamily="18" charset="0"/>
                <a:cs typeface="Times New Roman" pitchFamily="18" charset="0"/>
              </a:rPr>
              <a:t>самый безопасный путь</a:t>
            </a:r>
            <a:r>
              <a:rPr lang="ru-RU" sz="2600" dirty="0">
                <a:latin typeface="Times New Roman" pitchFamily="18" charset="0"/>
                <a:cs typeface="Times New Roman" pitchFamily="18" charset="0"/>
              </a:rPr>
              <a:t>. Несколько раз пройдите этот путь вместе с сыном или дочерью, убедитесь, что </a:t>
            </a:r>
            <a:r>
              <a:rPr lang="ru-RU" sz="2600" b="1" dirty="0">
                <a:latin typeface="Times New Roman" pitchFamily="18" charset="0"/>
                <a:cs typeface="Times New Roman" pitchFamily="18" charset="0"/>
              </a:rPr>
              <a:t>ребенок твердо усвоил этот путь.</a:t>
            </a:r>
          </a:p>
          <a:p>
            <a:pPr>
              <a:buFont typeface="Wingdings" pitchFamily="2" charset="2"/>
              <a:buNone/>
            </a:pPr>
            <a:endParaRPr lang="ru-RU" sz="2200" b="1" dirty="0"/>
          </a:p>
          <a:p>
            <a:endParaRPr lang="ru-RU" sz="2200" dirty="0"/>
          </a:p>
        </p:txBody>
      </p:sp>
      <p:pic>
        <p:nvPicPr>
          <p:cNvPr id="26641" name="Picture 17" descr="сканирование0001"/>
          <p:cNvPicPr>
            <a:picLocks noGrp="1" noChangeAspect="1" noChangeArrowheads="1"/>
          </p:cNvPicPr>
          <p:nvPr>
            <p:ph sz="quarter" idx="2"/>
          </p:nvPr>
        </p:nvPicPr>
        <p:blipFill>
          <a:blip r:embed="rId3" cstate="screen"/>
          <a:srcRect/>
          <a:stretch>
            <a:fillRect/>
          </a:stretch>
        </p:blipFill>
        <p:spPr>
          <a:xfrm>
            <a:off x="2133600" y="2076560"/>
            <a:ext cx="4495800" cy="4616439"/>
          </a:xfrm>
          <a:ln w="38100">
            <a:solidFill>
              <a:srgbClr val="FFC000"/>
            </a:solidFill>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in)">
                                      <p:cBhvr>
                                        <p:cTn id="7"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3" name="Прямоугольник 2"/>
          <p:cNvSpPr/>
          <p:nvPr/>
        </p:nvSpPr>
        <p:spPr>
          <a:xfrm>
            <a:off x="457200" y="457200"/>
            <a:ext cx="8019375"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solidFill>
                    <a:schemeClr val="bg1"/>
                  </a:solidFill>
                </a:ln>
                <a:solidFill>
                  <a:srgbClr val="FF0000"/>
                </a:solidFill>
                <a:effectLst>
                  <a:reflection blurRad="12700" stA="50000" endPos="50000" dist="5000" dir="5400000" sy="-100000" rotWithShape="0"/>
                </a:effectLst>
              </a:rPr>
              <a:t>Как мы изучаем </a:t>
            </a:r>
          </a:p>
          <a:p>
            <a:pPr algn="ctr"/>
            <a:r>
              <a:rPr lang="ru-RU" sz="5400" b="1" cap="all" dirty="0" smtClean="0">
                <a:ln w="0">
                  <a:solidFill>
                    <a:schemeClr val="bg1"/>
                  </a:solidFill>
                </a:ln>
                <a:solidFill>
                  <a:srgbClr val="FF0000"/>
                </a:solidFill>
                <a:effectLst>
                  <a:reflection blurRad="12700" stA="50000" endPos="50000" dist="5000" dir="5400000" sy="-100000" rotWithShape="0"/>
                </a:effectLst>
              </a:rPr>
              <a:t>правила безопасности</a:t>
            </a:r>
            <a:endParaRPr lang="ru-RU" sz="5400" b="1" cap="all" dirty="0">
              <a:ln w="0">
                <a:solidFill>
                  <a:schemeClr val="bg1"/>
                </a:solidFill>
              </a:ln>
              <a:solidFill>
                <a:srgbClr val="FF0000"/>
              </a:solidFill>
              <a:effectLst>
                <a:reflection blurRad="12700" stA="50000" endPos="50000" dist="5000" dir="5400000" sy="-100000" rotWithShape="0"/>
              </a:effectLst>
            </a:endParaRPr>
          </a:p>
        </p:txBody>
      </p:sp>
      <p:pic>
        <p:nvPicPr>
          <p:cNvPr id="2050" name="Picture 2" descr="H:\Фото ПДД\S7302226 2.jpg"/>
          <p:cNvPicPr>
            <a:picLocks noChangeAspect="1" noChangeArrowheads="1"/>
          </p:cNvPicPr>
          <p:nvPr/>
        </p:nvPicPr>
        <p:blipFill>
          <a:blip r:embed="rId3" cstate="print"/>
          <a:srcRect/>
          <a:stretch>
            <a:fillRect/>
          </a:stretch>
        </p:blipFill>
        <p:spPr bwMode="auto">
          <a:xfrm>
            <a:off x="533400" y="2743200"/>
            <a:ext cx="3840000" cy="2880000"/>
          </a:xfrm>
          <a:prstGeom prst="rect">
            <a:avLst/>
          </a:prstGeom>
          <a:noFill/>
          <a:ln w="38100">
            <a:solidFill>
              <a:srgbClr val="FFC000"/>
            </a:solidFill>
          </a:ln>
        </p:spPr>
      </p:pic>
      <p:pic>
        <p:nvPicPr>
          <p:cNvPr id="5" name="Picture 8"/>
          <p:cNvPicPr>
            <a:picLocks noChangeAspect="1" noChangeArrowheads="1"/>
          </p:cNvPicPr>
          <p:nvPr/>
        </p:nvPicPr>
        <p:blipFill>
          <a:blip r:embed="rId4" cstate="screen"/>
          <a:srcRect/>
          <a:stretch>
            <a:fillRect/>
          </a:stretch>
        </p:blipFill>
        <p:spPr bwMode="auto">
          <a:xfrm>
            <a:off x="4800600" y="2743200"/>
            <a:ext cx="3840000" cy="2880000"/>
          </a:xfrm>
          <a:prstGeom prst="rect">
            <a:avLst/>
          </a:prstGeom>
          <a:noFill/>
          <a:ln w="38100">
            <a:solidFill>
              <a:srgbClr val="FFC000"/>
            </a:solidFill>
            <a:miter lim="800000"/>
            <a:headEnd/>
            <a:tailEnd/>
          </a:ln>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pic>
        <p:nvPicPr>
          <p:cNvPr id="4099" name="Picture 3" descr="H:\Фото ПДД\S7302248 - копия.jpg"/>
          <p:cNvPicPr>
            <a:picLocks noChangeAspect="1" noChangeArrowheads="1"/>
          </p:cNvPicPr>
          <p:nvPr/>
        </p:nvPicPr>
        <p:blipFill>
          <a:blip r:embed="rId3" cstate="print"/>
          <a:srcRect/>
          <a:stretch>
            <a:fillRect/>
          </a:stretch>
        </p:blipFill>
        <p:spPr bwMode="auto">
          <a:xfrm>
            <a:off x="4267200" y="3124200"/>
            <a:ext cx="4572000" cy="3429000"/>
          </a:xfrm>
          <a:prstGeom prst="rect">
            <a:avLst/>
          </a:prstGeom>
          <a:noFill/>
          <a:ln w="38100">
            <a:solidFill>
              <a:srgbClr val="FFC000"/>
            </a:solidFill>
          </a:ln>
        </p:spPr>
      </p:pic>
      <p:pic>
        <p:nvPicPr>
          <p:cNvPr id="4098" name="Picture 2" descr="H:\Фото ПДД\S7302247 - копия 2.jpg"/>
          <p:cNvPicPr>
            <a:picLocks noChangeAspect="1" noChangeArrowheads="1"/>
          </p:cNvPicPr>
          <p:nvPr/>
        </p:nvPicPr>
        <p:blipFill>
          <a:blip r:embed="rId4" cstate="print"/>
          <a:srcRect/>
          <a:stretch>
            <a:fillRect/>
          </a:stretch>
        </p:blipFill>
        <p:spPr bwMode="auto">
          <a:xfrm>
            <a:off x="228600" y="228600"/>
            <a:ext cx="4572000" cy="3429000"/>
          </a:xfrm>
          <a:prstGeom prst="rect">
            <a:avLst/>
          </a:prstGeom>
          <a:noFill/>
          <a:ln w="38100">
            <a:solidFill>
              <a:srgbClr val="FFC000"/>
            </a:solidFill>
          </a:ln>
        </p:spPr>
      </p:pic>
    </p:spTree>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pic>
        <p:nvPicPr>
          <p:cNvPr id="1028" name="Picture 4" descr="H:\Фото ПДД\S7302214 2.jpg"/>
          <p:cNvPicPr>
            <a:picLocks noChangeAspect="1" noChangeArrowheads="1"/>
          </p:cNvPicPr>
          <p:nvPr/>
        </p:nvPicPr>
        <p:blipFill>
          <a:blip r:embed="rId3" cstate="print"/>
          <a:srcRect/>
          <a:stretch>
            <a:fillRect/>
          </a:stretch>
        </p:blipFill>
        <p:spPr bwMode="auto">
          <a:xfrm>
            <a:off x="228600" y="228600"/>
            <a:ext cx="4572000" cy="3429000"/>
          </a:xfrm>
          <a:prstGeom prst="rect">
            <a:avLst/>
          </a:prstGeom>
          <a:noFill/>
          <a:ln w="38100">
            <a:solidFill>
              <a:srgbClr val="FFC000"/>
            </a:solidFill>
          </a:ln>
        </p:spPr>
      </p:pic>
      <p:pic>
        <p:nvPicPr>
          <p:cNvPr id="1030" name="Picture 6" descr="H:\Фото ПДД\S7302217 2.jpg"/>
          <p:cNvPicPr>
            <a:picLocks noChangeAspect="1" noChangeArrowheads="1"/>
          </p:cNvPicPr>
          <p:nvPr/>
        </p:nvPicPr>
        <p:blipFill>
          <a:blip r:embed="rId4" cstate="print"/>
          <a:srcRect/>
          <a:stretch>
            <a:fillRect/>
          </a:stretch>
        </p:blipFill>
        <p:spPr bwMode="auto">
          <a:xfrm>
            <a:off x="4343400" y="3124200"/>
            <a:ext cx="4572000" cy="3429000"/>
          </a:xfrm>
          <a:prstGeom prst="rect">
            <a:avLst/>
          </a:prstGeom>
          <a:noFill/>
          <a:ln w="38100">
            <a:solidFill>
              <a:srgbClr val="FFC000"/>
            </a:solidFill>
          </a:ln>
        </p:spPr>
      </p:pic>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pic>
        <p:nvPicPr>
          <p:cNvPr id="3074" name="Picture 2" descr="H:\Фото ПДД\S7302219 2.jpg"/>
          <p:cNvPicPr>
            <a:picLocks noChangeAspect="1" noChangeArrowheads="1"/>
          </p:cNvPicPr>
          <p:nvPr/>
        </p:nvPicPr>
        <p:blipFill>
          <a:blip r:embed="rId3" cstate="print">
            <a:lum bright="10000"/>
          </a:blip>
          <a:srcRect/>
          <a:stretch>
            <a:fillRect/>
          </a:stretch>
        </p:blipFill>
        <p:spPr bwMode="auto">
          <a:xfrm>
            <a:off x="457200" y="304800"/>
            <a:ext cx="4572000" cy="3429000"/>
          </a:xfrm>
          <a:prstGeom prst="rect">
            <a:avLst/>
          </a:prstGeom>
          <a:noFill/>
          <a:ln w="38100">
            <a:solidFill>
              <a:srgbClr val="FFC000"/>
            </a:solidFill>
          </a:ln>
        </p:spPr>
      </p:pic>
      <p:pic>
        <p:nvPicPr>
          <p:cNvPr id="3075" name="Picture 3" descr="H:\Фото ПДД\S7302233 2.jpg"/>
          <p:cNvPicPr>
            <a:picLocks noChangeAspect="1" noChangeArrowheads="1"/>
          </p:cNvPicPr>
          <p:nvPr/>
        </p:nvPicPr>
        <p:blipFill>
          <a:blip r:embed="rId4" cstate="print"/>
          <a:srcRect/>
          <a:stretch>
            <a:fillRect/>
          </a:stretch>
        </p:blipFill>
        <p:spPr bwMode="auto">
          <a:xfrm>
            <a:off x="4267200" y="3200400"/>
            <a:ext cx="4572000" cy="3429000"/>
          </a:xfrm>
          <a:prstGeom prst="rect">
            <a:avLst/>
          </a:prstGeom>
          <a:noFill/>
          <a:ln w="38100">
            <a:solidFill>
              <a:srgbClr val="FFC000"/>
            </a:solidFill>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pic>
        <p:nvPicPr>
          <p:cNvPr id="3" name="Picture 2" descr="C:\Documents and Settings\Admin\Мои документы\Мои рисунки\Дети.gif"/>
          <p:cNvPicPr>
            <a:picLocks noChangeAspect="1" noChangeArrowheads="1"/>
          </p:cNvPicPr>
          <p:nvPr/>
        </p:nvPicPr>
        <p:blipFill>
          <a:blip r:embed="rId3" cstate="print"/>
          <a:srcRect t="855"/>
          <a:stretch>
            <a:fillRect/>
          </a:stretch>
        </p:blipFill>
        <p:spPr bwMode="auto">
          <a:xfrm flipH="1">
            <a:off x="0" y="228600"/>
            <a:ext cx="3495675" cy="6629400"/>
          </a:xfrm>
          <a:prstGeom prst="rect">
            <a:avLst/>
          </a:prstGeom>
          <a:noFill/>
        </p:spPr>
      </p:pic>
      <p:sp>
        <p:nvSpPr>
          <p:cNvPr id="4" name="TextBox 3"/>
          <p:cNvSpPr txBox="1"/>
          <p:nvPr/>
        </p:nvSpPr>
        <p:spPr>
          <a:xfrm>
            <a:off x="2819400" y="0"/>
            <a:ext cx="6324600" cy="5386090"/>
          </a:xfrm>
          <a:prstGeom prst="rect">
            <a:avLst/>
          </a:prstGeom>
          <a:noFill/>
        </p:spPr>
        <p:txBody>
          <a:bodyPr wrap="square" rtlCol="0">
            <a:spAutoFit/>
          </a:bodyPr>
          <a:lstStyle/>
          <a:p>
            <a:pPr>
              <a:lnSpc>
                <a:spcPct val="80000"/>
              </a:lnSpc>
            </a:pPr>
            <a:r>
              <a:rPr lang="ru-RU" sz="2400" dirty="0" smtClean="0"/>
              <a:t> </a:t>
            </a:r>
            <a:r>
              <a:rPr lang="en-US" sz="2400" dirty="0" smtClean="0"/>
              <a:t>    </a:t>
            </a:r>
            <a:r>
              <a:rPr lang="ru-RU" sz="2400" dirty="0" smtClean="0">
                <a:latin typeface="Times New Roman" pitchFamily="18" charset="0"/>
                <a:cs typeface="Times New Roman" pitchFamily="18" charset="0"/>
              </a:rPr>
              <a:t>Когда ребёнок попадает в дорожно-транспортное происшествие, то родители обвиняют всех: водителя, детский сад или школу. </a:t>
            </a:r>
            <a:endParaRPr lang="en-US" sz="2400" dirty="0" smtClean="0">
              <a:latin typeface="Times New Roman" pitchFamily="18" charset="0"/>
              <a:cs typeface="Times New Roman" pitchFamily="18" charset="0"/>
            </a:endParaRPr>
          </a:p>
          <a:p>
            <a:pPr>
              <a:lnSpc>
                <a:spcPct val="80000"/>
              </a:lnSpc>
            </a:pPr>
            <a:r>
              <a:rPr lang="ru-RU" sz="2400" dirty="0" smtClean="0">
                <a:latin typeface="Times New Roman" pitchFamily="18" charset="0"/>
                <a:cs typeface="Times New Roman" pitchFamily="18" charset="0"/>
              </a:rPr>
              <a:t>Почему не научили, не показали, не уберегли? Забывая при этом, что в первую очередь родители своим примером должны научить и уберечь.</a:t>
            </a:r>
          </a:p>
          <a:p>
            <a:pPr>
              <a:lnSpc>
                <a:spcPct val="80000"/>
              </a:lnSpc>
            </a:pPr>
            <a:r>
              <a:rPr lang="ru-RU" sz="2400" dirty="0" smtClean="0">
                <a:latin typeface="Times New Roman" pitchFamily="18" charset="0"/>
                <a:cs typeface="Times New Roman" pitchFamily="18" charset="0"/>
              </a:rPr>
              <a:t>    Родители для детей являются образцом поведения на улицах и дорогах. Никакое обучение не будет эффективным, если самые близкие люди, которые пользуются у дошкольника особым авторитетом не соблюдают правила дорожного движения.</a:t>
            </a:r>
            <a:r>
              <a:rPr lang="ru-RU" sz="2400" dirty="0" smtClean="0"/>
              <a:t> </a:t>
            </a:r>
          </a:p>
          <a:p>
            <a:pPr>
              <a:lnSpc>
                <a:spcPct val="80000"/>
              </a:lnSpc>
            </a:pPr>
            <a:r>
              <a:rPr lang="ru-RU" sz="2400" dirty="0" smtClean="0">
                <a:latin typeface="Times New Roman" pitchFamily="18" charset="0"/>
                <a:cs typeface="Times New Roman" pitchFamily="18" charset="0"/>
              </a:rPr>
              <a:t>Каждое </a:t>
            </a:r>
            <a:r>
              <a:rPr lang="ru-RU" sz="2400" dirty="0" err="1" smtClean="0">
                <a:latin typeface="Times New Roman" pitchFamily="18" charset="0"/>
                <a:cs typeface="Times New Roman" pitchFamily="18" charset="0"/>
              </a:rPr>
              <a:t>дорожно</a:t>
            </a:r>
            <a:r>
              <a:rPr lang="ru-RU" sz="2400" dirty="0" smtClean="0">
                <a:latin typeface="Times New Roman" pitchFamily="18" charset="0"/>
                <a:cs typeface="Times New Roman" pitchFamily="18" charset="0"/>
              </a:rPr>
              <a:t> – транспортное происшествие, в которое попал ребёнок, - это прямой укор   взрослым. </a:t>
            </a:r>
          </a:p>
          <a:p>
            <a:pPr>
              <a:lnSpc>
                <a:spcPct val="80000"/>
              </a:lnSpc>
            </a:pPr>
            <a:endParaRPr lang="ru-RU" sz="22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pic>
        <p:nvPicPr>
          <p:cNvPr id="3" name="Picture 8" descr="image088[1]"/>
          <p:cNvPicPr>
            <a:picLocks noChangeAspect="1" noChangeArrowheads="1"/>
          </p:cNvPicPr>
          <p:nvPr/>
        </p:nvPicPr>
        <p:blipFill>
          <a:blip r:embed="rId3" cstate="screen"/>
          <a:srcRect/>
          <a:stretch>
            <a:fillRect/>
          </a:stretch>
        </p:blipFill>
        <p:spPr>
          <a:xfrm>
            <a:off x="6629400" y="228600"/>
            <a:ext cx="2193925" cy="2711450"/>
          </a:xfrm>
          <a:prstGeom prst="rect">
            <a:avLst/>
          </a:prstGeom>
          <a:ln w="38100">
            <a:solidFill>
              <a:srgbClr val="FFC000"/>
            </a:solidFill>
          </a:ln>
        </p:spPr>
      </p:pic>
      <p:sp>
        <p:nvSpPr>
          <p:cNvPr id="4" name="TextBox 3"/>
          <p:cNvSpPr txBox="1"/>
          <p:nvPr/>
        </p:nvSpPr>
        <p:spPr>
          <a:xfrm>
            <a:off x="1143000" y="1371600"/>
            <a:ext cx="184731" cy="369332"/>
          </a:xfrm>
          <a:prstGeom prst="rect">
            <a:avLst/>
          </a:prstGeom>
          <a:noFill/>
        </p:spPr>
        <p:txBody>
          <a:bodyPr wrap="none" rtlCol="0">
            <a:spAutoFit/>
          </a:bodyPr>
          <a:lstStyle/>
          <a:p>
            <a:endParaRPr lang="ru-RU" dirty="0"/>
          </a:p>
        </p:txBody>
      </p:sp>
      <p:sp>
        <p:nvSpPr>
          <p:cNvPr id="5" name="Rectangle 7"/>
          <p:cNvSpPr txBox="1">
            <a:spLocks noChangeArrowheads="1"/>
          </p:cNvSpPr>
          <p:nvPr/>
        </p:nvSpPr>
        <p:spPr>
          <a:xfrm>
            <a:off x="0" y="152400"/>
            <a:ext cx="5715000" cy="4937125"/>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ru-RU" sz="23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Нарушение родителями правил приводит к тому, что дети, подражая им, вырабатывают манеру опасного для жизни и здоровья поведения на дороге, которая впоследствии может привести к непоправимой беде. Именно поэтому,</a:t>
            </a:r>
            <a:r>
              <a:rPr kumimoji="0" lang="ru-RU" sz="2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уважаемые родители,</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прежде всего вы отвечаете за безопасность своих детей и самое простое, что </a:t>
            </a:r>
            <a:r>
              <a:rPr lang="ru-RU" sz="2400" dirty="0" smtClean="0">
                <a:latin typeface="Times New Roman" pitchFamily="18" charset="0"/>
                <a:cs typeface="Times New Roman" pitchFamily="18" charset="0"/>
              </a:rPr>
              <a:t>вы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можете</a:t>
            </a:r>
            <a:r>
              <a:rPr kumimoji="0" lang="ru-RU" sz="24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сделать – это быть хорошим примером для подражания. Дети адаптируются к миру взрослых путём подражания. Поэтому необходимо подавать им хороший пример соблюдения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ru-RU"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правил дорожного движения.</a:t>
            </a:r>
            <a:endParaRPr kumimoji="0" lang="ru-RU" sz="2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6" name="Picture 19" descr="268401"/>
          <p:cNvPicPr>
            <a:picLocks noChangeAspect="1" noChangeArrowheads="1"/>
          </p:cNvPicPr>
          <p:nvPr/>
        </p:nvPicPr>
        <p:blipFill>
          <a:blip r:embed="rId4" cstate="screen"/>
          <a:srcRect/>
          <a:stretch>
            <a:fillRect/>
          </a:stretch>
        </p:blipFill>
        <p:spPr>
          <a:xfrm>
            <a:off x="5181600" y="4114800"/>
            <a:ext cx="3825875" cy="2572327"/>
          </a:xfrm>
          <a:prstGeom prst="rect">
            <a:avLst/>
          </a:prstGeom>
          <a:noFill/>
          <a:ln w="38100">
            <a:solidFill>
              <a:srgbClr val="FFC000"/>
            </a:solid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ox(in)">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 name="TextBox 1"/>
          <p:cNvSpPr txBox="1"/>
          <p:nvPr/>
        </p:nvSpPr>
        <p:spPr>
          <a:xfrm>
            <a:off x="228600" y="228600"/>
            <a:ext cx="8686800" cy="3046988"/>
          </a:xfrm>
          <a:prstGeom prst="rect">
            <a:avLst/>
          </a:prstGeom>
          <a:noFill/>
        </p:spPr>
        <p:txBody>
          <a:bodyPr wrap="square" rtlCol="0">
            <a:spAutoFit/>
          </a:bodyPr>
          <a:lstStyle/>
          <a:p>
            <a:pPr>
              <a:lnSpc>
                <a:spcPct val="80000"/>
              </a:lnSpc>
            </a:pPr>
            <a:r>
              <a:rPr lang="ru-RU" sz="2400" dirty="0" smtClean="0">
                <a:latin typeface="Times New Roman" pitchFamily="18" charset="0"/>
                <a:cs typeface="Times New Roman" pitchFamily="18" charset="0"/>
              </a:rPr>
              <a:t>      Ребенок как губка впитывает все, что говорят и показывают ему дома, в детском саду и в школе. Педагоги говорят, что дорогу необходимо переходить по пешеходному переходу, на разрешающий сигнал светофора, убедившись, что все автомашины остановились. Но родители зачастую своим примером учат обратному. А ведь родители для своих детей — образец для подражания. Всё чаще виновниками аварий становятся родители, которые не только не объясняют своим детям правила поведения на дороге, но сами их не соблюдают, своим примером буквально толкая малышей под колёса. </a:t>
            </a:r>
            <a:endParaRPr lang="ru-RU" sz="2400" dirty="0">
              <a:latin typeface="Times New Roman" pitchFamily="18" charset="0"/>
              <a:cs typeface="Times New Roman" pitchFamily="18" charset="0"/>
            </a:endParaRPr>
          </a:p>
        </p:txBody>
      </p:sp>
      <p:pic>
        <p:nvPicPr>
          <p:cNvPr id="12290" name="Picture 2" descr="http://www.gibdd44.ru/i/u/63669678_88ccc566562673f0large.jpg"/>
          <p:cNvPicPr>
            <a:picLocks noChangeAspect="1" noChangeArrowheads="1"/>
          </p:cNvPicPr>
          <p:nvPr/>
        </p:nvPicPr>
        <p:blipFill>
          <a:blip r:embed="rId3" cstate="screen"/>
          <a:srcRect/>
          <a:stretch>
            <a:fillRect/>
          </a:stretch>
        </p:blipFill>
        <p:spPr bwMode="auto">
          <a:xfrm>
            <a:off x="2438400" y="3352800"/>
            <a:ext cx="4037493" cy="3096000"/>
          </a:xfrm>
          <a:prstGeom prst="rect">
            <a:avLst/>
          </a:prstGeom>
          <a:noFill/>
          <a:ln w="28575">
            <a:solidFill>
              <a:srgbClr val="FFC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Ольге Юрьевне\Image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69635" name="Rectangle 3"/>
          <p:cNvSpPr>
            <a:spLocks noGrp="1" noChangeArrowheads="1"/>
          </p:cNvSpPr>
          <p:nvPr>
            <p:ph type="body" idx="1"/>
          </p:nvPr>
        </p:nvSpPr>
        <p:spPr>
          <a:xfrm>
            <a:off x="457200" y="1125538"/>
            <a:ext cx="8229600" cy="5005387"/>
          </a:xfrm>
        </p:spPr>
        <p:txBody>
          <a:bodyPr>
            <a:normAutofit fontScale="92500" lnSpcReduction="20000"/>
          </a:bodyPr>
          <a:lstStyle/>
          <a:p>
            <a:pPr>
              <a:buFont typeface="Wingdings" pitchFamily="2" charset="2"/>
              <a:buNone/>
            </a:pPr>
            <a:r>
              <a:rPr lang="ru-RU" sz="2200" dirty="0">
                <a:latin typeface="Times New Roman" pitchFamily="18" charset="0"/>
                <a:cs typeface="Times New Roman" pitchFamily="18" charset="0"/>
              </a:rPr>
              <a:t> </a:t>
            </a:r>
            <a:r>
              <a:rPr lang="ru-RU" sz="2600" b="1" dirty="0">
                <a:latin typeface="Times New Roman" pitchFamily="18" charset="0"/>
                <a:cs typeface="Times New Roman" pitchFamily="18" charset="0"/>
              </a:rPr>
              <a:t>В младшем дошкольном возрасте ребёнок должен усвоить:</a:t>
            </a:r>
            <a:endParaRPr lang="ru-RU" sz="2600" dirty="0">
              <a:latin typeface="Times New Roman" pitchFamily="18" charset="0"/>
              <a:cs typeface="Times New Roman" pitchFamily="18" charset="0"/>
            </a:endParaRPr>
          </a:p>
          <a:p>
            <a:pPr>
              <a:buFontTx/>
              <a:buChar char="•"/>
            </a:pPr>
            <a:r>
              <a:rPr lang="ru-RU" sz="2600" dirty="0">
                <a:latin typeface="Times New Roman" pitchFamily="18" charset="0"/>
                <a:cs typeface="Times New Roman" pitchFamily="18" charset="0"/>
              </a:rPr>
              <a:t>Кто является участником дорожного движения;</a:t>
            </a:r>
          </a:p>
          <a:p>
            <a:pPr>
              <a:buFontTx/>
              <a:buChar char="•"/>
            </a:pPr>
            <a:r>
              <a:rPr lang="ru-RU" sz="2600" dirty="0">
                <a:latin typeface="Times New Roman" pitchFamily="18" charset="0"/>
                <a:cs typeface="Times New Roman" pitchFamily="18" charset="0"/>
              </a:rPr>
              <a:t>Элементы дороги;</a:t>
            </a:r>
          </a:p>
          <a:p>
            <a:pPr>
              <a:buFontTx/>
              <a:buChar char="•"/>
            </a:pPr>
            <a:r>
              <a:rPr lang="ru-RU" sz="2600" dirty="0">
                <a:latin typeface="Times New Roman" pitchFamily="18" charset="0"/>
                <a:cs typeface="Times New Roman" pitchFamily="18" charset="0"/>
              </a:rPr>
              <a:t>Виды транспортных средств;</a:t>
            </a:r>
          </a:p>
          <a:p>
            <a:pPr>
              <a:buFontTx/>
              <a:buChar char="•"/>
            </a:pPr>
            <a:r>
              <a:rPr lang="ru-RU" sz="2600" dirty="0">
                <a:latin typeface="Times New Roman" pitchFamily="18" charset="0"/>
                <a:cs typeface="Times New Roman" pitchFamily="18" charset="0"/>
              </a:rPr>
              <a:t>Средства регулирования дорожного движения;</a:t>
            </a:r>
          </a:p>
          <a:p>
            <a:pPr>
              <a:buFontTx/>
              <a:buChar char="•"/>
            </a:pPr>
            <a:r>
              <a:rPr lang="ru-RU" sz="2600" dirty="0">
                <a:latin typeface="Times New Roman" pitchFamily="18" charset="0"/>
                <a:cs typeface="Times New Roman" pitchFamily="18" charset="0"/>
              </a:rPr>
              <a:t>Сигналы светофора;</a:t>
            </a:r>
          </a:p>
          <a:p>
            <a:pPr>
              <a:buFontTx/>
              <a:buChar char="•"/>
            </a:pPr>
            <a:r>
              <a:rPr lang="ru-RU" sz="2600" dirty="0">
                <a:latin typeface="Times New Roman" pitchFamily="18" charset="0"/>
                <a:cs typeface="Times New Roman" pitchFamily="18" charset="0"/>
              </a:rPr>
              <a:t>Правила движения по обочинам и тротуарам;</a:t>
            </a:r>
          </a:p>
          <a:p>
            <a:pPr>
              <a:buFontTx/>
              <a:buChar char="•"/>
            </a:pPr>
            <a:r>
              <a:rPr lang="ru-RU" sz="2600" dirty="0">
                <a:latin typeface="Times New Roman" pitchFamily="18" charset="0"/>
                <a:cs typeface="Times New Roman" pitchFamily="18" charset="0"/>
              </a:rPr>
              <a:t>Правила перехода проезжей части;</a:t>
            </a:r>
          </a:p>
          <a:p>
            <a:pPr>
              <a:buFontTx/>
              <a:buChar char="•"/>
            </a:pPr>
            <a:r>
              <a:rPr lang="ru-RU" sz="2600" dirty="0">
                <a:latin typeface="Times New Roman" pitchFamily="18" charset="0"/>
                <a:cs typeface="Times New Roman" pitchFamily="18" charset="0"/>
              </a:rPr>
              <a:t>Правила посадки, поведения и высадки в общественном транспорте.</a:t>
            </a:r>
          </a:p>
          <a:p>
            <a:endParaRPr lang="ru-RU" sz="2600" dirty="0"/>
          </a:p>
          <a:p>
            <a:pPr>
              <a:buFont typeface="Wingdings" pitchFamily="2" charset="2"/>
              <a:buNone/>
            </a:pPr>
            <a:r>
              <a:rPr lang="ru-RU" sz="2600" dirty="0"/>
              <a:t>  </a:t>
            </a:r>
          </a:p>
        </p:txBody>
      </p:sp>
      <p:sp>
        <p:nvSpPr>
          <p:cNvPr id="69636" name="Rectangle 4"/>
          <p:cNvSpPr>
            <a:spLocks noGrp="1" noChangeArrowheads="1"/>
          </p:cNvSpPr>
          <p:nvPr>
            <p:ph type="title"/>
          </p:nvPr>
        </p:nvSpPr>
        <p:spPr>
          <a:xfrm>
            <a:off x="457200" y="277813"/>
            <a:ext cx="8229600" cy="774700"/>
          </a:xfrm>
        </p:spPr>
        <p:txBody>
          <a:bodyPr/>
          <a:lstStyle/>
          <a:p>
            <a:r>
              <a:rPr lang="ru-RU" dirty="0">
                <a:latin typeface="Times New Roman" pitchFamily="18" charset="0"/>
                <a:cs typeface="Times New Roman" pitchFamily="18" charset="0"/>
              </a:rPr>
              <a:t>Рекомендации для родителей</a:t>
            </a:r>
          </a:p>
        </p:txBody>
      </p:sp>
      <p:pic>
        <p:nvPicPr>
          <p:cNvPr id="11266" name="Picture 2" descr="В столице ГАИ проводит рейд «Внимание! Дети на дороге»"/>
          <p:cNvPicPr>
            <a:picLocks noChangeAspect="1" noChangeArrowheads="1"/>
          </p:cNvPicPr>
          <p:nvPr/>
        </p:nvPicPr>
        <p:blipFill>
          <a:blip r:embed="rId3" cstate="screen"/>
          <a:srcRect/>
          <a:stretch>
            <a:fillRect/>
          </a:stretch>
        </p:blipFill>
        <p:spPr bwMode="auto">
          <a:xfrm>
            <a:off x="4724400" y="4800600"/>
            <a:ext cx="2600000" cy="1872000"/>
          </a:xfrm>
          <a:prstGeom prst="rect">
            <a:avLst/>
          </a:prstGeom>
          <a:noFill/>
          <a:ln w="38100">
            <a:solidFill>
              <a:srgbClr val="FFC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ox(in)">
                                      <p:cBhvr>
                                        <p:cTn id="7" dur="500"/>
                                        <p:tgtEl>
                                          <p:spTgt spid="696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9635">
                                            <p:txEl>
                                              <p:pRg st="0" end="0"/>
                                            </p:txEl>
                                          </p:spTgt>
                                        </p:tgtEl>
                                        <p:attrNameLst>
                                          <p:attrName>style.visibility</p:attrName>
                                        </p:attrNameLst>
                                      </p:cBhvr>
                                      <p:to>
                                        <p:strVal val="visible"/>
                                      </p:to>
                                    </p:set>
                                    <p:anim calcmode="lin" valueType="num">
                                      <p:cBhvr additive="base">
                                        <p:cTn id="11"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9635">
                                            <p:txEl>
                                              <p:pRg st="1" end="1"/>
                                            </p:txEl>
                                          </p:spTgt>
                                        </p:tgtEl>
                                        <p:attrNameLst>
                                          <p:attrName>style.visibility</p:attrName>
                                        </p:attrNameLst>
                                      </p:cBhvr>
                                      <p:to>
                                        <p:strVal val="visible"/>
                                      </p:to>
                                    </p:set>
                                    <p:anim calcmode="lin" valueType="num">
                                      <p:cBhvr additive="base">
                                        <p:cTn id="16"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 calcmode="lin" valueType="num">
                                      <p:cBhvr additive="base">
                                        <p:cTn id="21"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9635">
                                            <p:txEl>
                                              <p:pRg st="3" end="3"/>
                                            </p:txEl>
                                          </p:spTgt>
                                        </p:tgtEl>
                                        <p:attrNameLst>
                                          <p:attrName>style.visibility</p:attrName>
                                        </p:attrNameLst>
                                      </p:cBhvr>
                                      <p:to>
                                        <p:strVal val="visible"/>
                                      </p:to>
                                    </p:set>
                                    <p:anim calcmode="lin" valueType="num">
                                      <p:cBhvr additive="base">
                                        <p:cTn id="26"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9635">
                                            <p:txEl>
                                              <p:pRg st="5" end="5"/>
                                            </p:txEl>
                                          </p:spTgt>
                                        </p:tgtEl>
                                        <p:attrNameLst>
                                          <p:attrName>style.visibility</p:attrName>
                                        </p:attrNameLst>
                                      </p:cBhvr>
                                      <p:to>
                                        <p:strVal val="visible"/>
                                      </p:to>
                                    </p:set>
                                    <p:anim calcmode="lin" valueType="num">
                                      <p:cBhvr additive="base">
                                        <p:cTn id="36"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69635">
                                            <p:txEl>
                                              <p:pRg st="6" end="6"/>
                                            </p:txEl>
                                          </p:spTgt>
                                        </p:tgtEl>
                                        <p:attrNameLst>
                                          <p:attrName>style.visibility</p:attrName>
                                        </p:attrNameLst>
                                      </p:cBhvr>
                                      <p:to>
                                        <p:strVal val="visible"/>
                                      </p:to>
                                    </p:set>
                                    <p:anim calcmode="lin" valueType="num">
                                      <p:cBhvr additive="base">
                                        <p:cTn id="41"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9635">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69635">
                                            <p:txEl>
                                              <p:pRg st="7" end="7"/>
                                            </p:txEl>
                                          </p:spTgt>
                                        </p:tgtEl>
                                        <p:attrNameLst>
                                          <p:attrName>style.visibility</p:attrName>
                                        </p:attrNameLst>
                                      </p:cBhvr>
                                      <p:to>
                                        <p:strVal val="visible"/>
                                      </p:to>
                                    </p:set>
                                    <p:anim calcmode="lin" valueType="num">
                                      <p:cBhvr additive="base">
                                        <p:cTn id="46"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9635">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69635">
                                            <p:txEl>
                                              <p:pRg st="8" end="8"/>
                                            </p:txEl>
                                          </p:spTgt>
                                        </p:tgtEl>
                                        <p:attrNameLst>
                                          <p:attrName>style.visibility</p:attrName>
                                        </p:attrNameLst>
                                      </p:cBhvr>
                                      <p:to>
                                        <p:strVal val="visible"/>
                                      </p:to>
                                    </p:set>
                                    <p:anim calcmode="lin" valueType="num">
                                      <p:cBhvr additive="base">
                                        <p:cTn id="51"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9635">
                                            <p:txEl>
                                              <p:pRg st="8" end="8"/>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9635">
                                            <p:txEl>
                                              <p:pRg st="10" end="10"/>
                                            </p:txEl>
                                          </p:spTgt>
                                        </p:tgtEl>
                                        <p:attrNameLst>
                                          <p:attrName>style.visibility</p:attrName>
                                        </p:attrNameLst>
                                      </p:cBhvr>
                                      <p:to>
                                        <p:strVal val="visible"/>
                                      </p:to>
                                    </p:set>
                                    <p:anim calcmode="lin" valueType="num">
                                      <p:cBhvr additive="base">
                                        <p:cTn id="56" dur="500" fill="hold"/>
                                        <p:tgtEl>
                                          <p:spTgt spid="69635">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96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Ольге Юрьевне\Image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71683" name="Rectangle 3"/>
          <p:cNvSpPr>
            <a:spLocks noGrp="1" noChangeArrowheads="1"/>
          </p:cNvSpPr>
          <p:nvPr>
            <p:ph type="body" idx="1"/>
          </p:nvPr>
        </p:nvSpPr>
        <p:spPr>
          <a:xfrm>
            <a:off x="228600" y="152400"/>
            <a:ext cx="8458200" cy="4897438"/>
          </a:xfrm>
        </p:spPr>
        <p:txBody>
          <a:bodyPr>
            <a:normAutofit lnSpcReduction="10000"/>
          </a:bodyPr>
          <a:lstStyle/>
          <a:p>
            <a:pPr>
              <a:lnSpc>
                <a:spcPct val="90000"/>
              </a:lnSpc>
              <a:buFont typeface="Wingdings" pitchFamily="2" charset="2"/>
              <a:buNone/>
            </a:pPr>
            <a:r>
              <a:rPr lang="ru-RU" sz="2400" b="1" dirty="0">
                <a:latin typeface="Times New Roman" pitchFamily="18" charset="0"/>
                <a:cs typeface="Times New Roman" pitchFamily="18" charset="0"/>
              </a:rPr>
              <a:t>В среднем дошкольном возрасте ребёнок должен усвоить:</a:t>
            </a:r>
          </a:p>
          <a:p>
            <a:pPr>
              <a:lnSpc>
                <a:spcPct val="90000"/>
              </a:lnSpc>
              <a:buFontTx/>
              <a:buChar char="•"/>
            </a:pPr>
            <a:r>
              <a:rPr lang="ru-RU" sz="2400" dirty="0">
                <a:latin typeface="Times New Roman" pitchFamily="18" charset="0"/>
                <a:cs typeface="Times New Roman" pitchFamily="18" charset="0"/>
              </a:rPr>
              <a:t>Кто является участником дорожного движения (пешеход, водитель, пассажир, регулировщик</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nSpc>
                <a:spcPct val="90000"/>
              </a:lnSpc>
              <a:buFontTx/>
              <a:buChar char="•"/>
            </a:pPr>
            <a:r>
              <a:rPr lang="ru-RU" sz="2400" dirty="0">
                <a:latin typeface="Times New Roman" pitchFamily="18" charset="0"/>
                <a:cs typeface="Times New Roman" pitchFamily="18" charset="0"/>
              </a:rPr>
              <a:t>Виды транспортных средств;</a:t>
            </a:r>
          </a:p>
          <a:p>
            <a:pPr>
              <a:lnSpc>
                <a:spcPct val="90000"/>
              </a:lnSpc>
              <a:buFontTx/>
              <a:buChar char="•"/>
            </a:pPr>
            <a:r>
              <a:rPr lang="ru-RU" sz="2400" dirty="0">
                <a:latin typeface="Times New Roman" pitchFamily="18" charset="0"/>
                <a:cs typeface="Times New Roman" pitchFamily="18" charset="0"/>
              </a:rPr>
              <a:t>Средства регулирования дорожного движения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nSpc>
                <a:spcPct val="90000"/>
              </a:lnSpc>
              <a:buFontTx/>
              <a:buChar char="•"/>
            </a:pPr>
            <a:r>
              <a:rPr lang="ru-RU" sz="2400" dirty="0">
                <a:latin typeface="Times New Roman" pitchFamily="18" charset="0"/>
                <a:cs typeface="Times New Roman" pitchFamily="18" charset="0"/>
              </a:rPr>
              <a:t>Места, где разрешается ходить по дороге и места, где разрешается переходить проезжую часть;</a:t>
            </a:r>
          </a:p>
          <a:p>
            <a:pPr>
              <a:lnSpc>
                <a:spcPct val="90000"/>
              </a:lnSpc>
              <a:buFontTx/>
              <a:buChar char="•"/>
            </a:pPr>
            <a:r>
              <a:rPr lang="ru-RU" sz="2400" dirty="0">
                <a:latin typeface="Times New Roman" pitchFamily="18" charset="0"/>
                <a:cs typeface="Times New Roman" pitchFamily="18" charset="0"/>
              </a:rPr>
              <a:t>Правила движения пешеходов в установленных местах;</a:t>
            </a:r>
          </a:p>
          <a:p>
            <a:pPr>
              <a:lnSpc>
                <a:spcPct val="90000"/>
              </a:lnSpc>
              <a:buFontTx/>
              <a:buChar char="•"/>
            </a:pPr>
            <a:r>
              <a:rPr lang="ru-RU" sz="2400" dirty="0">
                <a:latin typeface="Times New Roman" pitchFamily="18" charset="0"/>
                <a:cs typeface="Times New Roman" pitchFamily="18" charset="0"/>
              </a:rPr>
              <a:t>Правила посадки и высадки в общественном транспорте;</a:t>
            </a:r>
          </a:p>
          <a:p>
            <a:pPr>
              <a:lnSpc>
                <a:spcPct val="90000"/>
              </a:lnSpc>
              <a:buFontTx/>
              <a:buChar char="•"/>
            </a:pPr>
            <a:r>
              <a:rPr lang="ru-RU" sz="2400" dirty="0">
                <a:latin typeface="Times New Roman" pitchFamily="18" charset="0"/>
                <a:cs typeface="Times New Roman" pitchFamily="18" charset="0"/>
              </a:rPr>
              <a:t>Правила перехода проезжей части;</a:t>
            </a:r>
          </a:p>
          <a:p>
            <a:pPr>
              <a:lnSpc>
                <a:spcPct val="90000"/>
              </a:lnSpc>
              <a:buFontTx/>
              <a:buChar char="•"/>
            </a:pPr>
            <a:r>
              <a:rPr lang="ru-RU" sz="2400" dirty="0">
                <a:latin typeface="Times New Roman" pitchFamily="18" charset="0"/>
                <a:cs typeface="Times New Roman" pitchFamily="18" charset="0"/>
              </a:rPr>
              <a:t>Правила обхода любого </a:t>
            </a:r>
            <a:r>
              <a:rPr lang="ru-RU" sz="2400" dirty="0" smtClean="0">
                <a:latin typeface="Times New Roman" pitchFamily="18" charset="0"/>
                <a:cs typeface="Times New Roman" pitchFamily="18" charset="0"/>
              </a:rPr>
              <a:t>транспорта;</a:t>
            </a:r>
            <a:endParaRPr lang="en-US" sz="2400" dirty="0" smtClean="0">
              <a:latin typeface="Times New Roman" pitchFamily="18" charset="0"/>
              <a:cs typeface="Times New Roman" pitchFamily="18" charset="0"/>
            </a:endParaRPr>
          </a:p>
          <a:p>
            <a:pPr>
              <a:lnSpc>
                <a:spcPct val="90000"/>
              </a:lnSpc>
              <a:buFontTx/>
              <a:buChar char="•"/>
            </a:pPr>
            <a:r>
              <a:rPr lang="ru-RU" sz="2400" dirty="0" smtClean="0">
                <a:latin typeface="Times New Roman" pitchFamily="18" charset="0"/>
                <a:cs typeface="Times New Roman" pitchFamily="18" charset="0"/>
              </a:rPr>
              <a:t>Элементы дороги;</a:t>
            </a:r>
          </a:p>
          <a:p>
            <a:pPr>
              <a:lnSpc>
                <a:spcPct val="90000"/>
              </a:lnSpc>
              <a:buFontTx/>
              <a:buChar char="•"/>
            </a:pPr>
            <a:r>
              <a:rPr lang="ru-RU" sz="2400" dirty="0" smtClean="0">
                <a:latin typeface="Times New Roman" pitchFamily="18" charset="0"/>
                <a:cs typeface="Times New Roman" pitchFamily="18" charset="0"/>
              </a:rPr>
              <a:t>Основные сигналы светофора.</a:t>
            </a:r>
            <a:endParaRPr lang="ru-RU" sz="2400" dirty="0">
              <a:latin typeface="Times New Roman" pitchFamily="18" charset="0"/>
              <a:cs typeface="Times New Roman" pitchFamily="18" charset="0"/>
            </a:endParaRPr>
          </a:p>
          <a:p>
            <a:pPr>
              <a:lnSpc>
                <a:spcPct val="90000"/>
              </a:lnSpc>
            </a:pPr>
            <a:endParaRPr lang="ru-RU" sz="2100" dirty="0"/>
          </a:p>
        </p:txBody>
      </p:sp>
      <p:pic>
        <p:nvPicPr>
          <p:cNvPr id="10241" name="Picture 1" descr="IMG_0896"/>
          <p:cNvPicPr>
            <a:picLocks noChangeAspect="1" noChangeArrowheads="1"/>
          </p:cNvPicPr>
          <p:nvPr/>
        </p:nvPicPr>
        <p:blipFill>
          <a:blip r:embed="rId3" cstate="screen"/>
          <a:srcRect/>
          <a:stretch>
            <a:fillRect/>
          </a:stretch>
        </p:blipFill>
        <p:spPr bwMode="auto">
          <a:xfrm>
            <a:off x="5943600" y="3352800"/>
            <a:ext cx="2506957" cy="3348000"/>
          </a:xfrm>
          <a:prstGeom prst="rect">
            <a:avLst/>
          </a:prstGeom>
          <a:noFill/>
          <a:ln w="38100">
            <a:solidFill>
              <a:srgbClr val="FFC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 calcmode="lin" valueType="num">
                                      <p:cBhvr additive="base">
                                        <p:cTn id="12"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 calcmode="lin" valueType="num">
                                      <p:cBhvr additive="base">
                                        <p:cTn id="17"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 calcmode="lin" valueType="num">
                                      <p:cBhvr additive="base">
                                        <p:cTn id="22"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 calcmode="lin" valueType="num">
                                      <p:cBhvr additive="base">
                                        <p:cTn id="27"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 calcmode="lin" valueType="num">
                                      <p:cBhvr additive="base">
                                        <p:cTn id="32"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1683">
                                            <p:txEl>
                                              <p:pRg st="6" end="6"/>
                                            </p:txEl>
                                          </p:spTgt>
                                        </p:tgtEl>
                                        <p:attrNameLst>
                                          <p:attrName>style.visibility</p:attrName>
                                        </p:attrNameLst>
                                      </p:cBhvr>
                                      <p:to>
                                        <p:strVal val="visible"/>
                                      </p:to>
                                    </p:set>
                                    <p:anim calcmode="lin" valueType="num">
                                      <p:cBhvr additive="base">
                                        <p:cTn id="37"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1683">
                                            <p:txEl>
                                              <p:pRg st="7" end="7"/>
                                            </p:txEl>
                                          </p:spTgt>
                                        </p:tgtEl>
                                        <p:attrNameLst>
                                          <p:attrName>style.visibility</p:attrName>
                                        </p:attrNameLst>
                                      </p:cBhvr>
                                      <p:to>
                                        <p:strVal val="visible"/>
                                      </p:to>
                                    </p:set>
                                    <p:anim calcmode="lin" valueType="num">
                                      <p:cBhvr additive="base">
                                        <p:cTn id="42" dur="5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68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1683">
                                            <p:txEl>
                                              <p:pRg st="8" end="8"/>
                                            </p:txEl>
                                          </p:spTgt>
                                        </p:tgtEl>
                                        <p:attrNameLst>
                                          <p:attrName>style.visibility</p:attrName>
                                        </p:attrNameLst>
                                      </p:cBhvr>
                                      <p:to>
                                        <p:strVal val="visible"/>
                                      </p:to>
                                    </p:set>
                                    <p:anim calcmode="lin" valueType="num">
                                      <p:cBhvr additive="base">
                                        <p:cTn id="47" dur="500" fill="hold"/>
                                        <p:tgtEl>
                                          <p:spTgt spid="7168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6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1683">
                                            <p:txEl>
                                              <p:pRg st="9" end="9"/>
                                            </p:txEl>
                                          </p:spTgt>
                                        </p:tgtEl>
                                        <p:attrNameLst>
                                          <p:attrName>style.visibility</p:attrName>
                                        </p:attrNameLst>
                                      </p:cBhvr>
                                      <p:to>
                                        <p:strVal val="visible"/>
                                      </p:to>
                                    </p:set>
                                    <p:anim calcmode="lin" valueType="num">
                                      <p:cBhvr additive="base">
                                        <p:cTn id="53" dur="500" fill="hold"/>
                                        <p:tgtEl>
                                          <p:spTgt spid="7168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16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1683">
                                            <p:txEl>
                                              <p:pRg st="10" end="10"/>
                                            </p:txEl>
                                          </p:spTgt>
                                        </p:tgtEl>
                                        <p:attrNameLst>
                                          <p:attrName>style.visibility</p:attrName>
                                        </p:attrNameLst>
                                      </p:cBhvr>
                                      <p:to>
                                        <p:strVal val="visible"/>
                                      </p:to>
                                    </p:set>
                                    <p:anim calcmode="lin" valueType="num">
                                      <p:cBhvr additive="base">
                                        <p:cTn id="59" dur="500" fill="hold"/>
                                        <p:tgtEl>
                                          <p:spTgt spid="7168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6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Ольге Юрьевне\Image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72707" name="Rectangle 3"/>
          <p:cNvSpPr>
            <a:spLocks noGrp="1" noChangeArrowheads="1"/>
          </p:cNvSpPr>
          <p:nvPr>
            <p:ph type="body" idx="1"/>
          </p:nvPr>
        </p:nvSpPr>
        <p:spPr>
          <a:xfrm>
            <a:off x="304800" y="152400"/>
            <a:ext cx="7543800" cy="4857750"/>
          </a:xfrm>
        </p:spPr>
        <p:txBody>
          <a:bodyPr>
            <a:normAutofit fontScale="92500" lnSpcReduction="10000"/>
          </a:bodyPr>
          <a:lstStyle/>
          <a:p>
            <a:pPr>
              <a:buFont typeface="Wingdings" pitchFamily="2" charset="2"/>
              <a:buNone/>
            </a:pPr>
            <a:r>
              <a:rPr lang="ru-RU" dirty="0"/>
              <a:t>   </a:t>
            </a:r>
            <a:r>
              <a:rPr lang="ru-RU" sz="2400" b="1" dirty="0">
                <a:latin typeface="Times New Roman" pitchFamily="18" charset="0"/>
                <a:cs typeface="Times New Roman" pitchFamily="18" charset="0"/>
              </a:rPr>
              <a:t>В старшем дошкольном возрасте ребёнок должен усвоить</a:t>
            </a:r>
          </a:p>
          <a:p>
            <a:pPr>
              <a:buFontTx/>
              <a:buChar char="•"/>
            </a:pPr>
            <a:r>
              <a:rPr lang="ru-RU" sz="2400" dirty="0">
                <a:latin typeface="Times New Roman" pitchFamily="18" charset="0"/>
                <a:cs typeface="Times New Roman" pitchFamily="18" charset="0"/>
              </a:rPr>
              <a:t>Кто является участником дорожного движения, и его обязанности;</a:t>
            </a:r>
          </a:p>
          <a:p>
            <a:pPr>
              <a:buFontTx/>
              <a:buChar char="•"/>
            </a:pPr>
            <a:r>
              <a:rPr lang="ru-RU" sz="2400" dirty="0">
                <a:latin typeface="Times New Roman" pitchFamily="18" charset="0"/>
                <a:cs typeface="Times New Roman" pitchFamily="18" charset="0"/>
              </a:rPr>
              <a:t>Основные термины и понятия правил ( транспортные средства, дорога, дорожное движение, перекрёсток, проезжая часть, переходы, тротуар, дорожные знаки)</a:t>
            </a:r>
          </a:p>
          <a:p>
            <a:pPr>
              <a:buFontTx/>
              <a:buChar char="•"/>
            </a:pPr>
            <a:r>
              <a:rPr lang="ru-RU" sz="2400" dirty="0">
                <a:latin typeface="Times New Roman" pitchFamily="18" charset="0"/>
                <a:cs typeface="Times New Roman" pitchFamily="18" charset="0"/>
              </a:rPr>
              <a:t>Обязанности пешеходов и пассажиров;</a:t>
            </a:r>
          </a:p>
          <a:p>
            <a:pPr>
              <a:buFontTx/>
              <a:buChar char="•"/>
            </a:pPr>
            <a:r>
              <a:rPr lang="ru-RU" sz="2400" dirty="0">
                <a:latin typeface="Times New Roman" pitchFamily="18" charset="0"/>
                <a:cs typeface="Times New Roman" pitchFamily="18" charset="0"/>
              </a:rPr>
              <a:t>Регулирование дорожного движения</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buFontTx/>
              <a:buChar char="•"/>
            </a:pPr>
            <a:r>
              <a:rPr lang="ru-RU" sz="2400" dirty="0">
                <a:latin typeface="Times New Roman" pitchFamily="18" charset="0"/>
                <a:cs typeface="Times New Roman" pitchFamily="18" charset="0"/>
              </a:rPr>
              <a:t>Сигналы светофора и регулировщика;</a:t>
            </a:r>
          </a:p>
          <a:p>
            <a:pPr>
              <a:buFontTx/>
              <a:buChar char="•"/>
            </a:pPr>
            <a:r>
              <a:rPr lang="ru-RU" sz="2400" dirty="0">
                <a:latin typeface="Times New Roman" pitchFamily="18" charset="0"/>
                <a:cs typeface="Times New Roman" pitchFamily="18" charset="0"/>
              </a:rPr>
              <a:t>Движение в жилых зонах и через железнодорожные пути;</a:t>
            </a:r>
          </a:p>
          <a:p>
            <a:pPr>
              <a:buFontTx/>
              <a:buChar char="•"/>
            </a:pPr>
            <a:r>
              <a:rPr lang="ru-RU" sz="2400" dirty="0">
                <a:latin typeface="Times New Roman" pitchFamily="18" charset="0"/>
                <a:cs typeface="Times New Roman" pitchFamily="18" charset="0"/>
              </a:rPr>
              <a:t>Перевозка людей;</a:t>
            </a:r>
          </a:p>
          <a:p>
            <a:pPr>
              <a:buFontTx/>
              <a:buChar char="•"/>
            </a:pPr>
            <a:r>
              <a:rPr lang="ru-RU" sz="2400" dirty="0">
                <a:latin typeface="Times New Roman" pitchFamily="18" charset="0"/>
                <a:cs typeface="Times New Roman" pitchFamily="18" charset="0"/>
              </a:rPr>
              <a:t>Особенности движения на велосипеде.</a:t>
            </a:r>
          </a:p>
          <a:p>
            <a:pPr>
              <a:buFontTx/>
              <a:buChar char="•"/>
            </a:pPr>
            <a:endParaRPr lang="ru-RU" sz="2000" dirty="0"/>
          </a:p>
        </p:txBody>
      </p:sp>
      <p:pic>
        <p:nvPicPr>
          <p:cNvPr id="2050" name="Picture 2" descr="C:\Users\OLGA\Desktop\Рисунок2.jpg"/>
          <p:cNvPicPr>
            <a:picLocks noChangeAspect="1" noChangeArrowheads="1"/>
          </p:cNvPicPr>
          <p:nvPr/>
        </p:nvPicPr>
        <p:blipFill>
          <a:blip r:embed="rId3" cstate="print"/>
          <a:srcRect/>
          <a:stretch>
            <a:fillRect/>
          </a:stretch>
        </p:blipFill>
        <p:spPr bwMode="auto">
          <a:xfrm>
            <a:off x="5638800" y="4128444"/>
            <a:ext cx="3124200" cy="256479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ox(in)">
                                      <p:cBhvr>
                                        <p:cTn id="7" dur="500"/>
                                        <p:tgtEl>
                                          <p:spTgt spid="72707">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box(in)">
                                      <p:cBhvr>
                                        <p:cTn id="11" dur="500"/>
                                        <p:tgtEl>
                                          <p:spTgt spid="72707">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Effect transition="in" filter="box(in)">
                                      <p:cBhvr>
                                        <p:cTn id="15" dur="500"/>
                                        <p:tgtEl>
                                          <p:spTgt spid="72707">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Effect transition="in" filter="box(in)">
                                      <p:cBhvr>
                                        <p:cTn id="19" dur="500"/>
                                        <p:tgtEl>
                                          <p:spTgt spid="72707">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Effect transition="in" filter="box(in)">
                                      <p:cBhvr>
                                        <p:cTn id="23" dur="500"/>
                                        <p:tgtEl>
                                          <p:spTgt spid="72707">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animEffect transition="in" filter="box(in)">
                                      <p:cBhvr>
                                        <p:cTn id="27" dur="500"/>
                                        <p:tgtEl>
                                          <p:spTgt spid="72707">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72707">
                                            <p:txEl>
                                              <p:pRg st="6" end="6"/>
                                            </p:txEl>
                                          </p:spTgt>
                                        </p:tgtEl>
                                        <p:attrNameLst>
                                          <p:attrName>style.visibility</p:attrName>
                                        </p:attrNameLst>
                                      </p:cBhvr>
                                      <p:to>
                                        <p:strVal val="visible"/>
                                      </p:to>
                                    </p:set>
                                    <p:animEffect transition="in" filter="box(in)">
                                      <p:cBhvr>
                                        <p:cTn id="31" dur="500"/>
                                        <p:tgtEl>
                                          <p:spTgt spid="72707">
                                            <p:txEl>
                                              <p:pRg st="6" end="6"/>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72707">
                                            <p:txEl>
                                              <p:pRg st="7" end="7"/>
                                            </p:txEl>
                                          </p:spTgt>
                                        </p:tgtEl>
                                        <p:attrNameLst>
                                          <p:attrName>style.visibility</p:attrName>
                                        </p:attrNameLst>
                                      </p:cBhvr>
                                      <p:to>
                                        <p:strVal val="visible"/>
                                      </p:to>
                                    </p:set>
                                    <p:animEffect transition="in" filter="box(in)">
                                      <p:cBhvr>
                                        <p:cTn id="35" dur="500"/>
                                        <p:tgtEl>
                                          <p:spTgt spid="72707">
                                            <p:txEl>
                                              <p:pRg st="7" end="7"/>
                                            </p:txEl>
                                          </p:spTgt>
                                        </p:tgtEl>
                                      </p:cBhvr>
                                    </p:animEffect>
                                  </p:childTnLst>
                                </p:cTn>
                              </p:par>
                            </p:childTnLst>
                          </p:cTn>
                        </p:par>
                        <p:par>
                          <p:cTn id="36" fill="hold">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72707">
                                            <p:txEl>
                                              <p:pRg st="8" end="8"/>
                                            </p:txEl>
                                          </p:spTgt>
                                        </p:tgtEl>
                                        <p:attrNameLst>
                                          <p:attrName>style.visibility</p:attrName>
                                        </p:attrNameLst>
                                      </p:cBhvr>
                                      <p:to>
                                        <p:strVal val="visible"/>
                                      </p:to>
                                    </p:set>
                                    <p:animEffect transition="in" filter="box(in)">
                                      <p:cBhvr>
                                        <p:cTn id="39" dur="500"/>
                                        <p:tgtEl>
                                          <p:spTgt spid="72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Мои документы\Ольге Юрьевне\Image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277813"/>
            <a:ext cx="8229600" cy="11398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Памятка родителям по правилам дорожного движения</a:t>
            </a:r>
            <a:r>
              <a:rPr kumimoji="0" lang="ru-RU" sz="3800" b="1" i="0" u="none" strike="noStrike" kern="1200" cap="none" spc="0" normalizeH="0" baseline="0" noProof="0" dirty="0" smtClean="0">
                <a:ln>
                  <a:noFill/>
                </a:ln>
                <a:solidFill>
                  <a:schemeClr val="tx1"/>
                </a:solidFill>
                <a:effectLst/>
                <a:uLnTx/>
                <a:uFillTx/>
                <a:latin typeface="+mj-lt"/>
                <a:ea typeface="+mj-ea"/>
                <a:cs typeface="+mj-cs"/>
              </a:rPr>
              <a:t/>
            </a:r>
            <a:br>
              <a:rPr kumimoji="0" lang="ru-RU" sz="3800" b="1" i="0" u="none" strike="noStrike" kern="1200" cap="none" spc="0" normalizeH="0" baseline="0" noProof="0" dirty="0" smtClean="0">
                <a:ln>
                  <a:noFill/>
                </a:ln>
                <a:solidFill>
                  <a:schemeClr val="tx1"/>
                </a:solidFill>
                <a:effectLst/>
                <a:uLnTx/>
                <a:uFillTx/>
                <a:latin typeface="+mj-lt"/>
                <a:ea typeface="+mj-ea"/>
                <a:cs typeface="+mj-cs"/>
              </a:rPr>
            </a:br>
            <a:endParaRPr kumimoji="0" lang="ru-RU" sz="38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52400" y="1600200"/>
            <a:ext cx="8534400" cy="4524315"/>
          </a:xfrm>
          <a:prstGeom prst="rect">
            <a:avLst/>
          </a:prstGeom>
          <a:noFill/>
        </p:spPr>
        <p:txBody>
          <a:bodyPr wrap="square" rtlCol="0">
            <a:spAutoFit/>
          </a:bodyPr>
          <a:lstStyle/>
          <a:p>
            <a:pPr>
              <a:lnSpc>
                <a:spcPct val="80000"/>
              </a:lnSpc>
            </a:pPr>
            <a:r>
              <a:rPr lang="ru-RU" sz="22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Для овладения детьми навыками безопасного поведения на дороге, нельзя сводить процесс обучения к пустой и бесполезной фразе: </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Будь осторожен на дороге!</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она не объясняет ребёнку, чего именно он должен бояться. Где его может подстерегать опасность? </a:t>
            </a:r>
          </a:p>
          <a:p>
            <a:pPr>
              <a:lnSpc>
                <a:spcPct val="80000"/>
              </a:lnSpc>
              <a:buFont typeface="Wingdings" pitchFamily="2" charset="2"/>
              <a:buNone/>
            </a:pPr>
            <a:r>
              <a:rPr lang="ru-RU" sz="2400" dirty="0" smtClean="0">
                <a:latin typeface="Times New Roman" pitchFamily="18" charset="0"/>
                <a:cs typeface="Times New Roman" pitchFamily="18" charset="0"/>
              </a:rPr>
              <a:t>     Дорога с ребёнком в детский сад и обратно –  идеальный                     способ не только давать ему знания, но и </a:t>
            </a:r>
          </a:p>
          <a:p>
            <a:pPr>
              <a:lnSpc>
                <a:spcPct val="80000"/>
              </a:lnSpc>
              <a:buFont typeface="Wingdings" pitchFamily="2" charset="2"/>
              <a:buNone/>
            </a:pPr>
            <a:r>
              <a:rPr lang="ru-RU" sz="2400" dirty="0" smtClean="0">
                <a:latin typeface="Times New Roman" pitchFamily="18" charset="0"/>
                <a:cs typeface="Times New Roman" pitchFamily="18" charset="0"/>
              </a:rPr>
              <a:t>формировать у него навыки безопасного </a:t>
            </a:r>
          </a:p>
          <a:p>
            <a:pPr>
              <a:lnSpc>
                <a:spcPct val="80000"/>
              </a:lnSpc>
              <a:buFont typeface="Wingdings" pitchFamily="2" charset="2"/>
              <a:buNone/>
            </a:pPr>
            <a:r>
              <a:rPr lang="ru-RU" sz="2400" dirty="0" smtClean="0">
                <a:latin typeface="Times New Roman" pitchFamily="18" charset="0"/>
                <a:cs typeface="Times New Roman" pitchFamily="18" charset="0"/>
              </a:rPr>
              <a:t>поведения на улице. </a:t>
            </a:r>
          </a:p>
          <a:p>
            <a:pPr>
              <a:lnSpc>
                <a:spcPct val="80000"/>
              </a:lnSpc>
              <a:buFont typeface="Wingdings" pitchFamily="2" charset="2"/>
              <a:buNone/>
            </a:pPr>
            <a:r>
              <a:rPr lang="ru-RU" sz="2400" dirty="0" smtClean="0">
                <a:latin typeface="Times New Roman" pitchFamily="18" charset="0"/>
                <a:cs typeface="Times New Roman" pitchFamily="18" charset="0"/>
              </a:rPr>
              <a:t>         У ребёнка целая гамма привычек, </a:t>
            </a:r>
          </a:p>
          <a:p>
            <a:pPr>
              <a:lnSpc>
                <a:spcPct val="80000"/>
              </a:lnSpc>
              <a:buFont typeface="Wingdings" pitchFamily="2" charset="2"/>
              <a:buNone/>
            </a:pPr>
            <a:r>
              <a:rPr lang="ru-RU" sz="2400" dirty="0" smtClean="0">
                <a:latin typeface="Times New Roman" pitchFamily="18" charset="0"/>
                <a:cs typeface="Times New Roman" pitchFamily="18" charset="0"/>
              </a:rPr>
              <a:t>неосознанно и независимо, возникает с самого </a:t>
            </a:r>
          </a:p>
          <a:p>
            <a:pPr>
              <a:lnSpc>
                <a:spcPct val="80000"/>
              </a:lnSpc>
              <a:buFont typeface="Wingdings" pitchFamily="2" charset="2"/>
              <a:buNone/>
            </a:pPr>
            <a:r>
              <a:rPr lang="ru-RU" sz="2400" dirty="0" smtClean="0">
                <a:latin typeface="Times New Roman" pitchFamily="18" charset="0"/>
                <a:cs typeface="Times New Roman" pitchFamily="18" charset="0"/>
              </a:rPr>
              <a:t>раннего детства. Именно поэтому во время </a:t>
            </a:r>
          </a:p>
          <a:p>
            <a:pPr>
              <a:lnSpc>
                <a:spcPct val="80000"/>
              </a:lnSpc>
              <a:buFont typeface="Wingdings" pitchFamily="2" charset="2"/>
              <a:buNone/>
            </a:pPr>
            <a:r>
              <a:rPr lang="ru-RU" sz="2400" dirty="0" smtClean="0">
                <a:latin typeface="Times New Roman" pitchFamily="18" charset="0"/>
                <a:cs typeface="Times New Roman" pitchFamily="18" charset="0"/>
              </a:rPr>
              <a:t>движения с малышом по улице,  начиная </a:t>
            </a:r>
          </a:p>
          <a:p>
            <a:pPr>
              <a:lnSpc>
                <a:spcPct val="80000"/>
              </a:lnSpc>
              <a:buFont typeface="Wingdings" pitchFamily="2" charset="2"/>
              <a:buNone/>
            </a:pPr>
            <a:r>
              <a:rPr lang="ru-RU" sz="2400" dirty="0" smtClean="0">
                <a:latin typeface="Times New Roman" pitchFamily="18" charset="0"/>
                <a:cs typeface="Times New Roman" pitchFamily="18" charset="0"/>
              </a:rPr>
              <a:t>буквально с 1,5-2 лет, надо   формировать </a:t>
            </a:r>
          </a:p>
          <a:p>
            <a:pPr>
              <a:lnSpc>
                <a:spcPct val="80000"/>
              </a:lnSpc>
              <a:buFont typeface="Wingdings" pitchFamily="2" charset="2"/>
              <a:buNone/>
            </a:pPr>
            <a:r>
              <a:rPr lang="ru-RU" sz="2400" dirty="0" smtClean="0">
                <a:latin typeface="Times New Roman" pitchFamily="18" charset="0"/>
                <a:cs typeface="Times New Roman" pitchFamily="18" charset="0"/>
              </a:rPr>
              <a:t>у него комплекс «транспортных» привычек.                                                                     </a:t>
            </a:r>
            <a:endParaRPr lang="ru-RU" sz="2400" dirty="0">
              <a:latin typeface="Times New Roman" pitchFamily="18" charset="0"/>
              <a:cs typeface="Times New Roman" pitchFamily="18" charset="0"/>
            </a:endParaRPr>
          </a:p>
        </p:txBody>
      </p:sp>
      <p:pic>
        <p:nvPicPr>
          <p:cNvPr id="6" name="Picture 14" descr="portf_clip_image042[1]"/>
          <p:cNvPicPr>
            <a:picLocks noChangeAspect="1" noChangeArrowheads="1"/>
          </p:cNvPicPr>
          <p:nvPr/>
        </p:nvPicPr>
        <p:blipFill>
          <a:blip r:embed="rId3" cstate="screen"/>
          <a:srcRect/>
          <a:stretch>
            <a:fillRect/>
          </a:stretch>
        </p:blipFill>
        <p:spPr>
          <a:xfrm>
            <a:off x="6423025" y="3124200"/>
            <a:ext cx="2510269" cy="3348000"/>
          </a:xfrm>
          <a:prstGeom prst="rect">
            <a:avLst/>
          </a:prstGeom>
          <a:ln w="28575">
            <a:solidFill>
              <a:srgbClr val="FFC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Ольге Юрьевне\Image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4" name="TextBox 3"/>
          <p:cNvSpPr txBox="1"/>
          <p:nvPr/>
        </p:nvSpPr>
        <p:spPr>
          <a:xfrm>
            <a:off x="253489" y="0"/>
            <a:ext cx="8890511" cy="5632311"/>
          </a:xfrm>
          <a:prstGeom prst="rect">
            <a:avLst/>
          </a:prstGeom>
          <a:noFill/>
        </p:spPr>
        <p:txBody>
          <a:bodyPr wrap="square" rtlCol="0">
            <a:spAutoFit/>
          </a:bodyPr>
          <a:lstStyle/>
          <a:p>
            <a:r>
              <a:rPr lang="ru-RU" sz="2400" dirty="0" smtClean="0">
                <a:latin typeface="Times New Roman" pitchFamily="18" charset="0"/>
                <a:cs typeface="Times New Roman" pitchFamily="18" charset="0"/>
              </a:rPr>
              <a:t>Соблюдать правила необходимо и в автомобиле. </a:t>
            </a:r>
          </a:p>
          <a:p>
            <a:r>
              <a:rPr lang="ru-RU" sz="2400" dirty="0" smtClean="0">
                <a:latin typeface="Times New Roman" pitchFamily="18" charset="0"/>
                <a:cs typeface="Times New Roman" pitchFamily="18" charset="0"/>
              </a:rPr>
              <a:t>Примерно каждый третий ребёнок, ставший </a:t>
            </a:r>
          </a:p>
          <a:p>
            <a:r>
              <a:rPr lang="ru-RU" sz="2400" dirty="0" smtClean="0">
                <a:latin typeface="Times New Roman" pitchFamily="18" charset="0"/>
                <a:cs typeface="Times New Roman" pitchFamily="18" charset="0"/>
              </a:rPr>
              <a:t>жертвой </a:t>
            </a:r>
            <a:r>
              <a:rPr lang="ru-RU" sz="2400" dirty="0" err="1" smtClean="0">
                <a:latin typeface="Times New Roman" pitchFamily="18" charset="0"/>
                <a:cs typeface="Times New Roman" pitchFamily="18" charset="0"/>
              </a:rPr>
              <a:t>дорожно</a:t>
            </a:r>
            <a:r>
              <a:rPr lang="ru-RU" sz="2400" dirty="0" smtClean="0">
                <a:latin typeface="Times New Roman" pitchFamily="18" charset="0"/>
                <a:cs typeface="Times New Roman" pitchFamily="18" charset="0"/>
              </a:rPr>
              <a:t> – транспортного </a:t>
            </a:r>
          </a:p>
          <a:p>
            <a:r>
              <a:rPr lang="ru-RU" sz="2400" dirty="0" smtClean="0">
                <a:latin typeface="Times New Roman" pitchFamily="18" charset="0"/>
                <a:cs typeface="Times New Roman" pitchFamily="18" charset="0"/>
              </a:rPr>
              <a:t>происшествия, находился в качестве пассажира</a:t>
            </a:r>
          </a:p>
          <a:p>
            <a:r>
              <a:rPr lang="ru-RU" sz="2400" dirty="0" smtClean="0">
                <a:latin typeface="Times New Roman" pitchFamily="18" charset="0"/>
                <a:cs typeface="Times New Roman" pitchFamily="18" charset="0"/>
              </a:rPr>
              <a:t> в автомобиле. Это доказывает, как важно </a:t>
            </a:r>
          </a:p>
          <a:p>
            <a:r>
              <a:rPr lang="ru-RU" sz="2400" dirty="0" smtClean="0">
                <a:latin typeface="Times New Roman" pitchFamily="18" charset="0"/>
                <a:cs typeface="Times New Roman" pitchFamily="18" charset="0"/>
              </a:rPr>
              <a:t>соблюдать следующие правила:</a:t>
            </a:r>
          </a:p>
          <a:p>
            <a:r>
              <a:rPr lang="ru-RU" sz="2400" dirty="0" smtClean="0">
                <a:latin typeface="Times New Roman" pitchFamily="18" charset="0"/>
                <a:cs typeface="Times New Roman" pitchFamily="18" charset="0"/>
              </a:rPr>
              <a:t>   Пристёгиваться ремнями необходимо </a:t>
            </a:r>
          </a:p>
          <a:p>
            <a:r>
              <a:rPr lang="ru-RU" sz="2400" dirty="0" smtClean="0">
                <a:latin typeface="Times New Roman" pitchFamily="18" charset="0"/>
                <a:cs typeface="Times New Roman" pitchFamily="18" charset="0"/>
              </a:rPr>
              <a:t>абсолютно всем! В том числе и в чужом </a:t>
            </a:r>
          </a:p>
          <a:p>
            <a:r>
              <a:rPr lang="ru-RU" sz="2400" dirty="0" smtClean="0">
                <a:latin typeface="Times New Roman" pitchFamily="18" charset="0"/>
                <a:cs typeface="Times New Roman" pitchFamily="18" charset="0"/>
              </a:rPr>
              <a:t>автомобиле, и при езде на короткие расстояния.</a:t>
            </a:r>
          </a:p>
          <a:p>
            <a:r>
              <a:rPr lang="ru-RU" sz="2400" dirty="0" smtClean="0">
                <a:latin typeface="Times New Roman" pitchFamily="18" charset="0"/>
                <a:cs typeface="Times New Roman" pitchFamily="18" charset="0"/>
              </a:rPr>
              <a:t>Если это правило автоматически выполняется взрослыми, то оно легко войдёт у ребёнка в постоянную привычку.</a:t>
            </a:r>
          </a:p>
          <a:p>
            <a:r>
              <a:rPr lang="ru-RU" sz="2400" dirty="0" smtClean="0">
                <a:latin typeface="Times New Roman" pitchFamily="18" charset="0"/>
                <a:cs typeface="Times New Roman" pitchFamily="18" charset="0"/>
              </a:rPr>
              <a:t>     Если это возможно, дети должны занимать самые </a:t>
            </a:r>
          </a:p>
          <a:p>
            <a:r>
              <a:rPr lang="ru-RU" sz="2400" dirty="0" smtClean="0">
                <a:latin typeface="Times New Roman" pitchFamily="18" charset="0"/>
                <a:cs typeface="Times New Roman" pitchFamily="18" charset="0"/>
              </a:rPr>
              <a:t>безопасные места в автомобиле: середину, или </a:t>
            </a:r>
          </a:p>
          <a:p>
            <a:r>
              <a:rPr lang="ru-RU" sz="2400" dirty="0" smtClean="0">
                <a:latin typeface="Times New Roman" pitchFamily="18" charset="0"/>
                <a:cs typeface="Times New Roman" pitchFamily="18" charset="0"/>
              </a:rPr>
              <a:t>правую часть заднего сиденья, так как с него </a:t>
            </a:r>
          </a:p>
          <a:p>
            <a:r>
              <a:rPr lang="ru-RU" sz="2400" dirty="0" smtClean="0">
                <a:latin typeface="Times New Roman" pitchFamily="18" charset="0"/>
                <a:cs typeface="Times New Roman" pitchFamily="18" charset="0"/>
              </a:rPr>
              <a:t>можно безопасно выйти на тротуар.</a:t>
            </a:r>
          </a:p>
        </p:txBody>
      </p:sp>
      <p:pic>
        <p:nvPicPr>
          <p:cNvPr id="7170" name="Picture 2" descr="Когда ты едешь в машине - ты пассажир, а когда идешь пешком – пешеход."/>
          <p:cNvPicPr>
            <a:picLocks noChangeAspect="1" noChangeArrowheads="1"/>
          </p:cNvPicPr>
          <p:nvPr/>
        </p:nvPicPr>
        <p:blipFill>
          <a:blip r:embed="rId3" cstate="screen"/>
          <a:srcRect/>
          <a:stretch>
            <a:fillRect/>
          </a:stretch>
        </p:blipFill>
        <p:spPr bwMode="auto">
          <a:xfrm>
            <a:off x="6629400" y="228600"/>
            <a:ext cx="2133600" cy="3124200"/>
          </a:xfrm>
          <a:prstGeom prst="rect">
            <a:avLst/>
          </a:prstGeom>
          <a:noFill/>
          <a:ln w="38100">
            <a:solidFill>
              <a:srgbClr val="FFC000"/>
            </a:solidFill>
          </a:ln>
        </p:spPr>
      </p:pic>
    </p:spTree>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831</Words>
  <Application>Microsoft Office PowerPoint</Application>
  <PresentationFormat>Экран (4:3)</PresentationFormat>
  <Paragraphs>76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Слайд 1</vt:lpstr>
      <vt:lpstr>Слайд 2</vt:lpstr>
      <vt:lpstr>Слайд 3</vt:lpstr>
      <vt:lpstr>Слайд 4</vt:lpstr>
      <vt:lpstr>Рекомендации для родителей</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OLGA</cp:lastModifiedBy>
  <cp:revision>27</cp:revision>
  <dcterms:modified xsi:type="dcterms:W3CDTF">2013-10-25T14:47:15Z</dcterms:modified>
</cp:coreProperties>
</file>