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9DFD-2687-4683-9DD5-32540D0C03F1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C799-CF48-4F61-802F-C210E7AC0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9DFD-2687-4683-9DD5-32540D0C03F1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C799-CF48-4F61-802F-C210E7AC0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9DFD-2687-4683-9DD5-32540D0C03F1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C799-CF48-4F61-802F-C210E7AC0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9DFD-2687-4683-9DD5-32540D0C03F1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C799-CF48-4F61-802F-C210E7AC0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9DFD-2687-4683-9DD5-32540D0C03F1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C799-CF48-4F61-802F-C210E7AC0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9DFD-2687-4683-9DD5-32540D0C03F1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C799-CF48-4F61-802F-C210E7AC0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9DFD-2687-4683-9DD5-32540D0C03F1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C799-CF48-4F61-802F-C210E7AC0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9DFD-2687-4683-9DD5-32540D0C03F1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C799-CF48-4F61-802F-C210E7AC0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9DFD-2687-4683-9DD5-32540D0C03F1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C799-CF48-4F61-802F-C210E7AC0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9DFD-2687-4683-9DD5-32540D0C03F1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C799-CF48-4F61-802F-C210E7AC0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9DFD-2687-4683-9DD5-32540D0C03F1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E85C799-CF48-4F61-802F-C210E7AC0E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AB9DFD-2687-4683-9DD5-32540D0C03F1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85C799-CF48-4F61-802F-C210E7AC0E5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305800" cy="142876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ОБРАЗОВАТЕЛЬНЫЙ СТАНДАРТ 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ДОШКОЛЬНОГО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ОБРАЗОВАНИЯ.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 старший воспитатель: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Вортотникова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Т.Г.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Documents and Settings\Admin\Рабочий стол\1 сентября\burati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571744"/>
            <a:ext cx="4429156" cy="4032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79635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Содержательный раздел определяет общее содержание основной </a:t>
            </a:r>
            <a:b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образовательной программы, обеспечивающее полноценное развитие детей с </a:t>
            </a:r>
            <a:b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учётом их возрастных и индивидуальных особенностей, и раскрывает задачи:</a:t>
            </a:r>
            <a:b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развития специфических видов деятельности;</a:t>
            </a:r>
            <a:b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становления первичной ценностной ориентации и социализации;</a:t>
            </a:r>
            <a:b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развития первичных представлений;</a:t>
            </a:r>
            <a:b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коррекции нарушений развития детей с ограниченными </a:t>
            </a:r>
            <a:b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возможностями здоровья и детей-инвалидов и оказания им </a:t>
            </a:r>
            <a:b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квалифицированной помощи в освоении основной образовательной </a:t>
            </a:r>
            <a:b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программы.</a:t>
            </a:r>
            <a:endParaRPr lang="ru-RU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D:\Documents and Settings\Admin\Рабочий стол\1 сентября\post76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357562"/>
            <a:ext cx="5357850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305800" cy="207170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Организационный раздел определяет общие рамки организации </a:t>
            </a:r>
            <a:b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образовательного процесса, а также механизм реализации положений </a:t>
            </a:r>
            <a:b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образовательной программы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Admin\Desktop\Новая папка\biser.info_158500649748fe940a1973f_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2857496"/>
            <a:ext cx="3143250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Решение задач развития детей в четырёх образовательных областях: 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коммуникативно-личностной, познавательно-речевой, художественно-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эстетической и области физического развития –  направлено  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 в следующих </a:t>
            </a:r>
            <a:r>
              <a:rPr lang="ru-RU" sz="1800" dirty="0" smtClean="0">
                <a:solidFill>
                  <a:srgbClr val="00B0F0"/>
                </a:solidFill>
              </a:rPr>
              <a:t>видах деятельности:</a:t>
            </a:r>
            <a:endParaRPr lang="ru-RU" sz="18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600" dirty="0" smtClean="0"/>
              <a:t>двигательной, в том числе в основных движениях (ходьбе, беге, </a:t>
            </a:r>
          </a:p>
          <a:p>
            <a:pPr>
              <a:buNone/>
            </a:pPr>
            <a:r>
              <a:rPr lang="ru-RU" sz="1600" dirty="0" smtClean="0"/>
              <a:t>прыжках, лазанье и др.), а также при катании на самокате, санках, велосипеде, </a:t>
            </a:r>
          </a:p>
          <a:p>
            <a:pPr>
              <a:buNone/>
            </a:pPr>
            <a:r>
              <a:rPr lang="ru-RU" sz="1600" dirty="0" smtClean="0"/>
              <a:t>ходьбе на лыжах, в спортивных играх; </a:t>
            </a:r>
          </a:p>
          <a:p>
            <a:r>
              <a:rPr lang="ru-RU" sz="1600" dirty="0" smtClean="0"/>
              <a:t>– игровой (сюжетной игры, в том числе сюжетно-ролевой, режиссёрской </a:t>
            </a:r>
          </a:p>
          <a:p>
            <a:pPr>
              <a:buNone/>
            </a:pPr>
            <a:r>
              <a:rPr lang="ru-RU" sz="1600" dirty="0" smtClean="0"/>
              <a:t>и игры с правилами); </a:t>
            </a:r>
          </a:p>
          <a:p>
            <a:r>
              <a:rPr lang="ru-RU" sz="1600" dirty="0" smtClean="0"/>
              <a:t>– коммуникативной (конструктивного общения и взаимодействия со </a:t>
            </a:r>
          </a:p>
          <a:p>
            <a:pPr>
              <a:buNone/>
            </a:pPr>
            <a:r>
              <a:rPr lang="ru-RU" sz="1600" dirty="0" smtClean="0"/>
              <a:t>взрослыми и сверстниками, устной речью как основным средством общения); </a:t>
            </a:r>
          </a:p>
          <a:p>
            <a:r>
              <a:rPr lang="ru-RU" sz="1600" dirty="0" smtClean="0"/>
              <a:t>– познавательно-исследовательской (исследования объектов </a:t>
            </a:r>
          </a:p>
          <a:p>
            <a:pPr>
              <a:buNone/>
            </a:pPr>
            <a:r>
              <a:rPr lang="ru-RU" sz="1600" dirty="0" smtClean="0"/>
              <a:t>мира и экспериментирования с ними);</a:t>
            </a:r>
          </a:p>
          <a:p>
            <a:r>
              <a:rPr lang="ru-RU" sz="1600" dirty="0" smtClean="0"/>
              <a:t>– восприятия художественной литературы и фольклора; </a:t>
            </a:r>
          </a:p>
          <a:p>
            <a:r>
              <a:rPr lang="ru-RU" sz="1600" dirty="0" smtClean="0"/>
              <a:t>– элементарной трудовой деятельности (самообслуживания, бытового </a:t>
            </a:r>
          </a:p>
          <a:p>
            <a:pPr>
              <a:buNone/>
            </a:pPr>
            <a:r>
              <a:rPr lang="ru-RU" sz="1600" dirty="0" smtClean="0"/>
              <a:t>труда, труда в природе); </a:t>
            </a:r>
          </a:p>
          <a:p>
            <a:r>
              <a:rPr lang="ru-RU" sz="1600" dirty="0" smtClean="0"/>
              <a:t>– конструирования из различных материалов (строительного материала, </a:t>
            </a:r>
          </a:p>
          <a:p>
            <a:pPr>
              <a:buNone/>
            </a:pPr>
            <a:r>
              <a:rPr lang="ru-RU" sz="1600" dirty="0" smtClean="0"/>
              <a:t>конструкторов, модулей, бумаги, природного материала и т.д.); </a:t>
            </a:r>
          </a:p>
          <a:p>
            <a:r>
              <a:rPr lang="ru-RU" sz="1600" dirty="0" smtClean="0"/>
              <a:t>– изобразительной (рисования, лепки, аппликации); </a:t>
            </a:r>
          </a:p>
          <a:p>
            <a:r>
              <a:rPr lang="ru-RU" sz="1600" dirty="0" smtClean="0"/>
              <a:t>– музыкальной (пения, музыкально-ритмических движений, игры на </a:t>
            </a:r>
          </a:p>
          <a:p>
            <a:pPr>
              <a:buNone/>
            </a:pPr>
            <a:r>
              <a:rPr lang="ru-RU" sz="1600" dirty="0" smtClean="0"/>
              <a:t>детских музыкальных инструментах).</a:t>
            </a:r>
            <a:endParaRPr lang="ru-RU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C00000"/>
                </a:solidFill>
              </a:rPr>
              <a:t>Дополнительным разделом Программы является текст её краткой 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презентации. Краткая презентация Программы должна быть ориентирована на 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родителей воспитанников и доступна для ознакомления.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В краткой презентации Программы должны быть указаны: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● возрастные и иные категории детей, которые могут получать </a:t>
            </a:r>
          </a:p>
          <a:p>
            <a:pPr>
              <a:buNone/>
            </a:pPr>
            <a:r>
              <a:rPr lang="ru-RU" dirty="0" smtClean="0"/>
              <a:t>дошкольное образование в данной Организации, в том числе категории детей с </a:t>
            </a:r>
          </a:p>
          <a:p>
            <a:pPr>
              <a:buNone/>
            </a:pPr>
            <a:r>
              <a:rPr lang="ru-RU" dirty="0" smtClean="0"/>
              <a:t>ОВЗ, если возможность их образования предусматривается;</a:t>
            </a:r>
          </a:p>
          <a:p>
            <a:pPr>
              <a:buNone/>
            </a:pPr>
            <a:r>
              <a:rPr lang="ru-RU" dirty="0" smtClean="0"/>
              <a:t>● реализуемые Примерные программы в том случае, если дошкольные </a:t>
            </a:r>
          </a:p>
          <a:p>
            <a:pPr>
              <a:buNone/>
            </a:pPr>
            <a:r>
              <a:rPr lang="ru-RU" dirty="0" smtClean="0"/>
              <a:t>группы используют их обязательную часть; </a:t>
            </a:r>
          </a:p>
          <a:p>
            <a:pPr>
              <a:buNone/>
            </a:pPr>
            <a:r>
              <a:rPr lang="ru-RU" dirty="0" smtClean="0"/>
              <a:t>● характеристика взаимодействия педагогического коллектива с семьями </a:t>
            </a:r>
          </a:p>
          <a:p>
            <a:pPr>
              <a:buNone/>
            </a:pPr>
            <a:r>
              <a:rPr lang="ru-RU" dirty="0" smtClean="0"/>
              <a:t>воспитанников;</a:t>
            </a:r>
          </a:p>
          <a:p>
            <a:pPr>
              <a:buNone/>
            </a:pPr>
            <a:r>
              <a:rPr lang="ru-RU" dirty="0" smtClean="0"/>
              <a:t>● иные характеристики, наиболее существенные с точки зрения авторов.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ТРЕБОВАНИЯ</a:t>
            </a:r>
            <a:b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РЕЗУЛЬТАТАМ ОСВОЕНИЯ ОСНОВНОЙ ОБРАЗОВАТЕЛЬНОЙ</a:t>
            </a:r>
            <a:b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ПРОГРАММЫ ДОШКОЛЬНОГО ОБРАЗОВАНИЯ</a:t>
            </a:r>
            <a:endParaRPr lang="ru-RU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1. Требования Стандарта к результатам освоения Программы </a:t>
            </a:r>
          </a:p>
          <a:p>
            <a:r>
              <a:rPr lang="ru-RU" sz="1400" dirty="0" smtClean="0"/>
              <a:t>представлены в виде </a:t>
            </a:r>
            <a:r>
              <a:rPr lang="ru-RU" sz="1400" dirty="0" smtClean="0">
                <a:solidFill>
                  <a:srgbClr val="C00000"/>
                </a:solidFill>
              </a:rPr>
              <a:t>целевых</a:t>
            </a:r>
            <a:r>
              <a:rPr lang="ru-RU" sz="1400" dirty="0" smtClean="0"/>
              <a:t> </a:t>
            </a:r>
            <a:r>
              <a:rPr lang="ru-RU" sz="1400" dirty="0" smtClean="0">
                <a:solidFill>
                  <a:srgbClr val="C00000"/>
                </a:solidFill>
              </a:rPr>
              <a:t>ориентиров</a:t>
            </a:r>
            <a:r>
              <a:rPr lang="ru-RU" sz="1400" dirty="0" smtClean="0"/>
              <a:t> дошкольного образования, которые </a:t>
            </a:r>
          </a:p>
          <a:p>
            <a:r>
              <a:rPr lang="ru-RU" sz="1400" dirty="0" smtClean="0"/>
              <a:t>представляют</a:t>
            </a:r>
            <a:r>
              <a:rPr lang="ru-RU" sz="1400" dirty="0" smtClean="0">
                <a:solidFill>
                  <a:srgbClr val="002060"/>
                </a:solidFill>
              </a:rPr>
              <a:t> собой </a:t>
            </a:r>
            <a:r>
              <a:rPr lang="ru-RU" sz="1400" dirty="0" smtClean="0">
                <a:solidFill>
                  <a:srgbClr val="C00000"/>
                </a:solidFill>
              </a:rPr>
              <a:t>социальные и психологические характеристики </a:t>
            </a:r>
          </a:p>
          <a:p>
            <a:r>
              <a:rPr lang="ru-RU" sz="1400" dirty="0" smtClean="0"/>
              <a:t>возможных достижений ребёнка на этапе завершения уровня дошкольного </a:t>
            </a:r>
          </a:p>
          <a:p>
            <a:r>
              <a:rPr lang="ru-RU" sz="1400" dirty="0" smtClean="0"/>
              <a:t>образования.</a:t>
            </a:r>
          </a:p>
          <a:p>
            <a:r>
              <a:rPr lang="ru-RU" sz="1400" dirty="0" smtClean="0"/>
              <a:t>2. Целевые ориентиры дошкольного образования определяются </a:t>
            </a:r>
          </a:p>
          <a:p>
            <a:r>
              <a:rPr lang="ru-RU" sz="1400" dirty="0" smtClean="0"/>
              <a:t>независимо от форм реализации Программы, а также от её характера, </a:t>
            </a:r>
          </a:p>
          <a:p>
            <a:r>
              <a:rPr lang="ru-RU" sz="1400" dirty="0" smtClean="0"/>
              <a:t>особенностей развития воспитанников и видов Организации, реализующей </a:t>
            </a:r>
          </a:p>
          <a:p>
            <a:r>
              <a:rPr lang="ru-RU" sz="1400" dirty="0" smtClean="0"/>
              <a:t>Программу. </a:t>
            </a:r>
          </a:p>
          <a:p>
            <a:r>
              <a:rPr lang="ru-RU" sz="1400" dirty="0" smtClean="0"/>
              <a:t>3</a:t>
            </a:r>
            <a:r>
              <a:rPr lang="ru-RU" sz="1400" dirty="0" smtClean="0">
                <a:solidFill>
                  <a:srgbClr val="FF0000"/>
                </a:solidFill>
              </a:rPr>
              <a:t>. Целевые ориентиры не подлежат непосредственной оценке, в том 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числе в виде педагогической диагностики (мониторинга), и не являются 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основанием для их формального сравнения с реальными достижениями детей. </a:t>
            </a:r>
          </a:p>
          <a:p>
            <a:r>
              <a:rPr lang="ru-RU" sz="1400" dirty="0" smtClean="0"/>
              <a:t>Они не являются основой объективной оценки соответствия установленным </a:t>
            </a:r>
          </a:p>
          <a:p>
            <a:r>
              <a:rPr lang="ru-RU" sz="1400" dirty="0" smtClean="0"/>
              <a:t>требованиям образовательной деятельности и подготовки воспитанников. 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Освоение Программы не сопровождается проведением промежуточных 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аттестаций и итоговой аттестации воспитанников.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Требования к психолого-педагогическим условиям реализации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основной образовательной программы дошкольного образования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1600" dirty="0" smtClean="0"/>
              <a:t>* уважение педагогов к человеческому достоинству воспитанников,</a:t>
            </a:r>
          </a:p>
          <a:p>
            <a:pPr>
              <a:buNone/>
            </a:pPr>
            <a:r>
              <a:rPr lang="ru-RU" sz="1600" dirty="0" smtClean="0"/>
              <a:t>формирование и поддержка их положительной самооценки, уверенности в собственных возможностях  и способностях</a:t>
            </a:r>
          </a:p>
          <a:p>
            <a:pPr>
              <a:buNone/>
            </a:pPr>
            <a:r>
              <a:rPr lang="ru-RU" sz="1600" dirty="0" smtClean="0"/>
              <a:t>● использование в образовательном процессе форм и методов работы с </a:t>
            </a:r>
          </a:p>
          <a:p>
            <a:pPr>
              <a:buNone/>
            </a:pPr>
            <a:r>
              <a:rPr lang="ru-RU" sz="1600" dirty="0" smtClean="0"/>
              <a:t>детьми, соответствующих их психолого-возрастным и индивидуальным </a:t>
            </a:r>
          </a:p>
          <a:p>
            <a:pPr>
              <a:buNone/>
            </a:pPr>
            <a:r>
              <a:rPr lang="ru-RU" sz="1600" dirty="0" smtClean="0"/>
              <a:t>особенностям (недопустимость как искусственного ускорения, так и </a:t>
            </a:r>
          </a:p>
          <a:p>
            <a:pPr>
              <a:buNone/>
            </a:pPr>
            <a:r>
              <a:rPr lang="ru-RU" sz="1600" dirty="0" smtClean="0"/>
              <a:t>искусственного замедления развития детей);</a:t>
            </a:r>
          </a:p>
          <a:p>
            <a:pPr>
              <a:buNone/>
            </a:pPr>
            <a:r>
              <a:rPr lang="ru-RU" sz="1600" dirty="0" smtClean="0"/>
              <a:t>● построение образовательного процесса на основе взаимодействия </a:t>
            </a:r>
          </a:p>
          <a:p>
            <a:pPr>
              <a:buNone/>
            </a:pPr>
            <a:r>
              <a:rPr lang="ru-RU" sz="1600" dirty="0" smtClean="0"/>
              <a:t>взрослых с детьми, ориентированного на интересы и возможности каждого </a:t>
            </a:r>
          </a:p>
          <a:p>
            <a:pPr>
              <a:buNone/>
            </a:pPr>
            <a:r>
              <a:rPr lang="ru-RU" sz="1600" dirty="0" smtClean="0"/>
              <a:t>ребёнка и учитывающего социальную ситуацию его развития;</a:t>
            </a:r>
          </a:p>
          <a:p>
            <a:pPr>
              <a:buNone/>
            </a:pPr>
            <a:r>
              <a:rPr lang="ru-RU" sz="1600" dirty="0" smtClean="0"/>
              <a:t>● поддержка педагогами положительного, доброжелательного </a:t>
            </a:r>
          </a:p>
          <a:p>
            <a:pPr>
              <a:buNone/>
            </a:pPr>
            <a:r>
              <a:rPr lang="ru-RU" sz="1600" dirty="0" smtClean="0"/>
              <a:t>отношения детей друг к другу и взаимодействия детей в разных видах </a:t>
            </a:r>
          </a:p>
          <a:p>
            <a:pPr>
              <a:buNone/>
            </a:pPr>
            <a:r>
              <a:rPr lang="ru-RU" sz="1600" dirty="0" smtClean="0"/>
              <a:t>деятельности; </a:t>
            </a:r>
          </a:p>
          <a:p>
            <a:pPr>
              <a:buNone/>
            </a:pPr>
            <a:r>
              <a:rPr lang="ru-RU" sz="1600" dirty="0" smtClean="0"/>
              <a:t>● поддержка инициативы и самостоятельности детей в специфических </a:t>
            </a:r>
          </a:p>
          <a:p>
            <a:pPr>
              <a:buNone/>
            </a:pPr>
            <a:r>
              <a:rPr lang="ru-RU" sz="1600" dirty="0" smtClean="0"/>
              <a:t>для них видах деятельности;</a:t>
            </a:r>
          </a:p>
          <a:p>
            <a:pPr>
              <a:buNone/>
            </a:pPr>
            <a:r>
              <a:rPr lang="ru-RU" sz="1600" dirty="0" smtClean="0"/>
              <a:t>● возможность выбора детьми материалов, видов активности, </a:t>
            </a:r>
          </a:p>
          <a:p>
            <a:pPr>
              <a:buNone/>
            </a:pPr>
            <a:r>
              <a:rPr lang="ru-RU" sz="1600" dirty="0" smtClean="0"/>
              <a:t>участников совместной деятельности и общения;</a:t>
            </a:r>
          </a:p>
          <a:p>
            <a:pPr>
              <a:buNone/>
            </a:pPr>
            <a:r>
              <a:rPr lang="ru-RU" sz="1600" dirty="0" smtClean="0"/>
              <a:t>● защита детей от всех форм физического и психического насилия;5</a:t>
            </a:r>
          </a:p>
          <a:p>
            <a:pPr>
              <a:buNone/>
            </a:pPr>
            <a:r>
              <a:rPr lang="ru-RU" sz="1600" dirty="0" smtClean="0"/>
              <a:t> ● построение взаимодействия с семьями воспитанников в целях </a:t>
            </a:r>
          </a:p>
          <a:p>
            <a:pPr>
              <a:buNone/>
            </a:pPr>
            <a:r>
              <a:rPr lang="ru-RU" sz="1600" dirty="0" smtClean="0"/>
              <a:t>осуществления полноценного развития каждого ребёнка, вовлечение семей </a:t>
            </a:r>
          </a:p>
          <a:p>
            <a:pPr>
              <a:buNone/>
            </a:pPr>
            <a:r>
              <a:rPr lang="ru-RU" sz="1600" dirty="0" smtClean="0"/>
              <a:t>воспитанников непосредственно в образовательный процесс.</a:t>
            </a:r>
          </a:p>
          <a:p>
            <a:endParaRPr lang="ru-RU" sz="1600" dirty="0" smtClean="0"/>
          </a:p>
          <a:p>
            <a:pPr>
              <a:buNone/>
            </a:pPr>
            <a:endParaRPr lang="ru-RU" sz="16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51073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Организации (группе) может проводиться оценка развития 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детей, его динамики, в том числе измерение их личностных образовательных 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результатов. Такая оценка производится педагогом совместно с педагогом-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психологом в рамках психолого-педагогической диагностики6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(или 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мониторинга). 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ребёнка в психолого-педагогической диагностике 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(мониторинге) допускается только с согласия его родителей (законных 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представителей )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D:\Documents and Settings\Admin\Рабочий стол\1 сентября\rb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1" y="3929065"/>
            <a:ext cx="3800483" cy="27146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Результаты психолого-педагогической диагностики (мониторинга) 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могут использоваться исключительно для решения образовательных задач: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*индивидуализации образования (в том числе поддержки ребёнка, </a:t>
            </a:r>
          </a:p>
          <a:p>
            <a:pPr>
              <a:buNone/>
            </a:pPr>
            <a:r>
              <a:rPr lang="ru-RU" sz="1800" dirty="0" smtClean="0"/>
              <a:t>построения его образовательной траектории или профессиональной коррекции </a:t>
            </a:r>
          </a:p>
          <a:p>
            <a:pPr>
              <a:buNone/>
            </a:pPr>
            <a:r>
              <a:rPr lang="ru-RU" sz="1800" dirty="0" smtClean="0"/>
              <a:t>особенностей его развития);</a:t>
            </a:r>
          </a:p>
          <a:p>
            <a:pPr>
              <a:buNone/>
            </a:pPr>
            <a:r>
              <a:rPr lang="ru-RU" sz="1800" dirty="0" smtClean="0"/>
              <a:t>● оптимизации работы с группой детей.</a:t>
            </a:r>
            <a:endParaRPr lang="ru-RU" sz="1800" dirty="0"/>
          </a:p>
        </p:txBody>
      </p:sp>
      <p:pic>
        <p:nvPicPr>
          <p:cNvPr id="4099" name="Picture 3" descr="D:\Documents and Settings\Admin\Рабочий стол\1 сентября\XRx1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616200"/>
            <a:ext cx="3500462" cy="424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305800" cy="2000264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Предельная наполняемость групп устанавливается в соответствии </a:t>
            </a:r>
            <a:br>
              <a:rPr lang="ru-RU" sz="1400" dirty="0" smtClean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rgbClr val="C00000"/>
                </a:solidFill>
              </a:rPr>
              <a:t>с санитарно-эпидемиологическими правилами и нормативами.</a:t>
            </a:r>
            <a:br>
              <a:rPr lang="ru-RU" sz="1400" dirty="0" smtClean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rgbClr val="C00000"/>
                </a:solidFill>
              </a:rPr>
              <a:t>Наполняемость конкретной группы определяется с учётом возраста </a:t>
            </a:r>
            <a:br>
              <a:rPr lang="ru-RU" sz="1400" dirty="0" smtClean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rgbClr val="C00000"/>
                </a:solidFill>
              </a:rPr>
              <a:t>детей, их состояния здоровья, специфики образовательной программы, </a:t>
            </a:r>
            <a:br>
              <a:rPr lang="ru-RU" sz="1400" dirty="0" smtClean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rgbClr val="C00000"/>
                </a:solidFill>
              </a:rPr>
              <a:t>профессионализма педагогического персонала образовательной организации.</a:t>
            </a:r>
            <a:br>
              <a:rPr lang="ru-RU" sz="1400" dirty="0" smtClean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rgbClr val="C00000"/>
                </a:solidFill>
              </a:rPr>
              <a:t>Предельная наполняемость групп, включающих детей с ОВЗ и детей-</a:t>
            </a:r>
            <a:br>
              <a:rPr lang="ru-RU" sz="1400" dirty="0" smtClean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rgbClr val="C00000"/>
                </a:solidFill>
              </a:rPr>
              <a:t>инвалидов, в том числе в группах компенсирующей и комбинированной </a:t>
            </a:r>
            <a:br>
              <a:rPr lang="ru-RU" sz="1400" dirty="0" smtClean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rgbClr val="C00000"/>
                </a:solidFill>
              </a:rPr>
              <a:t>направленности, устанавливается в соответствии с санитарно-</a:t>
            </a:r>
            <a:br>
              <a:rPr lang="ru-RU" sz="1400" dirty="0" smtClean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rgbClr val="C00000"/>
                </a:solidFill>
              </a:rPr>
              <a:t>эпидемиологическими правилами и нормативами</a:t>
            </a:r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Admin\Desktop\Новая папка\21092008011102_1857_1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571744"/>
            <a:ext cx="3929090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Развивающая предметно-пространственная среда Организации </a:t>
            </a:r>
            <a:b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(дошкольной группы, участка) должна обеспечивать:</a:t>
            </a:r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● реализацию различных образовательных программ, используемых в 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образовательном процессе Организации;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● в случае организации инклюзивного образования необходимые для 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него условия; 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● учёт национально-культурных, климатических условий, в которых 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осуществляется образовательный процесс.</a:t>
            </a:r>
          </a:p>
          <a:p>
            <a:pPr>
              <a:buNone/>
            </a:pPr>
            <a:endParaRPr lang="ru-RU" sz="2400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305800" cy="5143536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                                                                          Оглавление</a:t>
            </a:r>
            <a:br>
              <a:rPr lang="ru-RU" sz="1800" dirty="0" smtClean="0"/>
            </a:br>
            <a:r>
              <a:rPr lang="ru-RU" sz="1800" dirty="0" smtClean="0"/>
              <a:t>I. ОБЩИЕ ПОЛОЖЕНИЯ .....................................................................................3</a:t>
            </a:r>
            <a:br>
              <a:rPr lang="ru-RU" sz="1800" dirty="0" smtClean="0"/>
            </a:br>
            <a:r>
              <a:rPr lang="ru-RU" sz="1800" dirty="0" smtClean="0"/>
              <a:t>II. ТРЕБОВАНИЯ К СТРУКТУРЕ ОСНОВНОЙ ОБРАЗОВАТЕЛЬНОЙ </a:t>
            </a:r>
            <a:br>
              <a:rPr lang="ru-RU" sz="1800" dirty="0" smtClean="0"/>
            </a:br>
            <a:r>
              <a:rPr lang="ru-RU" sz="1800" dirty="0" smtClean="0"/>
              <a:t>ПРОГРАММЫ ДОШКОЛЬНОГО ОБРАЗОВАНИЯ.......................................9</a:t>
            </a:r>
            <a:br>
              <a:rPr lang="ru-RU" sz="1800" dirty="0" smtClean="0"/>
            </a:br>
            <a:r>
              <a:rPr lang="ru-RU" sz="1800" dirty="0" smtClean="0"/>
              <a:t>III. ТРЕБОВАНИЯ К УСЛОВИЯМ РЕАЛИЗАЦИИ ОСНОВНОЙ </a:t>
            </a:r>
            <a:br>
              <a:rPr lang="ru-RU" sz="1800" dirty="0" smtClean="0"/>
            </a:br>
            <a:r>
              <a:rPr lang="ru-RU" sz="1800" dirty="0" smtClean="0"/>
              <a:t>ОБРАЗОВАТЕЛЬНОЙ ПРОГРАММЫ ДОШКОЛЬНОГО ОБРАЗОВАНИЯ</a:t>
            </a:r>
            <a:br>
              <a:rPr lang="ru-RU" sz="1800" dirty="0" smtClean="0"/>
            </a:br>
            <a:r>
              <a:rPr lang="ru-RU" sz="1800" dirty="0" smtClean="0"/>
              <a:t>....................................................................................................................................17</a:t>
            </a:r>
            <a:br>
              <a:rPr lang="ru-RU" sz="1800" dirty="0" smtClean="0"/>
            </a:br>
            <a:r>
              <a:rPr lang="ru-RU" sz="1800" dirty="0" smtClean="0"/>
              <a:t>Требования к психолого-педагогическим условиям реализации основной </a:t>
            </a:r>
            <a:br>
              <a:rPr lang="ru-RU" sz="1800" dirty="0" smtClean="0"/>
            </a:br>
            <a:r>
              <a:rPr lang="ru-RU" sz="1800" dirty="0" smtClean="0"/>
              <a:t>образовательной программы дошкольного образования................................................ 18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Требования к развивающей предметно-пространственной среде ................................. 23</a:t>
            </a:r>
            <a:br>
              <a:rPr lang="ru-RU" sz="1800" dirty="0" smtClean="0"/>
            </a:br>
            <a:r>
              <a:rPr lang="ru-RU" sz="1800" dirty="0" smtClean="0"/>
              <a:t>Требования к кадровым условиям реализации основной образовательной </a:t>
            </a:r>
            <a:br>
              <a:rPr lang="ru-RU" sz="1800" dirty="0" smtClean="0"/>
            </a:br>
            <a:r>
              <a:rPr lang="ru-RU" sz="1800" dirty="0" smtClean="0"/>
              <a:t>программы дошкольного образования................................................................................ 26</a:t>
            </a:r>
            <a:br>
              <a:rPr lang="ru-RU" sz="1800" dirty="0" smtClean="0"/>
            </a:br>
            <a:r>
              <a:rPr lang="ru-RU" sz="1800" dirty="0" smtClean="0"/>
              <a:t>Требования к материально-техническим условиям реализации основной </a:t>
            </a:r>
            <a:br>
              <a:rPr lang="ru-RU" sz="1800" dirty="0" smtClean="0"/>
            </a:br>
            <a:r>
              <a:rPr lang="ru-RU" sz="1800" dirty="0" smtClean="0"/>
              <a:t>образовательной программы дошкольного образования................................................ 27</a:t>
            </a:r>
            <a:br>
              <a:rPr lang="ru-RU" sz="1800" dirty="0" smtClean="0"/>
            </a:br>
            <a:r>
              <a:rPr lang="ru-RU" sz="1800" dirty="0" smtClean="0"/>
              <a:t>Требования к финансовым условиям реализации основной образовательной </a:t>
            </a:r>
            <a:br>
              <a:rPr lang="ru-RU" sz="1800" dirty="0" smtClean="0"/>
            </a:br>
            <a:r>
              <a:rPr lang="ru-RU" sz="1800" dirty="0" smtClean="0"/>
              <a:t>программы дошкольного образования................................................................................ 27</a:t>
            </a:r>
            <a:br>
              <a:rPr lang="ru-RU" sz="1800" dirty="0" smtClean="0"/>
            </a:br>
            <a:r>
              <a:rPr lang="ru-RU" sz="1800" dirty="0" smtClean="0"/>
              <a:t>IV. ТРЕБОВАНИЯ К РЕЗУЛЬТАТАМ ОСВОЕНИЯ ОСНОВНОЙ </a:t>
            </a:r>
            <a:br>
              <a:rPr lang="ru-RU" sz="1800" dirty="0" smtClean="0"/>
            </a:br>
            <a:r>
              <a:rPr lang="ru-RU" sz="1800" dirty="0" smtClean="0"/>
              <a:t>ОБРАЗОВАТЕЛЬНОЙ ПРОГРАММЫ ДОШКОЛЬНОГО </a:t>
            </a:r>
            <a:br>
              <a:rPr lang="ru-RU" sz="1800" dirty="0" smtClean="0"/>
            </a:br>
            <a:r>
              <a:rPr lang="ru-RU" sz="1800" dirty="0" smtClean="0"/>
              <a:t>ОБРАЗОВАНИЯ.....................................................................................................31</a:t>
            </a:r>
            <a:endParaRPr lang="ru-RU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Организация образовательного пространства и разнообразие материалов,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оборудования и инвентаря (в здании и на участке) должны обеспечивать: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● игровую, познавательную, исследовательскую и творческую </a:t>
            </a:r>
          </a:p>
          <a:p>
            <a:r>
              <a:rPr lang="ru-RU" dirty="0" smtClean="0"/>
              <a:t>активность всех категорий воспитанников, экспериментирование с </a:t>
            </a:r>
          </a:p>
          <a:p>
            <a:r>
              <a:rPr lang="ru-RU" dirty="0" smtClean="0"/>
              <a:t>доступными детям материалами (в том числе с песком и водой);</a:t>
            </a:r>
          </a:p>
          <a:p>
            <a:r>
              <a:rPr lang="ru-RU" dirty="0" smtClean="0"/>
              <a:t>● двигательную активность, в том числе развитие крупной и мелкой </a:t>
            </a:r>
          </a:p>
          <a:p>
            <a:r>
              <a:rPr lang="ru-RU" dirty="0" smtClean="0"/>
              <a:t>моторики, участие в подвижных играх и соревнованиях;</a:t>
            </a:r>
          </a:p>
          <a:p>
            <a:r>
              <a:rPr lang="ru-RU" dirty="0" smtClean="0"/>
              <a:t>● эмоциональное благополучие детей во взаимодействии с предметно-</a:t>
            </a:r>
          </a:p>
          <a:p>
            <a:r>
              <a:rPr lang="ru-RU" dirty="0" smtClean="0"/>
              <a:t>пространственным окружением;</a:t>
            </a:r>
          </a:p>
          <a:p>
            <a:r>
              <a:rPr lang="ru-RU" dirty="0" smtClean="0"/>
              <a:t>● возможность самовыражения детей.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 </a:t>
            </a:r>
            <a:r>
              <a:rPr lang="ru-RU" smtClean="0"/>
              <a:t>за внимание!</a:t>
            </a:r>
            <a:endParaRPr lang="ru-RU"/>
          </a:p>
        </p:txBody>
      </p:sp>
      <p:pic>
        <p:nvPicPr>
          <p:cNvPr id="5122" name="Picture 2" descr="C:\Users\Admin\Desktop\Новая папка\motivator-125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935163"/>
            <a:ext cx="4929221" cy="4779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857232"/>
            <a:ext cx="7851648" cy="1143008"/>
          </a:xfrm>
        </p:spPr>
        <p:txBody>
          <a:bodyPr>
            <a:noAutofit/>
          </a:bodyPr>
          <a:lstStyle/>
          <a:p>
            <a:r>
              <a:rPr lang="ru-RU" sz="2000" dirty="0" smtClean="0"/>
              <a:t>II. ТРЕБОВАНИЯ</a:t>
            </a:r>
            <a:br>
              <a:rPr lang="ru-RU" sz="2000" dirty="0" smtClean="0"/>
            </a:br>
            <a:r>
              <a:rPr lang="ru-RU" sz="2000" dirty="0" smtClean="0"/>
              <a:t>К СТРУКТУРЕ ОСНОВНОЙ ОБРАЗОВАТЕЛЬНОЙ ПРОГРАММЫ</a:t>
            </a:r>
            <a:br>
              <a:rPr lang="ru-RU" sz="2000" dirty="0" smtClean="0"/>
            </a:br>
            <a:r>
              <a:rPr lang="ru-RU" sz="2000" dirty="0" smtClean="0"/>
              <a:t>ДОШКОЛЬНОГО ОБРАЗОВАНИЯ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1. Программа определяет содержание и организацию </a:t>
            </a:r>
          </a:p>
          <a:p>
            <a:r>
              <a:rPr lang="ru-RU" sz="8000" dirty="0" smtClean="0"/>
              <a:t>образовательного процесса на уровне дошкольного образования. </a:t>
            </a:r>
          </a:p>
          <a:p>
            <a:r>
              <a:rPr lang="ru-RU" sz="8000" dirty="0" smtClean="0"/>
              <a:t>Программа обеспечивает развитие детей дошкольного возраста с </a:t>
            </a:r>
          </a:p>
          <a:p>
            <a:r>
              <a:rPr lang="ru-RU" sz="8000" dirty="0" smtClean="0">
                <a:solidFill>
                  <a:srgbClr val="FF0000"/>
                </a:solidFill>
              </a:rPr>
              <a:t>учётом их психолого-возрастных и индивидуальных особенностей </a:t>
            </a:r>
            <a:r>
              <a:rPr lang="ru-RU" sz="8000" dirty="0" smtClean="0"/>
              <a:t>и должна </a:t>
            </a:r>
          </a:p>
          <a:p>
            <a:r>
              <a:rPr lang="ru-RU" sz="8000" dirty="0" smtClean="0"/>
              <a:t>быть направлена на решение задач Стандарта, указанных </a:t>
            </a:r>
            <a:r>
              <a:rPr lang="ru-RU" sz="8000" dirty="0" smtClean="0">
                <a:solidFill>
                  <a:srgbClr val="FF0000"/>
                </a:solidFill>
              </a:rPr>
              <a:t>в п. 5 </a:t>
            </a:r>
            <a:r>
              <a:rPr lang="ru-RU" sz="8000" dirty="0" smtClean="0"/>
              <a:t>его Общих </a:t>
            </a:r>
          </a:p>
          <a:p>
            <a:r>
              <a:rPr lang="ru-RU" sz="8000" dirty="0" smtClean="0"/>
              <a:t>положений.</a:t>
            </a:r>
          </a:p>
          <a:p>
            <a:r>
              <a:rPr lang="ru-RU" sz="8000" dirty="0" smtClean="0"/>
              <a:t>2. Группы в одной Организации могут действовать на основе </a:t>
            </a:r>
          </a:p>
          <a:p>
            <a:r>
              <a:rPr lang="ru-RU" sz="8000" dirty="0" smtClean="0"/>
              <a:t>различных Программ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5387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Содержание Программы должно охватывать следующие </a:t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4400" dirty="0" smtClean="0">
                <a:solidFill>
                  <a:srgbClr val="C00000"/>
                </a:solidFill>
              </a:rPr>
              <a:t>образовательные области: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● коммуникативно-личностное развитие;</a:t>
            </a:r>
            <a:br>
              <a:rPr lang="ru-RU" sz="3600" dirty="0" smtClean="0"/>
            </a:br>
            <a:r>
              <a:rPr lang="ru-RU" sz="3600" dirty="0" smtClean="0"/>
              <a:t>● познавательно-речевое развитие;</a:t>
            </a:r>
            <a:br>
              <a:rPr lang="ru-RU" sz="3600" dirty="0" smtClean="0"/>
            </a:br>
            <a:r>
              <a:rPr lang="ru-RU" sz="3600" dirty="0" smtClean="0"/>
              <a:t>● художественно-эстетическое развитие;</a:t>
            </a:r>
            <a:br>
              <a:rPr lang="ru-RU" sz="3600" dirty="0" smtClean="0"/>
            </a:br>
            <a:r>
              <a:rPr lang="ru-RU" sz="3600" dirty="0" smtClean="0"/>
              <a:t>● физическое развитие. </a:t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01092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Программы должно отражать следующие аспекты </a:t>
            </a:r>
            <a:b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социальной ситуации развития ребёнка дошкольного возраста: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● предметно-пространственная развивающая образовательная среда; </a:t>
            </a:r>
            <a:br>
              <a:rPr lang="ru-RU" sz="2800" dirty="0" smtClean="0"/>
            </a:br>
            <a:r>
              <a:rPr lang="ru-RU" sz="2800" dirty="0" smtClean="0"/>
              <a:t>● характер взаимодействия со взрослыми;</a:t>
            </a:r>
            <a:br>
              <a:rPr lang="ru-RU" sz="2800" dirty="0" smtClean="0"/>
            </a:br>
            <a:r>
              <a:rPr lang="ru-RU" sz="2800" dirty="0" smtClean="0"/>
              <a:t>● характер взаимодействия с другими детьми; </a:t>
            </a:r>
            <a:br>
              <a:rPr lang="ru-RU" sz="2800" dirty="0" smtClean="0"/>
            </a:br>
            <a:r>
              <a:rPr lang="ru-RU" sz="2800" dirty="0" smtClean="0"/>
              <a:t>● система отношений ребёнка к миру, к другим людям, к себе самому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5</a:t>
            </a:r>
            <a:r>
              <a:rPr lang="ru-RU" sz="1600" dirty="0" smtClean="0">
                <a:solidFill>
                  <a:srgbClr val="7030A0"/>
                </a:solidFill>
              </a:rPr>
              <a:t>. Программа предполагает обязательную часть и часть, </a:t>
            </a:r>
            <a:br>
              <a:rPr lang="ru-RU" sz="1600" dirty="0" smtClean="0">
                <a:solidFill>
                  <a:srgbClr val="7030A0"/>
                </a:solidFill>
              </a:rPr>
            </a:br>
            <a:r>
              <a:rPr lang="ru-RU" sz="1600" dirty="0" smtClean="0">
                <a:solidFill>
                  <a:srgbClr val="7030A0"/>
                </a:solidFill>
              </a:rPr>
              <a:t>формируемую участниками образовательных отношений. Обе части являются </a:t>
            </a:r>
            <a:br>
              <a:rPr lang="ru-RU" sz="1600" dirty="0" smtClean="0">
                <a:solidFill>
                  <a:srgbClr val="7030A0"/>
                </a:solidFill>
              </a:rPr>
            </a:br>
            <a:r>
              <a:rPr lang="ru-RU" sz="1600" dirty="0" smtClean="0">
                <a:solidFill>
                  <a:srgbClr val="7030A0"/>
                </a:solidFill>
              </a:rPr>
              <a:t>взаимодополняющими и необходимыми с точки зрения реализации </a:t>
            </a:r>
            <a:br>
              <a:rPr lang="ru-RU" sz="1600" dirty="0" smtClean="0">
                <a:solidFill>
                  <a:srgbClr val="7030A0"/>
                </a:solidFill>
              </a:rPr>
            </a:br>
            <a:r>
              <a:rPr lang="ru-RU" sz="1600" dirty="0" smtClean="0">
                <a:solidFill>
                  <a:srgbClr val="7030A0"/>
                </a:solidFill>
              </a:rPr>
              <a:t>требований Стандарта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B050"/>
                </a:solidFill>
              </a:rPr>
              <a:t>Обязательная часть Программы предполагает комплексность подхода, </a:t>
            </a:r>
          </a:p>
          <a:p>
            <a:pPr>
              <a:buNone/>
            </a:pPr>
            <a:r>
              <a:rPr lang="ru-RU" sz="2000" dirty="0" smtClean="0">
                <a:solidFill>
                  <a:srgbClr val="00B050"/>
                </a:solidFill>
              </a:rPr>
              <a:t>обеспечивая развитие воспитанников во всех четырёх взаимодополняющих </a:t>
            </a:r>
          </a:p>
          <a:p>
            <a:pPr>
              <a:buNone/>
            </a:pPr>
            <a:r>
              <a:rPr lang="ru-RU" sz="2000" dirty="0" smtClean="0">
                <a:solidFill>
                  <a:srgbClr val="00B050"/>
                </a:solidFill>
              </a:rPr>
              <a:t>образовательных областях (в соответствии с п. 3 настоящих Требований к </a:t>
            </a:r>
          </a:p>
          <a:p>
            <a:pPr>
              <a:buNone/>
            </a:pPr>
            <a:r>
              <a:rPr lang="ru-RU" sz="2000" dirty="0" smtClean="0">
                <a:solidFill>
                  <a:srgbClr val="00B050"/>
                </a:solidFill>
              </a:rPr>
              <a:t>структуре Программы). </a:t>
            </a:r>
          </a:p>
          <a:p>
            <a:pPr>
              <a:buNone/>
            </a:pPr>
            <a:r>
              <a:rPr lang="ru-RU" sz="2000" dirty="0" smtClean="0">
                <a:solidFill>
                  <a:srgbClr val="00B050"/>
                </a:solidFill>
              </a:rPr>
              <a:t>В разделе «Часть, формируемая участниками образовательных </a:t>
            </a:r>
          </a:p>
          <a:p>
            <a:pPr>
              <a:buNone/>
            </a:pPr>
            <a:r>
              <a:rPr lang="ru-RU" sz="2000" dirty="0" smtClean="0">
                <a:solidFill>
                  <a:srgbClr val="00B050"/>
                </a:solidFill>
              </a:rPr>
              <a:t>отношений» должны быть представлены выбранные и/или разработанные </a:t>
            </a:r>
          </a:p>
          <a:p>
            <a:pPr>
              <a:buNone/>
            </a:pPr>
            <a:r>
              <a:rPr lang="ru-RU" sz="2000" dirty="0" smtClean="0">
                <a:solidFill>
                  <a:srgbClr val="00B050"/>
                </a:solidFill>
              </a:rPr>
              <a:t>самостоятельно участниками образовательных отношений парциальные4</a:t>
            </a:r>
          </a:p>
          <a:p>
            <a:pPr>
              <a:buNone/>
            </a:pPr>
            <a:r>
              <a:rPr lang="ru-RU" sz="2000" dirty="0" smtClean="0">
                <a:solidFill>
                  <a:srgbClr val="00B050"/>
                </a:solidFill>
              </a:rPr>
              <a:t>программы, методики, формы организации образовательной работы.</a:t>
            </a:r>
            <a:endParaRPr lang="ru-RU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72491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Объём обязательной части Программы должен составлять </a:t>
            </a:r>
            <a:r>
              <a:rPr lang="ru-RU" sz="3200" dirty="0" smtClean="0">
                <a:solidFill>
                  <a:srgbClr val="002060"/>
                </a:solidFill>
              </a:rPr>
              <a:t>не менее 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60% </a:t>
            </a:r>
            <a:r>
              <a:rPr lang="ru-RU" sz="3200" dirty="0" smtClean="0">
                <a:solidFill>
                  <a:srgbClr val="C00000"/>
                </a:solidFill>
              </a:rPr>
              <a:t>от её общего объёма, а части, формируемой участниками 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образовательных отношений, – </a:t>
            </a:r>
            <a:r>
              <a:rPr lang="ru-RU" sz="3200" dirty="0" smtClean="0">
                <a:solidFill>
                  <a:srgbClr val="002060"/>
                </a:solidFill>
              </a:rPr>
              <a:t>не более 40%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Admin\Desktop\Новая папка\ac6f7ab3d2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500438"/>
            <a:ext cx="5000660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Структура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основной образовательной программы включает три основных  раздела: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Целевой</a:t>
            </a:r>
          </a:p>
          <a:p>
            <a:r>
              <a:rPr lang="ru-RU" dirty="0" smtClean="0"/>
              <a:t>Содержательный</a:t>
            </a:r>
          </a:p>
          <a:p>
            <a:r>
              <a:rPr lang="ru-RU" dirty="0" smtClean="0"/>
              <a:t>Организационный </a:t>
            </a:r>
            <a:endParaRPr lang="ru-RU" dirty="0"/>
          </a:p>
        </p:txBody>
      </p:sp>
      <p:pic>
        <p:nvPicPr>
          <p:cNvPr id="2050" name="Picture 2" descr="C:\Users\Admin\Desktop\Новая папка\0_88911_7bcdd400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786058"/>
            <a:ext cx="4293400" cy="4071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305800" cy="171451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1) Целевой раздел включает в себя: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– пояснительную записку;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– целевые ориентиры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Admin\Desktop\Новая папка\6923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143247"/>
            <a:ext cx="5000660" cy="3500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115</TotalTime>
  <Words>860</Words>
  <Application>Microsoft Office PowerPoint</Application>
  <PresentationFormat>Экран (4:3)</PresentationFormat>
  <Paragraphs>119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ФЕДЕРАЛЬНЫЙ  ГОСУДАРСТВЕННЫЙ  ОБРАЗОВАТЕЛЬНЫЙ СТАНДАРТ  ДОШКОЛЬНОГО ОБРАЗОВАНИЯ. ПРОЕКТ  подготовила старший воспитатель: Вортотникова Т.Г.</vt:lpstr>
      <vt:lpstr>                                                                          Оглавление I. ОБЩИЕ ПОЛОЖЕНИЯ .....................................................................................3 II. ТРЕБОВАНИЯ К СТРУКТУРЕ ОСНОВНОЙ ОБРАЗОВАТЕЛЬНОЙ  ПРОГРАММЫ ДОШКОЛЬНОГО ОБРАЗОВАНИЯ.......................................9 III. ТРЕБОВАНИЯ К УСЛОВИЯМ РЕАЛИЗАЦИИ ОСНОВНОЙ  ОБРАЗОВАТЕЛЬНОЙ ПРОГРАММЫ ДОШКОЛЬНОГО ОБРАЗОВАНИЯ ....................................................................................................................................17 Требования к психолого-педагогическим условиям реализации основной  образовательной программы дошкольного образования................................................ 18 Требования к развивающей предметно-пространственной среде ................................. 23 Требования к кадровым условиям реализации основной образовательной  программы дошкольного образования................................................................................ 26 Требования к материально-техническим условиям реализации основной  образовательной программы дошкольного образования................................................ 27 Требования к финансовым условиям реализации основной образовательной  программы дошкольного образования................................................................................ 27 IV. ТРЕБОВАНИЯ К РЕЗУЛЬТАТАМ ОСВОЕНИЯ ОСНОВНОЙ  ОБРАЗОВАТЕЛЬНОЙ ПРОГРАММЫ ДОШКОЛЬНОГО  ОБРАЗОВАНИЯ.....................................................................................................31</vt:lpstr>
      <vt:lpstr>II. ТРЕБОВАНИЯ К СТРУКТУРЕ ОСНОВНОЙ ОБРАЗОВАТЕЛЬНОЙ ПРОГРАММЫ ДОШКОЛЬНОГО ОБРАЗОВАНИЯ</vt:lpstr>
      <vt:lpstr>Содержание Программы должно охватывать следующие  образовательные области:  ● коммуникативно-личностное развитие; ● познавательно-речевое развитие; ● художественно-эстетическое развитие; ● физическое развитие.  </vt:lpstr>
      <vt:lpstr>Содержание Программы должно отражать следующие аспекты  социальной ситуации развития ребёнка дошкольного возраста:  ● предметно-пространственная развивающая образовательная среда;  ● характер взаимодействия со взрослыми; ● характер взаимодействия с другими детьми;  ● система отношений ребёнка к миру, к другим людям, к себе самому</vt:lpstr>
      <vt:lpstr>5. Программа предполагает обязательную часть и часть,  формируемую участниками образовательных отношений. Обе части являются  взаимодополняющими и необходимыми с точки зрения реализации  требований Стандарта</vt:lpstr>
      <vt:lpstr>Объём обязательной части Программы должен составлять не менее  60% от её общего объёма, а части, формируемой участниками  образовательных отношений, – не более 40%</vt:lpstr>
      <vt:lpstr> Структура  основной образовательной программы включает три основных  раздела:</vt:lpstr>
      <vt:lpstr>1) Целевой раздел включает в себя: – пояснительную записку;  – целевые ориентиры</vt:lpstr>
      <vt:lpstr>2) Содержательный раздел определяет общее содержание основной  образовательной программы, обеспечивающее полноценное развитие детей с  учётом их возрастных и индивидуальных особенностей, и раскрывает задачи: – развития специфических видов деятельности; – становления первичной ценностной ориентации и социализации; – развития первичных представлений; – коррекции нарушений развития детей с ограниченными  возможностями здоровья и детей-инвалидов и оказания им  квалифицированной помощи в освоении основной образовательной  программы.</vt:lpstr>
      <vt:lpstr>3) Организационный раздел определяет общие рамки организации  образовательного процесса, а также механизм реализации положений  основной образовательной программы</vt:lpstr>
      <vt:lpstr>Решение задач развития детей в четырёх образовательных областях:  коммуникативно-личностной, познавательно-речевой, художественно- эстетической и области физического развития –  направлено    в следующих видах деятельности:</vt:lpstr>
      <vt:lpstr>Дополнительным разделом Программы является текст её краткой  презентации. Краткая презентация Программы должна быть ориентирована на  родителей воспитанников и доступна для ознакомления. В краткой презентации Программы должны быть указаны:</vt:lpstr>
      <vt:lpstr>IV. ТРЕБОВАНИЯ К РЕЗУЛЬТАТАМ ОСВОЕНИЯ ОСНОВНОЙ ОБРАЗОВАТЕЛЬНОЙ ПРОГРАММЫ ДОШКОЛЬНОГО ОБРАЗОВАНИЯ</vt:lpstr>
      <vt:lpstr>Требования к психолого-педагогическим условиям реализации основной образовательной программы дошкольного образования</vt:lpstr>
      <vt:lpstr>В Организации (группе) может проводиться оценка развития  детей, его динамики, в том числе измерение их личностных образовательных  результатов. Такая оценка производится педагогом совместно с педагогом- психологом в рамках психолого-педагогической диагностики6 (или  мониторинга).  Участие ребёнка в психолого-педагогической диагностике  (мониторинге) допускается только с согласия его родителей (законных  представителей )</vt:lpstr>
      <vt:lpstr>Результаты психолого-педагогической диагностики (мониторинга)  могут использоваться исключительно для решения образовательных задач: </vt:lpstr>
      <vt:lpstr>Предельная наполняемость групп устанавливается в соответствии  с санитарно-эпидемиологическими правилами и нормативами. Наполняемость конкретной группы определяется с учётом возраста  детей, их состояния здоровья, специфики образовательной программы,  профессионализма педагогического персонала образовательной организации. Предельная наполняемость групп, включающих детей с ОВЗ и детей- инвалидов, в том числе в группах компенсирующей и комбинированной  направленности, устанавливается в соответствии с санитарно- эпидемиологическими правилами и нормативами</vt:lpstr>
      <vt:lpstr>Развивающая предметно-пространственная среда Организации  (дошкольной группы, участка) должна обеспечивать:</vt:lpstr>
      <vt:lpstr>Организация образовательного пространства и разнообразие материалов,  оборудования и инвентаря (в здании и на участке) должны обеспечивать:</vt:lpstr>
      <vt:lpstr>Спасибо 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ФЕДЕРАЛЬНЫЙ  ГОСУДАРСТВЕННЫЙ  ОБРАЗОВАТЕЛЬНЫЙ СТАНДАРТ  ДОШКОЛЬНОГО ОБРАЗОВАНИЯ</dc:title>
  <dc:creator>Admin</dc:creator>
  <cp:lastModifiedBy>Admin</cp:lastModifiedBy>
  <cp:revision>14</cp:revision>
  <dcterms:created xsi:type="dcterms:W3CDTF">2013-09-16T09:26:16Z</dcterms:created>
  <dcterms:modified xsi:type="dcterms:W3CDTF">2013-10-25T06:44:03Z</dcterms:modified>
</cp:coreProperties>
</file>