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3" r:id="rId2"/>
    <p:sldId id="256" r:id="rId3"/>
    <p:sldId id="257" r:id="rId4"/>
    <p:sldId id="258" r:id="rId5"/>
    <p:sldId id="276" r:id="rId6"/>
    <p:sldId id="265" r:id="rId7"/>
    <p:sldId id="278" r:id="rId8"/>
    <p:sldId id="279" r:id="rId9"/>
    <p:sldId id="277" r:id="rId10"/>
    <p:sldId id="269" r:id="rId11"/>
    <p:sldId id="261" r:id="rId12"/>
    <p:sldId id="280" r:id="rId13"/>
    <p:sldId id="260" r:id="rId14"/>
    <p:sldId id="282" r:id="rId15"/>
    <p:sldId id="281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E41E82-4008-4B19-B6A0-B9EC94A2F2F0}" type="datetimeFigureOut">
              <a:rPr lang="ru-RU"/>
              <a:pPr>
                <a:defRPr/>
              </a:pPr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7099DE-333B-46C0-ADFD-7A6D460A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6C04-381E-4B59-8B53-06E626835974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7D43-7495-4E58-9607-03F27499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8156-CC3D-4396-BC37-16663223A667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23F2-D9C9-4672-8696-470DA25AF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CABA-E2BC-4B6E-A564-9EDF2BA1479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414E6-DACA-41B5-94ED-190128EA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87AF-04FF-4EA3-BE14-84C3D7DD9E04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FEDB-2F6E-4C7E-A2DE-1FA1908D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BB66-7E41-4D63-BACE-67F677E7077C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AA2-F850-427B-96D8-3F39EF4F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E3C5-FE13-495D-B676-01AAC164E567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AAEC-31CD-490E-A318-98C6181A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AF22-C4C6-4BF9-9182-1A849BDC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568D-0E9F-4F82-807F-B083DC2C29E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E38B-0CEF-4096-BEEC-EACDB361016C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689B-24F4-4FC7-89FA-600903A39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63D87-6F1E-4308-A575-6EAAC4FFACF8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8E24-F71B-4C4C-B25B-9E2C778EE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44EA-A7A7-469C-B50A-E8F05159B241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F97E-F681-4B5E-9ECF-1EA88F48C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C6F3-BEC5-4E16-AE1D-B448A79FBDC3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1423-613B-4770-BD77-D36B92FE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5746641-9F06-4442-9F82-79D22B8B1B85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CA55C75-93CD-4D4D-BEC6-57286FE14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 spd="med"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6805"/>
            <a:ext cx="8077200" cy="65548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</a:rPr>
              <a:t>                      ГОСУДАРСТВЕННОЕ БЮДЖЕТНОЕ</a:t>
            </a:r>
          </a:p>
          <a:p>
            <a:pPr algn="just"/>
            <a:r>
              <a:rPr lang="ru-RU" sz="2400">
                <a:solidFill>
                  <a:srgbClr val="000000"/>
                </a:solidFill>
              </a:rPr>
              <a:t>       ОБРАЗОВАЕТЛЬНОЕ УЧРЕЖДЕНИЕ Г. МОСКВА </a:t>
            </a:r>
          </a:p>
          <a:p>
            <a:pPr algn="just"/>
            <a:r>
              <a:rPr lang="ru-RU" sz="2400">
                <a:solidFill>
                  <a:srgbClr val="000000"/>
                </a:solidFill>
              </a:rPr>
              <a:t>                                              Д/С № 1528</a:t>
            </a:r>
          </a:p>
          <a:p>
            <a:pPr algn="just"/>
            <a:endParaRPr lang="ru-RU">
              <a:solidFill>
                <a:srgbClr val="000000"/>
              </a:solidFill>
            </a:endParaRPr>
          </a:p>
          <a:p>
            <a:pPr algn="just"/>
            <a:endParaRPr lang="ru-RU">
              <a:solidFill>
                <a:srgbClr val="000000"/>
              </a:solidFill>
            </a:endParaRPr>
          </a:p>
          <a:p>
            <a:pPr algn="ctr"/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АЗБУКА БЕЗОПАСНОСТИ 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/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ДОРОЖНОГО ДВИЖЕНИЯ </a:t>
            </a:r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/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ИЛИ КАК НАУЧИТЬ ДЕТЕЙ ПДД</a:t>
            </a:r>
          </a:p>
          <a:p>
            <a:pPr algn="just"/>
            <a:endParaRPr lang="ru-RU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ГБОУ г. Москва</a:t>
            </a:r>
          </a:p>
          <a:p>
            <a:pPr algn="just"/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           д/с № 1528</a:t>
            </a:r>
          </a:p>
          <a:p>
            <a:pPr algn="just"/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           воспитатель</a:t>
            </a:r>
          </a:p>
          <a:p>
            <a:pPr algn="just"/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	           Маслова М.А.</a:t>
            </a:r>
          </a:p>
          <a:p>
            <a:pPr algn="just"/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ru-RU">
              <a:solidFill>
                <a:srgbClr val="000000"/>
              </a:solidFill>
            </a:endParaRPr>
          </a:p>
          <a:p>
            <a:pPr algn="just"/>
            <a:endParaRPr lang="ru-RU">
              <a:solidFill>
                <a:srgbClr val="000000"/>
              </a:solidFill>
            </a:endParaRPr>
          </a:p>
          <a:p>
            <a:pPr algn="just"/>
            <a:r>
              <a:rPr lang="ru-RU">
                <a:solidFill>
                  <a:srgbClr val="000000"/>
                </a:solidFill>
              </a:rPr>
              <a:t>			Москва 2012</a:t>
            </a:r>
          </a:p>
          <a:p>
            <a:pPr algn="just"/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09600" y="609600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Привлекайте ребенка к участию в наблюдении за обстановкой на дороге: показывайте ему те машины, которых надо остерегаться, которые готовятся поворачивать или едут с большой скоростью, которые вы заметили издали;</a:t>
            </a:r>
          </a:p>
        </p:txBody>
      </p:sp>
      <p:pic>
        <p:nvPicPr>
          <p:cNvPr id="23554" name="Рисунок 2" descr="IMG_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7750" y="1971675"/>
            <a:ext cx="71056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457200" y="336550"/>
            <a:ext cx="8305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	Знания детей о Правилах дорожного движения должны закрепляться прочтением и анализом произведений художественной литературы, таких как «Дядя Степа – милиционер» С. Михалкова, «Что я выдел» Б. Житкова, разучиванием стихов С. Михалкова «Моя улица», В. Лебедева – Кумача «Про умных зверюшек» и т.д. </a:t>
            </a:r>
          </a:p>
          <a:p>
            <a:pPr algn="just"/>
            <a:r>
              <a:rPr lang="ru-RU" sz="2000">
                <a:latin typeface="Constantia" pitchFamily="18" charset="0"/>
              </a:rPr>
              <a:t>	</a:t>
            </a:r>
          </a:p>
        </p:txBody>
      </p:sp>
      <p:pic>
        <p:nvPicPr>
          <p:cNvPr id="4" name="Рисунок 3" descr="0_802d8_53263e94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2133601"/>
            <a:ext cx="6019800" cy="40386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Так же необходимо закреплять навыки с помощью игр это не обязательно подвижные игры это могут быть и настольные игры например: «Светофор»,  «Дорожные знаки», конструктор «Транспорт», игровой коврик «Дорожное движение»</a:t>
            </a:r>
          </a:p>
        </p:txBody>
      </p:sp>
      <p:pic>
        <p:nvPicPr>
          <p:cNvPr id="7" name="Рисунок 6" descr="наст игра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1828800"/>
            <a:ext cx="298383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онструктор транспор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94777" y="1699418"/>
            <a:ext cx="2992023" cy="26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наст игра дор знак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3600" y="4191000"/>
            <a:ext cx="2755392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аст игра светофор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0400" y="1905000"/>
            <a:ext cx="2738136" cy="236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оврик с дорожными знакам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1000" y="4114800"/>
            <a:ext cx="301616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орожные-знаки(винтик)_en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429000" y="44196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914400" y="5334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nstantia" pitchFamily="18" charset="0"/>
              </a:rPr>
              <a:t>Знания детей о Правилах дорожного движения хорошо закрепляются и вовремя творческих занятий, можно слепить светофор, машины, пешеходов, можно изобразить в рисунках дома, переходы, светофоры, машины, дорожные знаки.</a:t>
            </a:r>
          </a:p>
        </p:txBody>
      </p:sp>
      <p:pic>
        <p:nvPicPr>
          <p:cNvPr id="5" name="Рисунок 4" descr="IMG_00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2800" y="2667000"/>
            <a:ext cx="2501074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опасность на дорогоах что мы види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5200" y="3505200"/>
            <a:ext cx="2095500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22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Для закрепления знаний  правил дорожного движения  дома можно использовать так же учебно-методический комплект «безопасность на дорогах, разработанный при содействии Российской академии образования. В комплект  для дошкольников входят следующие пособия:</a:t>
            </a:r>
          </a:p>
          <a:p>
            <a:pPr algn="just"/>
            <a:r>
              <a:rPr lang="ru-RU" sz="2000">
                <a:latin typeface="Constantia" pitchFamily="18" charset="0"/>
              </a:rPr>
              <a:t>«Пешеходы-вездеходы. Дорожное движение и безопасность пешеходов.», «Что мы видим? Восприятие предметов и явлений окружающего мира», «</a:t>
            </a:r>
            <a:r>
              <a:rPr lang="ru-RU" sz="2000"/>
              <a:t>С</a:t>
            </a:r>
            <a:r>
              <a:rPr lang="ru-RU" sz="2000">
                <a:latin typeface="Constantia" pitchFamily="18" charset="0"/>
              </a:rPr>
              <a:t>пасибо, светофор! Значения сигналов светофора».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Список используемой литературы: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Вдовиченко  Л.А. Ребенок на улице. Детство-Пресс С.-Пб</a:t>
            </a:r>
            <a:r>
              <a:rPr lang="en-US" sz="2000">
                <a:latin typeface="Constantia" pitchFamily="18" charset="0"/>
              </a:rPr>
              <a:t>.</a:t>
            </a:r>
            <a:r>
              <a:rPr lang="ru-RU" sz="2000">
                <a:latin typeface="Constantia" pitchFamily="18" charset="0"/>
              </a:rPr>
              <a:t>,</a:t>
            </a:r>
            <a:r>
              <a:rPr lang="en-US" sz="2000">
                <a:latin typeface="Constantia" pitchFamily="18" charset="0"/>
              </a:rPr>
              <a:t> 2009</a:t>
            </a:r>
            <a:r>
              <a:rPr lang="ru-RU" sz="2000">
                <a:latin typeface="Constantia" pitchFamily="18" charset="0"/>
              </a:rPr>
              <a:t>;</a:t>
            </a:r>
          </a:p>
          <a:p>
            <a:pPr algn="just"/>
            <a:r>
              <a:rPr lang="ru-RU" sz="2000">
                <a:latin typeface="Constantia" pitchFamily="18" charset="0"/>
              </a:rPr>
              <a:t>Серия «Аппликации» «Учимся переходить дорогу» изд. дом «Проф-Пресс» Р-н-Д., 2007; </a:t>
            </a:r>
            <a:endParaRPr lang="en-US" sz="2000">
              <a:latin typeface="Constantia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Гарнышева Т.П. Как научить детей ПДД? Детство-Пресс С-Пб.,</a:t>
            </a:r>
            <a:r>
              <a:rPr lang="en-US" sz="2000">
                <a:latin typeface="Constantia" pitchFamily="18" charset="0"/>
              </a:rPr>
              <a:t> 2010</a:t>
            </a:r>
            <a:r>
              <a:rPr lang="ru-RU" sz="2000">
                <a:latin typeface="Constantia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Маркин Н.И. Безопасность на дорогах. Что мы видим? Энас-Класс М., 2007;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Саулина Т.Ф. Три сигнала светофора. Ознакомление дошкольников с правилами дорожного движения Мозаика-Ситнтез М., 2008;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Серия «учебные пособия для дошкольников» Дорожная азбука изд. Дом «Проф-Пресс» Р-н-Д., 2007;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Старцева О.Ю. Школа дорожных наук. Профилактика детского дорожно-транспортного травматизма Творческий центр «Сфера» М., 2010;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Интернет портал </a:t>
            </a:r>
            <a:r>
              <a:rPr lang="en-US" sz="2000">
                <a:latin typeface="Constantia" pitchFamily="18" charset="0"/>
              </a:rPr>
              <a:t> Yandex.ru </a:t>
            </a:r>
            <a:r>
              <a:rPr lang="ru-RU" sz="2000">
                <a:latin typeface="Constantia" pitchFamily="18" charset="0"/>
              </a:rPr>
              <a:t> (картинки)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Личный фото архив Масловой М.А.</a:t>
            </a:r>
            <a:endParaRPr lang="en-US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endParaRPr lang="ru-RU" sz="2000">
              <a:latin typeface="Constantia" pitchFamily="18" charset="0"/>
            </a:endParaRPr>
          </a:p>
          <a:p>
            <a:pPr>
              <a:buFont typeface="Arial" charset="0"/>
              <a:buChar char="•"/>
            </a:pPr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533400" y="1447800"/>
            <a:ext cx="8153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nstantia" pitchFamily="18" charset="0"/>
              </a:rPr>
              <a:t>	</a:t>
            </a:r>
            <a:r>
              <a:rPr lang="ru-RU" sz="4800">
                <a:latin typeface="Constantia" pitchFamily="18" charset="0"/>
              </a:rPr>
              <a:t>Спасибо за внимание</a:t>
            </a:r>
          </a:p>
          <a:p>
            <a:endParaRPr lang="ru-RU" sz="36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838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	Наша повседневная жизнь таит множество опасностей. Обеспечение безопасности для себя и своих детей становится все актуальнее. И наша прямая обязанность, как родителей, с раннего возраста научить детей поступать в соответствии с нормами безопасности. Ведь научившись бережно относиться к своей жизни, они будут воспринимать чужую как безусловную ценность.</a:t>
            </a:r>
          </a:p>
          <a:p>
            <a:pPr algn="just"/>
            <a:r>
              <a:rPr lang="ru-RU" sz="2000">
                <a:latin typeface="Constantia" pitchFamily="18" charset="0"/>
              </a:rPr>
              <a:t>	Именно в дошкольном возрасте закладывается фундамент жизненных ориентировок в окружающем, и все, что ребенок усвоит в этом возрасте прочно остается на всегда. Поэтому учить детей дорожной грамоте, культуре поведения в общественном транспорте следует с самого раннего возраста.</a:t>
            </a:r>
          </a:p>
          <a:p>
            <a:pPr algn="just"/>
            <a:r>
              <a:rPr lang="ru-RU" sz="2000">
                <a:latin typeface="Constantia" pitchFamily="18" charset="0"/>
              </a:rPr>
              <a:t>	Привить навыки безопасного поведения на дороге, только рассуждая о безопасности, нельзя. У дошкольников есть детские игрушки, книжки, театр, но у них нет и быть не может детского дорожного движения. Мы предлагаем вниманию родителей некоторые пособия, книги, игры для обучения детей правилам дорожного движения.</a:t>
            </a:r>
          </a:p>
          <a:p>
            <a:pPr algn="just"/>
            <a:endParaRPr lang="ru-RU" sz="2000">
              <a:latin typeface="Constantia" pitchFamily="18" charset="0"/>
            </a:endParaRPr>
          </a:p>
          <a:p>
            <a:endParaRPr lang="ru-RU" sz="200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534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onstantia" pitchFamily="18" charset="0"/>
              </a:rPr>
              <a:t>	Во время движения с малышом по улице, начиная буквально с 1,5 – 2 лет, надо формировать у него комплект «транспортных» привычек. Для этого родители должны как можно чаше сопровождать ребенка на улице, соблюдая следующие обязательные требования: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Перед переходом проезжей части обязательно остановитесь; переходите дорогу размеренным шагом без какой-либо спешки, часто дети не поспевают за родителями, которые идут слишком быстро для ребенка;</a:t>
            </a:r>
          </a:p>
        </p:txBody>
      </p:sp>
      <p:pic>
        <p:nvPicPr>
          <p:cNvPr id="16386" name="Рисунок 4" descr="IMG_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708275"/>
            <a:ext cx="54864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Приучите детей переходить проезжую часть только на пешеходных переходах или перекрестках;</a:t>
            </a:r>
          </a:p>
          <a:p>
            <a:pPr algn="just">
              <a:buFont typeface="Arial" charset="0"/>
              <a:buChar char="•"/>
            </a:pPr>
            <a:endParaRPr lang="ru-RU" sz="2000">
              <a:latin typeface="Constantia" pitchFamily="18" charset="0"/>
            </a:endParaRPr>
          </a:p>
        </p:txBody>
      </p:sp>
      <p:pic>
        <p:nvPicPr>
          <p:cNvPr id="17410" name="Рисунок 3" descr="IMG_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447800"/>
            <a:ext cx="7100888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Выходя на проезжую часть, прекращайте посторонние разговоры с ребенком; он должен привыкнуть, что при переходе не надо отвлекаться, а необходимо сосредоточить все внимание только на дорожной обстановке;</a:t>
            </a:r>
          </a:p>
        </p:txBody>
      </p:sp>
      <p:pic>
        <p:nvPicPr>
          <p:cNvPr id="18434" name="Рисунок 4" descr="IMG_00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1676400"/>
            <a:ext cx="70929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609600" y="4572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Увидев трамвай,  троллейбус, автобус, стоящий на противоположной стороне, не спешите и не бегите; приучите ребенка поступать так же, объясните, что это опасно и лучше подождать следующего транспорта;</a:t>
            </a:r>
          </a:p>
        </p:txBody>
      </p:sp>
      <p:pic>
        <p:nvPicPr>
          <p:cNvPr id="19458" name="Рисунок 3" descr="IMG_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1752600"/>
            <a:ext cx="69167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609600" y="5334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Переходите улицу строго под прямым углом: это позволит лучше контролировать движение автомобилей и более быстро покинуть проезжую часть;</a:t>
            </a:r>
          </a:p>
        </p:txBody>
      </p:sp>
      <p:pic>
        <p:nvPicPr>
          <p:cNvPr id="20482" name="Рисунок 2" descr="IMG_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9625" y="1524000"/>
            <a:ext cx="752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Там, где есть светофор, переходите проезжую часть только на зеленый сигнал светофора, предварительно обязательно убедитесь в безопасности перехода; ребенок должен привыкнуть, что на красный и желтый сигнал не  переходят дорогу, даже если нет автомобилей;</a:t>
            </a:r>
          </a:p>
        </p:txBody>
      </p:sp>
      <p:pic>
        <p:nvPicPr>
          <p:cNvPr id="21506" name="Рисунок 3" descr="IMG_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1905000"/>
            <a:ext cx="65055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>
                <a:latin typeface="Constantia" pitchFamily="18" charset="0"/>
              </a:rPr>
              <a:t>При переходе и на остановках общественного транспорта крепко держите ребенка за руку, так как он может неожиданно выбежать на проезжую часть;</a:t>
            </a:r>
          </a:p>
        </p:txBody>
      </p:sp>
      <p:pic>
        <p:nvPicPr>
          <p:cNvPr id="22530" name="Рисунок 4" descr="IMG_00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22350" y="1554163"/>
            <a:ext cx="675005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497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Noyt</dc:creator>
  <cp:lastModifiedBy>ЮРИЙ</cp:lastModifiedBy>
  <cp:revision>29</cp:revision>
  <dcterms:created xsi:type="dcterms:W3CDTF">2012-01-30T13:03:05Z</dcterms:created>
  <dcterms:modified xsi:type="dcterms:W3CDTF">2012-12-13T15:15:12Z</dcterms:modified>
</cp:coreProperties>
</file>