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7" r:id="rId4"/>
    <p:sldId id="268" r:id="rId5"/>
    <p:sldId id="269" r:id="rId6"/>
    <p:sldId id="258" r:id="rId7"/>
    <p:sldId id="270" r:id="rId8"/>
    <p:sldId id="259" r:id="rId9"/>
    <p:sldId id="260" r:id="rId10"/>
    <p:sldId id="261" r:id="rId11"/>
    <p:sldId id="264" r:id="rId12"/>
    <p:sldId id="262" r:id="rId13"/>
    <p:sldId id="263" r:id="rId14"/>
    <p:sldId id="265" r:id="rId15"/>
    <p:sldId id="266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82581-BDCA-4808-AFFC-CEB9169080B5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B697F-9576-482D-9265-BEC111BD2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CD96D-DF88-4465-85AE-0EE0B4683E8E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F375-6153-406F-B2F3-E3E0B986C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F6D5-7061-434D-A253-37F5026B29B4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C8A88-E068-45E0-ABE6-C692BE987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C95AD-731E-4F52-8516-E526E342C5B5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34DCC-37EA-456F-943E-C8CAF421D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3CD1-1187-4C9F-910F-A3C2802843C4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681A-B962-4B2C-944F-B9AD07E06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3D1F-C3FD-41CF-91CB-6734D9463023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A09D-FA91-42B5-A734-1F8C4CC58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A7FAC-32C1-4CFB-BB9D-998D2278E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C0C0-5864-4B07-A7CF-2D83AA73450C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B852-5B7A-4B58-A431-5949127F0745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7D7C9-AED4-40F0-949A-4390C6F2F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4D28B-D15C-40F3-9D34-0F8B527F1B8D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D88A-7737-4E3B-B327-C5C9FA1DE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97192-8EEC-4195-984A-EDD6EC0C4E54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4648-D16C-4196-91C5-B3E0CABC8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BDCB-7473-4ACF-9BA5-D4CB2C9B436E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0D98-E0C8-471E-A017-9C367C619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A19D6D6-B4DB-41DB-B287-04EBDFAB001E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42ABB66-336A-4796-B5DD-59D5EC080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791" r:id="rId2"/>
    <p:sldLayoutId id="2147483800" r:id="rId3"/>
    <p:sldLayoutId id="2147483792" r:id="rId4"/>
    <p:sldLayoutId id="2147483801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Жестокое   обращение </a:t>
            </a:r>
            <a:r>
              <a:rPr b="1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b="1" smtClean="0">
                <a:solidFill>
                  <a:srgbClr val="FF0000"/>
                </a:solidFill>
              </a:rPr>
              <a:t>c </a:t>
            </a:r>
            <a:r>
              <a:rPr lang="ru-RU" b="1" dirty="0" smtClean="0">
                <a:solidFill>
                  <a:srgbClr val="FF0000"/>
                </a:solidFill>
              </a:rPr>
              <a:t>  детьми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00694" y="4500570"/>
            <a:ext cx="3733768" cy="2643206"/>
          </a:xfrm>
        </p:spPr>
        <p:txBody>
          <a:bodyPr/>
          <a:lstStyle/>
          <a:p>
            <a:pPr algn="l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Подготовила</a:t>
            </a:r>
          </a:p>
          <a:p>
            <a:pPr algn="l"/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Ротарь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И.В.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Воспитатель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МАДОУ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/c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№27 «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Чебурашка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Корпус 2 «Маленькая страна»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435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/>
              <a:t>Во внешности: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/>
              <a:t>Ребенок не выглядит соответствующе своему возрасту;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/>
              <a:t>Возможны задержка развития или отсталость;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/>
              <a:t>Неподходяще одет;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/>
              <a:t>Неухоженный , грязный;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/>
              <a:t>Не лечит физические проблемы и раны.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/>
              <a:t>В поведении: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/>
              <a:t>Очень легко заводит друзей среди чужих люде, не боится их;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/>
              <a:t>Интенсивно требует внимания других людей;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err="1" smtClean="0"/>
              <a:t>Антисоциальные</a:t>
            </a:r>
            <a:r>
              <a:rPr lang="ru-RU" sz="1600" b="1" dirty="0" smtClean="0"/>
              <a:t> действия;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/>
              <a:t>У ребенка в семье роль родителя;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/>
              <a:t>Притворяется более старшим;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/>
              <a:t>Слишком самостоятельный, способности заботится о себе не соответствуют возрасту;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/>
              <a:t>Часто грустный , печальный;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/>
              <a:t>Низкая самооценка, чувство неполноценности;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/>
              <a:t>Трудности в общении со сверстниками.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заброшенности ребенка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Частые психоэмоциональные жалобы;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Ребенок мочиться в штаны или в кровать;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Плохая одежда;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Условия проживания хуже, чем у других детей в семье;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Грустный в течении продолжительного времени, в плохом настроении, закрывается от  других людей;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Ребенок податливый, слишком послушный с другими людьми;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Деструктивное поведение;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Ребенок бежит из дома или после уроков отказывается идти домой;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Поведение агрессивное</a:t>
            </a:r>
            <a:r>
              <a:rPr lang="ru-RU" smtClean="0"/>
              <a:t>, импульсивное.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эмоционального насилия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62500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Во внешности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Есть раны;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Следы ожогов;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Ожоги от горячей воды;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Травмы головы.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поведении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Ребенок не может вспомнить или рассказать , как возникли раны на его теле;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Ребенок избегает объяснений и неуверенно объясняет;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Ребенок опасливый, осторожный по отношению ко взрослым;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Ребенок избегает или уклоняется от физического контакта с людьми;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Проблемы в общении;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Низкая самооценка;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Ребенок усиленно заботиться о своих родителях;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Задержка развития;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Самодеструктивное поведение;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Эмоциональные проблемы;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Не проходящий страх.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физического насилия </a:t>
            </a: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86375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600" dirty="0" smtClean="0"/>
              <a:t>Во внешности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Не обычный или сильный зуд в горле , в интимных местах тела;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Боль во время мочеиспускания, дефекации, а также, когда сидит или ходит;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Ребенок не особенно соблюдает личную гигиену;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Ребенок неловко держит ноги.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600" dirty="0" smtClean="0"/>
              <a:t>В поведении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Неадекватные возрасту игры с игрушками, с собой или с другими детьми;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Наблюдаются попытки ребенка ввязаться во взрослые сексуальные игры;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Неадекватные возрасту рисунки людей, на которых явно вырисованы интимные места тела или есть описания этих мест;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Знания ребенка о сексуальных вопросах другие, более сложные;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Ребенок неохотно или с необоснованным избеганием идет к родителям;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У ребенка повторные жалобы на здоровье без физической причины;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Необъяснимые перемены в поведении;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Ночные кошмары и нарушения сна;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Поведение больше соответствует поведению детей младше;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Ребенок не разрешает себя раздеть;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Произошла травматическая </a:t>
            </a:r>
            <a:r>
              <a:rPr lang="ru-RU" sz="5600" dirty="0" err="1" smtClean="0"/>
              <a:t>сексуализация</a:t>
            </a:r>
            <a:r>
              <a:rPr lang="ru-RU" sz="5600" dirty="0" smtClean="0"/>
              <a:t> или развитие сексуального поведения ребенка задержано;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У ребенка эмоциональные проблемы;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Ребенок ввязывается в деструктивные ситуации;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600" dirty="0" smtClean="0"/>
              <a:t>Ребенок рассказывает , что кто – то трогал его за интимные части тела.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сексуального насилия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6718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err="1" smtClean="0"/>
              <a:t>Арт-терапия</a:t>
            </a:r>
            <a:r>
              <a:rPr lang="ru-RU" dirty="0" smtClean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Музыкотерапия;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Сказкатерапия;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Библиотерапия;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Психотерапия;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Консультирование;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Тренинги;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err="1" smtClean="0"/>
              <a:t>Саморегуляция</a:t>
            </a:r>
            <a:r>
              <a:rPr lang="ru-RU" dirty="0" smtClean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Медитация;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Трудотерапия.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1443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и методы реабилитационной работы с несовершеннолетними подвергшимися насилию</a:t>
            </a:r>
            <a:endParaRPr lang="ru-RU" sz="2800" b="1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f51131_jpg"/>
          <p:cNvPicPr>
            <a:picLocks noChangeAspect="1" noChangeArrowheads="1"/>
          </p:cNvPicPr>
          <p:nvPr/>
        </p:nvPicPr>
        <p:blipFill>
          <a:blip r:embed="rId2"/>
          <a:srcRect b="17571"/>
          <a:stretch>
            <a:fillRect/>
          </a:stretch>
        </p:blipFill>
        <p:spPr bwMode="auto">
          <a:xfrm>
            <a:off x="4214810" y="2000240"/>
            <a:ext cx="3311525" cy="385765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5"/>
          <p:cNvSpPr>
            <a:spLocks noChangeArrowheads="1"/>
          </p:cNvSpPr>
          <p:nvPr/>
        </p:nvSpPr>
        <p:spPr bwMode="auto">
          <a:xfrm>
            <a:off x="3643313" y="571500"/>
            <a:ext cx="52863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omic Sans MS" pitchFamily="66" charset="0"/>
                <a:cs typeface="Times New Roman" pitchFamily="18" charset="0"/>
              </a:rPr>
              <a:t>Дети – главный подарок для мира,</a:t>
            </a:r>
            <a:br>
              <a:rPr lang="ru-RU" sz="2000" b="1">
                <a:latin typeface="Comic Sans MS" pitchFamily="66" charset="0"/>
                <a:cs typeface="Times New Roman" pitchFamily="18" charset="0"/>
              </a:rPr>
            </a:br>
            <a:r>
              <a:rPr lang="ru-RU" sz="2000" b="1">
                <a:latin typeface="Comic Sans MS" pitchFamily="66" charset="0"/>
                <a:cs typeface="Times New Roman" pitchFamily="18" charset="0"/>
              </a:rPr>
              <a:t>С ними чудесней земная картина.</a:t>
            </a:r>
            <a:br>
              <a:rPr lang="ru-RU" sz="2000" b="1">
                <a:latin typeface="Comic Sans MS" pitchFamily="66" charset="0"/>
                <a:cs typeface="Times New Roman" pitchFamily="18" charset="0"/>
              </a:rPr>
            </a:br>
            <a:r>
              <a:rPr lang="ru-RU" sz="2000" b="1">
                <a:latin typeface="Comic Sans MS" pitchFamily="66" charset="0"/>
                <a:cs typeface="Times New Roman" pitchFamily="18" charset="0"/>
              </a:rPr>
              <a:t>Всё понимают, берутся за всё</a:t>
            </a:r>
            <a:br>
              <a:rPr lang="ru-RU" sz="2000" b="1">
                <a:latin typeface="Comic Sans MS" pitchFamily="66" charset="0"/>
                <a:cs typeface="Times New Roman" pitchFamily="18" charset="0"/>
              </a:rPr>
            </a:br>
            <a:r>
              <a:rPr lang="ru-RU" sz="2000" b="1">
                <a:latin typeface="Comic Sans MS" pitchFamily="66" charset="0"/>
                <a:cs typeface="Times New Roman" pitchFamily="18" charset="0"/>
              </a:rPr>
              <a:t>Лучшее с ними людское житьё</a:t>
            </a:r>
            <a:br>
              <a:rPr lang="ru-RU" sz="2000" b="1">
                <a:latin typeface="Comic Sans MS" pitchFamily="66" charset="0"/>
                <a:cs typeface="Times New Roman" pitchFamily="18" charset="0"/>
              </a:rPr>
            </a:br>
            <a:r>
              <a:rPr lang="ru-RU" sz="2000" b="1">
                <a:latin typeface="Comic Sans MS" pitchFamily="66" charset="0"/>
                <a:cs typeface="Times New Roman" pitchFamily="18" charset="0"/>
              </a:rPr>
              <a:t>Частенько слабы, неумелы их руки,</a:t>
            </a:r>
            <a:br>
              <a:rPr lang="ru-RU" sz="2000" b="1">
                <a:latin typeface="Comic Sans MS" pitchFamily="66" charset="0"/>
                <a:cs typeface="Times New Roman" pitchFamily="18" charset="0"/>
              </a:rPr>
            </a:br>
            <a:r>
              <a:rPr lang="ru-RU" sz="2000" b="1">
                <a:latin typeface="Comic Sans MS" pitchFamily="66" charset="0"/>
                <a:cs typeface="Times New Roman" pitchFamily="18" charset="0"/>
              </a:rPr>
              <a:t>Но некогда думать ребятам о скуке.</a:t>
            </a:r>
            <a:br>
              <a:rPr lang="ru-RU" sz="2000" b="1">
                <a:latin typeface="Comic Sans MS" pitchFamily="66" charset="0"/>
                <a:cs typeface="Times New Roman" pitchFamily="18" charset="0"/>
              </a:rPr>
            </a:br>
            <a:r>
              <a:rPr lang="ru-RU" sz="2000" b="1">
                <a:latin typeface="Comic Sans MS" pitchFamily="66" charset="0"/>
                <a:cs typeface="Times New Roman" pitchFamily="18" charset="0"/>
              </a:rPr>
              <a:t>В движеньях, заботах их время проходит,</a:t>
            </a:r>
            <a:br>
              <a:rPr lang="ru-RU" sz="2000" b="1">
                <a:latin typeface="Comic Sans MS" pitchFamily="66" charset="0"/>
                <a:cs typeface="Times New Roman" pitchFamily="18" charset="0"/>
              </a:rPr>
            </a:br>
            <a:r>
              <a:rPr lang="ru-RU" sz="2000" b="1">
                <a:latin typeface="Comic Sans MS" pitchFamily="66" charset="0"/>
                <a:cs typeface="Times New Roman" pitchFamily="18" charset="0"/>
              </a:rPr>
              <a:t>Удача к усердным с годами приходит.</a:t>
            </a:r>
            <a:br>
              <a:rPr lang="ru-RU" sz="2000" b="1">
                <a:latin typeface="Comic Sans MS" pitchFamily="66" charset="0"/>
                <a:cs typeface="Times New Roman" pitchFamily="18" charset="0"/>
              </a:rPr>
            </a:br>
            <a:r>
              <a:rPr lang="ru-RU" sz="2000" b="1">
                <a:latin typeface="Comic Sans MS" pitchFamily="66" charset="0"/>
                <a:cs typeface="Times New Roman" pitchFamily="18" charset="0"/>
              </a:rPr>
              <a:t>В детские годы мечты расцветают,</a:t>
            </a:r>
            <a:br>
              <a:rPr lang="ru-RU" sz="2000" b="1">
                <a:latin typeface="Comic Sans MS" pitchFamily="66" charset="0"/>
                <a:cs typeface="Times New Roman" pitchFamily="18" charset="0"/>
              </a:rPr>
            </a:br>
            <a:r>
              <a:rPr lang="ru-RU" sz="2000" b="1">
                <a:latin typeface="Comic Sans MS" pitchFamily="66" charset="0"/>
                <a:cs typeface="Times New Roman" pitchFamily="18" charset="0"/>
              </a:rPr>
              <a:t>Взрослые часто об этом не знают.</a:t>
            </a:r>
            <a:br>
              <a:rPr lang="ru-RU" sz="2000" b="1">
                <a:latin typeface="Comic Sans MS" pitchFamily="66" charset="0"/>
                <a:cs typeface="Times New Roman" pitchFamily="18" charset="0"/>
              </a:rPr>
            </a:br>
            <a:r>
              <a:rPr lang="ru-RU" sz="2000" b="1">
                <a:latin typeface="Comic Sans MS" pitchFamily="66" charset="0"/>
                <a:cs typeface="Times New Roman" pitchFamily="18" charset="0"/>
              </a:rPr>
              <a:t>Надо детишкам права объяснить,</a:t>
            </a:r>
            <a:br>
              <a:rPr lang="ru-RU" sz="2000" b="1">
                <a:latin typeface="Comic Sans MS" pitchFamily="66" charset="0"/>
                <a:cs typeface="Times New Roman" pitchFamily="18" charset="0"/>
              </a:rPr>
            </a:br>
            <a:r>
              <a:rPr lang="ru-RU" sz="2000" b="1">
                <a:latin typeface="Comic Sans MS" pitchFamily="66" charset="0"/>
                <a:cs typeface="Times New Roman" pitchFamily="18" charset="0"/>
              </a:rPr>
              <a:t>Многому надо их обучить.</a:t>
            </a:r>
            <a:br>
              <a:rPr lang="ru-RU" sz="2000" b="1">
                <a:latin typeface="Comic Sans MS" pitchFamily="66" charset="0"/>
                <a:cs typeface="Times New Roman" pitchFamily="18" charset="0"/>
              </a:rPr>
            </a:br>
            <a:r>
              <a:rPr lang="ru-RU" sz="2000" b="1">
                <a:latin typeface="Comic Sans MS" pitchFamily="66" charset="0"/>
                <a:cs typeface="Times New Roman" pitchFamily="18" charset="0"/>
              </a:rPr>
              <a:t>Мир станет лучше на нашей планете,</a:t>
            </a:r>
            <a:br>
              <a:rPr lang="ru-RU" sz="2000" b="1">
                <a:latin typeface="Comic Sans MS" pitchFamily="66" charset="0"/>
                <a:cs typeface="Times New Roman" pitchFamily="18" charset="0"/>
              </a:rPr>
            </a:br>
            <a:r>
              <a:rPr lang="ru-RU" sz="2000" b="1">
                <a:latin typeface="Comic Sans MS" pitchFamily="66" charset="0"/>
                <a:cs typeface="Times New Roman" pitchFamily="18" charset="0"/>
              </a:rPr>
              <a:t>Если счастливыми будут все дети! </a:t>
            </a:r>
          </a:p>
          <a:p>
            <a:endParaRPr lang="ru-RU" sz="2000" b="1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b="1">
                <a:latin typeface="Comic Sans MS" pitchFamily="66" charset="0"/>
                <a:cs typeface="Times New Roman" pitchFamily="18" charset="0"/>
              </a:rPr>
              <a:t>               Виктор Павлов</a:t>
            </a:r>
          </a:p>
        </p:txBody>
      </p:sp>
      <p:pic>
        <p:nvPicPr>
          <p:cNvPr id="7" name="Picture 4" descr="872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204" y="404813"/>
            <a:ext cx="3401171" cy="5810269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620713"/>
            <a:ext cx="3811588" cy="5400675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85750" y="285750"/>
            <a:ext cx="5208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omic Sans MS" pitchFamily="66" charset="0"/>
              </a:rPr>
              <a:t>Скажем насилию НЕТ!!!!!</a:t>
            </a:r>
          </a:p>
        </p:txBody>
      </p:sp>
      <p:pic>
        <p:nvPicPr>
          <p:cNvPr id="4" name="Picture 4" descr="id110834_w300_h200"/>
          <p:cNvPicPr>
            <a:picLocks noChangeAspect="1" noChangeArrowheads="1"/>
          </p:cNvPicPr>
          <p:nvPr/>
        </p:nvPicPr>
        <p:blipFill>
          <a:blip r:embed="rId3"/>
          <a:srcRect l="2237" t="4909" r="4576" b="400"/>
          <a:stretch>
            <a:fillRect/>
          </a:stretch>
        </p:blipFill>
        <p:spPr bwMode="auto">
          <a:xfrm>
            <a:off x="285720" y="2000240"/>
            <a:ext cx="4429156" cy="3000396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71500" y="5572125"/>
            <a:ext cx="8286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!!!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rem005.jpg"/>
          <p:cNvPicPr>
            <a:picLocks noChangeAspect="1" noChangeArrowheads="1"/>
          </p:cNvPicPr>
          <p:nvPr/>
        </p:nvPicPr>
        <p:blipFill>
          <a:blip r:embed="rId2"/>
          <a:srcRect l="2416" t="19194" r="83" b="18305"/>
          <a:stretch>
            <a:fillRect/>
          </a:stretch>
        </p:blipFill>
        <p:spPr bwMode="auto">
          <a:xfrm>
            <a:off x="357158" y="3357562"/>
            <a:ext cx="5126391" cy="32861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147" name="Содержимое 1"/>
          <p:cNvSpPr>
            <a:spLocks noGrp="1"/>
          </p:cNvSpPr>
          <p:nvPr>
            <p:ph idx="1"/>
          </p:nvPr>
        </p:nvSpPr>
        <p:spPr>
          <a:xfrm>
            <a:off x="571500" y="571500"/>
            <a:ext cx="8229600" cy="559593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C00000"/>
                </a:solidFill>
              </a:rPr>
              <a:t>Жестокое обращение с ребенком- </a:t>
            </a:r>
            <a:r>
              <a:rPr lang="ru-RU" smtClean="0"/>
              <a:t>причинение вреда физическому и психическому здоровью, угроза его развитию и жизни.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Рисунок 3" descr="wragwy rvsnettm xpgymympj z arwgj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643050"/>
            <a:ext cx="3238523" cy="4857784"/>
          </a:xfrm>
          <a:prstGeom prst="round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500063" y="428625"/>
            <a:ext cx="79295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причина жестокого обращения с детьми -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внутренняя агрессивность – эмоциональное состояние, возникающее как реакция на переживание непреодолимости каких-то барьеров или недоступность чего-то желанного. </a:t>
            </a:r>
          </a:p>
        </p:txBody>
      </p:sp>
      <p:pic>
        <p:nvPicPr>
          <p:cNvPr id="3" name="Picture 4" descr="ep2008_10_23_5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3" y="3501138"/>
            <a:ext cx="4376751" cy="3126675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50" y="1524000"/>
            <a:ext cx="8401050" cy="4572000"/>
          </a:xfrm>
        </p:spPr>
        <p:txBody>
          <a:bodyPr>
            <a:normAutofit fontScale="85000" lnSpcReduction="10000"/>
          </a:bodyPr>
          <a:lstStyle/>
          <a:p>
            <a:pPr marL="274320" indent="-274320" algn="just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A50021"/>
                </a:solidFill>
                <a:latin typeface="Georgia" pitchFamily="18" charset="0"/>
              </a:rPr>
              <a:t>Упоминания о жестокостях к детям в различных литературных источниках встречаются до II в. н.э. </a:t>
            </a:r>
          </a:p>
          <a:p>
            <a:pPr marL="274320" indent="-274320"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Georgia" pitchFamily="18" charset="0"/>
              </a:rPr>
              <a:t>детей убивали в ритуальных целях: считалось, что убитый ребенок может помочь бесплодным женщинам справиться с болезнями, обеспечить здоровье и молодость;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Font typeface="Wingdings 2"/>
              <a:buNone/>
              <a:defRPr/>
            </a:pPr>
            <a:endParaRPr lang="ru-RU" dirty="0" smtClean="0">
              <a:latin typeface="Georgia" pitchFamily="18" charset="0"/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Ш"/>
              <a:defRPr/>
            </a:pPr>
            <a:r>
              <a:rPr lang="ru-RU" dirty="0" smtClean="0">
                <a:latin typeface="Georgia" pitchFamily="18" charset="0"/>
              </a:rPr>
              <a:t> их хоронили под фундаментом здания, чтобы сделать его прочнее;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Font typeface="Wingdings 2"/>
              <a:buNone/>
              <a:defRPr/>
            </a:pPr>
            <a:endParaRPr lang="ru-RU" dirty="0" smtClean="0">
              <a:latin typeface="Georgia" pitchFamily="18" charset="0"/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Ш"/>
              <a:defRPr/>
            </a:pPr>
            <a:r>
              <a:rPr lang="ru-RU" dirty="0" smtClean="0">
                <a:latin typeface="Georgia" pitchFamily="18" charset="0"/>
              </a:rPr>
              <a:t>детей продавали и покупали.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smtClean="0">
                <a:solidFill>
                  <a:srgbClr val="C00000"/>
                </a:solidFill>
                <a:latin typeface="Georgia" pitchFamily="18" charset="0"/>
              </a:rPr>
              <a:t>Из  истории</a:t>
            </a: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algn="just" eaLnBrk="1" hangingPunct="1">
              <a:buClr>
                <a:srgbClr val="A50021"/>
              </a:buClr>
              <a:buFont typeface="Wingdings" pitchFamily="2" charset="2"/>
              <a:buChar char="ü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насилие в той или иной форме совершается в каждой четвертой российской семье;</a:t>
            </a:r>
          </a:p>
          <a:p>
            <a:pPr algn="just" eaLnBrk="1" hangingPunct="1">
              <a:buClr>
                <a:srgbClr val="A50021"/>
              </a:buClr>
              <a:buFont typeface="Wingdings 2" pitchFamily="18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A50021"/>
              </a:buClr>
              <a:buFont typeface="Wingdings" pitchFamily="2" charset="2"/>
              <a:buChar char="ü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ежегодно около 2 млн. детей в возрасте до 14 лет избиваются родителями;</a:t>
            </a:r>
          </a:p>
          <a:p>
            <a:pPr algn="just" eaLnBrk="1" hangingPunct="1">
              <a:buClr>
                <a:srgbClr val="A50021"/>
              </a:buClr>
              <a:buFont typeface="Wingdings 2" pitchFamily="18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A50021"/>
              </a:buClr>
              <a:buFont typeface="Wingdings" pitchFamily="2" charset="2"/>
              <a:buChar char="ü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для 10% этих детей исходом становится смерть, а для 2 тыс.- самоубийство;</a:t>
            </a:r>
          </a:p>
          <a:p>
            <a:pPr algn="just" eaLnBrk="1" hangingPunct="1">
              <a:buClr>
                <a:srgbClr val="A50021"/>
              </a:buClr>
              <a:buFont typeface="Wingdings 2" pitchFamily="18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A50021"/>
              </a:buClr>
              <a:buFont typeface="Wingdings" pitchFamily="2" charset="2"/>
              <a:buChar char="ü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более 50 тыс. детей в течение года уходят из дома, спасаясь от собственных родителей, а 25 тыс. несовершеннолетних находятся в розыске.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563" y="285750"/>
            <a:ext cx="7286625" cy="979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Научными исследованиями установлено, что:</a:t>
            </a:r>
          </a:p>
        </p:txBody>
      </p:sp>
      <p:pic>
        <p:nvPicPr>
          <p:cNvPr id="7" name="Picture 4" descr="41934889_b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4" y="1428736"/>
            <a:ext cx="3429024" cy="4629183"/>
          </a:xfrm>
          <a:prstGeom prst="round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насилие-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нанесение ребенку физических травм и телесных повреждений, применение жестоких физических наказаний.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Сексуальное насилие </a:t>
            </a: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вовлечение зависимых , незрелых детей в сексуальную активность, которую они не полностью осознают, на которую они не могут дать информированное согласие или которая нарушает социальное табу.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Пренебрежение потребностям ребенка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– родители или замещающие их лица не обеспечивают ребенка  пищей, одеждой, гигиеническими условиями, соответствующие его потребностям, что наносит вред психологическому и физиологическому здоровью ребенка.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Эмоциональное или психологическое  насилие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– постоянное унижение, отвержение, превращение ребенка в «козла отпущения» родителями или законными представителями.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smtClean="0">
                <a:solidFill>
                  <a:srgbClr val="C00000"/>
                </a:solidFill>
                <a:latin typeface="Georgia" pitchFamily="18" charset="0"/>
              </a:rPr>
              <a:t>Виды насилия над детьми в семье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5" name="Picture 4" descr="p-4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00570"/>
            <a:ext cx="2979343" cy="2068518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4" descr="clip-image001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500570"/>
            <a:ext cx="2071678" cy="2071678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Picture 4" descr="1240390603_1"/>
          <p:cNvPicPr>
            <a:picLocks noChangeAspect="1" noChangeArrowheads="1"/>
          </p:cNvPicPr>
          <p:nvPr/>
        </p:nvPicPr>
        <p:blipFill>
          <a:blip r:embed="rId4"/>
          <a:srcRect l="1830" b="10301"/>
          <a:stretch>
            <a:fillRect/>
          </a:stretch>
        </p:blipFill>
        <p:spPr bwMode="auto">
          <a:xfrm>
            <a:off x="6215074" y="4509015"/>
            <a:ext cx="2357454" cy="2078761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57_44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1"/>
            <a:ext cx="4071966" cy="3113678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Picture 3" descr="df4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876"/>
            <a:ext cx="4473576" cy="2978796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4357688" y="500063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В 2000 г. зарегистрировано 2557 преступлений (в 1998 г. - 1969, в 1999 г. - 2116), предусмотренных ст. 156 УК РФ (неисполнение обязанностей по воспитанию несовершеннолетних)</a:t>
            </a: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214313" y="3500438"/>
            <a:ext cx="40005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В 2000 г. зарегистрировано 2557 преступлений (в 1998 г. - 1969, в 1999 г. - 2116), предусмотренных ст. 156 УК РФ (неисполнение обязанностей по воспитанию несовершеннолетних)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3867321" cy="2571768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chemeClr val="tx1"/>
                </a:solidFill>
              </a:rPr>
              <a:t>Семьи, где несовершеннолетние подвергаются насилию, неодинаковы и по уровню материального благополучия, и по степени близости  между членами семьи</a:t>
            </a:r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5" name="Рисунок 4" descr="imgpreview.jp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929066"/>
            <a:ext cx="2738450" cy="2683682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 descr="рон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357298"/>
            <a:ext cx="2857520" cy="2857520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ab05876-resiz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143380"/>
            <a:ext cx="3571900" cy="2381267"/>
          </a:xfrm>
          <a:prstGeom prst="round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titled-5(5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1753" y="2000240"/>
            <a:ext cx="5115313" cy="4143404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28588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solidFill>
                  <a:srgbClr val="C00000"/>
                </a:solidFill>
              </a:rPr>
              <a:t>Признаки насилия над детьми</a:t>
            </a:r>
            <a:endParaRPr lang="ru-RU" sz="4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387</TotalTime>
  <Words>876</Words>
  <Application>Microsoft Office PowerPoint</Application>
  <PresentationFormat>Экран (4:3)</PresentationFormat>
  <Paragraphs>114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Constantia</vt:lpstr>
      <vt:lpstr>Wingdings 2</vt:lpstr>
      <vt:lpstr>Calibri</vt:lpstr>
      <vt:lpstr>Times New Roman</vt:lpstr>
      <vt:lpstr>Georgia</vt:lpstr>
      <vt:lpstr>Wingdings</vt:lpstr>
      <vt:lpstr>Comic Sans MS</vt:lpstr>
      <vt:lpstr>Бумажная</vt:lpstr>
      <vt:lpstr>Жестокое   обращение   c   детьми</vt:lpstr>
      <vt:lpstr>Слайд 2</vt:lpstr>
      <vt:lpstr>Слайд 3</vt:lpstr>
      <vt:lpstr>Из  истории</vt:lpstr>
      <vt:lpstr>Слайд 5</vt:lpstr>
      <vt:lpstr>Виды насилия над детьми в семье</vt:lpstr>
      <vt:lpstr>Слайд 7</vt:lpstr>
      <vt:lpstr>Семьи, где несовершеннолетние подвергаются насилию, неодинаковы и по уровню материального благополучия, и по степени близости  между членами семьи</vt:lpstr>
      <vt:lpstr>Признаки насилия над детьми</vt:lpstr>
      <vt:lpstr>Признаки заброшенности ребенка</vt:lpstr>
      <vt:lpstr>Признаки эмоционального насилия</vt:lpstr>
      <vt:lpstr>Признаки физического насилия </vt:lpstr>
      <vt:lpstr>Признаки сексуального насилия</vt:lpstr>
      <vt:lpstr>Формы и методы реабилитационной работы с несовершеннолетними подвергшимися насилию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Жестокое обращение</dc:title>
  <dc:creator>Admin</dc:creator>
  <cp:lastModifiedBy>ИРИНА</cp:lastModifiedBy>
  <cp:revision>40</cp:revision>
  <dcterms:created xsi:type="dcterms:W3CDTF">2011-10-10T16:03:57Z</dcterms:created>
  <dcterms:modified xsi:type="dcterms:W3CDTF">2013-10-24T18:41:21Z</dcterms:modified>
</cp:coreProperties>
</file>