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9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83E23-FCA8-45FA-93BC-66859894EB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E6471F-E8A6-4501-B0F8-0EF24C4E4F3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accent2"/>
              </a:solidFill>
            </a:rPr>
            <a:t>моральные,  интеллектуальные, эстетические</a:t>
          </a:r>
          <a:endParaRPr lang="ru-RU" b="1" dirty="0">
            <a:solidFill>
              <a:schemeClr val="accent2"/>
            </a:solidFill>
          </a:endParaRPr>
        </a:p>
      </dgm:t>
    </dgm:pt>
    <dgm:pt modelId="{A495A46D-5239-4CD5-AE0E-D3E7EFF75169}" type="parTrans" cxnId="{3A3851D2-E5BD-4653-917E-71A73083C46B}">
      <dgm:prSet/>
      <dgm:spPr/>
      <dgm:t>
        <a:bodyPr/>
        <a:lstStyle/>
        <a:p>
          <a:endParaRPr lang="ru-RU"/>
        </a:p>
      </dgm:t>
    </dgm:pt>
    <dgm:pt modelId="{1AC584F0-44FE-4167-AE4F-DF6345BEDEA4}" type="sibTrans" cxnId="{3A3851D2-E5BD-4653-917E-71A73083C46B}">
      <dgm:prSet/>
      <dgm:spPr/>
      <dgm:t>
        <a:bodyPr/>
        <a:lstStyle/>
        <a:p>
          <a:endParaRPr lang="ru-RU"/>
        </a:p>
      </dgm:t>
    </dgm:pt>
    <dgm:pt modelId="{47C44EC8-1F67-4D73-B46D-3EA60F4B057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i="1" dirty="0" smtClean="0">
              <a:solidFill>
                <a:schemeClr val="accent2"/>
              </a:solidFill>
            </a:rPr>
            <a:t>чувство гордости</a:t>
          </a:r>
          <a:endParaRPr lang="ru-RU" dirty="0">
            <a:solidFill>
              <a:schemeClr val="accent2"/>
            </a:solidFill>
          </a:endParaRPr>
        </a:p>
      </dgm:t>
    </dgm:pt>
    <dgm:pt modelId="{FBE731C5-156A-4551-9560-5634CF4F71C7}" type="parTrans" cxnId="{42F73C06-5962-4F49-B387-B2FEAB3E6AB1}">
      <dgm:prSet/>
      <dgm:spPr/>
      <dgm:t>
        <a:bodyPr/>
        <a:lstStyle/>
        <a:p>
          <a:endParaRPr lang="ru-RU"/>
        </a:p>
      </dgm:t>
    </dgm:pt>
    <dgm:pt modelId="{C46AD626-C955-4DC9-A172-28CD5DAE6910}" type="sibTrans" cxnId="{42F73C06-5962-4F49-B387-B2FEAB3E6AB1}">
      <dgm:prSet/>
      <dgm:spPr/>
      <dgm:t>
        <a:bodyPr/>
        <a:lstStyle/>
        <a:p>
          <a:endParaRPr lang="ru-RU"/>
        </a:p>
      </dgm:t>
    </dgm:pt>
    <dgm:pt modelId="{3C6A211D-9BF7-46BE-BB91-B14EC7EEA18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accent2"/>
              </a:solidFill>
            </a:rPr>
            <a:t>чувство дружбы</a:t>
          </a:r>
          <a:endParaRPr lang="ru-RU" b="1" dirty="0">
            <a:solidFill>
              <a:schemeClr val="accent2"/>
            </a:solidFill>
          </a:endParaRPr>
        </a:p>
      </dgm:t>
    </dgm:pt>
    <dgm:pt modelId="{1B953720-80E4-498C-BBB6-2A247BD8601E}" type="parTrans" cxnId="{45061AFF-0B80-4426-BE5E-2D1981F21B31}">
      <dgm:prSet/>
      <dgm:spPr/>
      <dgm:t>
        <a:bodyPr/>
        <a:lstStyle/>
        <a:p>
          <a:endParaRPr lang="ru-RU"/>
        </a:p>
      </dgm:t>
    </dgm:pt>
    <dgm:pt modelId="{B373ABB4-B9CF-4872-91B2-3F4CAC49C7E5}" type="sibTrans" cxnId="{45061AFF-0B80-4426-BE5E-2D1981F21B31}">
      <dgm:prSet/>
      <dgm:spPr/>
      <dgm:t>
        <a:bodyPr/>
        <a:lstStyle/>
        <a:p>
          <a:endParaRPr lang="ru-RU"/>
        </a:p>
      </dgm:t>
    </dgm:pt>
    <dgm:pt modelId="{1379ACB9-3655-4758-9040-8F36958046C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i="1" dirty="0" smtClean="0">
              <a:solidFill>
                <a:srgbClr val="0070C0"/>
              </a:solidFill>
            </a:rPr>
            <a:t>К моральным чувствам можно отнести: </a:t>
          </a:r>
          <a:endParaRPr lang="ru-RU" dirty="0">
            <a:solidFill>
              <a:srgbClr val="0070C0"/>
            </a:solidFill>
          </a:endParaRPr>
        </a:p>
      </dgm:t>
    </dgm:pt>
    <dgm:pt modelId="{2E609419-D235-4983-8A11-40DF05651957}" type="parTrans" cxnId="{532BCC20-55CE-4996-A7F9-EDCB1B804D26}">
      <dgm:prSet/>
      <dgm:spPr/>
      <dgm:t>
        <a:bodyPr/>
        <a:lstStyle/>
        <a:p>
          <a:endParaRPr lang="ru-RU"/>
        </a:p>
      </dgm:t>
    </dgm:pt>
    <dgm:pt modelId="{6C1ECA6A-60E3-4150-9CB6-3CF610DC44CD}" type="sibTrans" cxnId="{532BCC20-55CE-4996-A7F9-EDCB1B804D26}">
      <dgm:prSet/>
      <dgm:spPr/>
      <dgm:t>
        <a:bodyPr/>
        <a:lstStyle/>
        <a:p>
          <a:endParaRPr lang="ru-RU"/>
        </a:p>
      </dgm:t>
    </dgm:pt>
    <dgm:pt modelId="{37127EB2-EE7C-4FC2-9800-62A14101953E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accent2"/>
              </a:solidFill>
            </a:rPr>
            <a:t>чувство стыда</a:t>
          </a:r>
          <a:endParaRPr lang="ru-RU" b="1" dirty="0">
            <a:solidFill>
              <a:schemeClr val="accent2"/>
            </a:solidFill>
          </a:endParaRPr>
        </a:p>
      </dgm:t>
    </dgm:pt>
    <dgm:pt modelId="{0342C347-CC5F-4D50-A5A4-B13DF4BD0CBD}" type="sibTrans" cxnId="{A8198E1C-287D-48E8-B298-82A2EF177D38}">
      <dgm:prSet/>
      <dgm:spPr/>
      <dgm:t>
        <a:bodyPr/>
        <a:lstStyle/>
        <a:p>
          <a:endParaRPr lang="ru-RU"/>
        </a:p>
      </dgm:t>
    </dgm:pt>
    <dgm:pt modelId="{6F45FB08-56A8-4E81-BCB7-9E37891175BF}" type="parTrans" cxnId="{A8198E1C-287D-48E8-B298-82A2EF177D38}">
      <dgm:prSet/>
      <dgm:spPr/>
      <dgm:t>
        <a:bodyPr/>
        <a:lstStyle/>
        <a:p>
          <a:endParaRPr lang="ru-RU"/>
        </a:p>
      </dgm:t>
    </dgm:pt>
    <dgm:pt modelId="{C1CA0B06-BA2B-4833-9194-374D43DAB0F1}" type="pres">
      <dgm:prSet presAssocID="{F9B83E23-FCA8-45FA-93BC-66859894EB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10807-BF25-4214-8F84-90632FDA2498}" type="pres">
      <dgm:prSet presAssocID="{EDE6471F-E8A6-4501-B0F8-0EF24C4E4F35}" presName="parentText" presStyleLbl="node1" presStyleIdx="0" presStyleCnt="5" custLinFactY="-61401" custLinFactNeighborX="-7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43235-C7A7-4502-A943-A9E413015395}" type="pres">
      <dgm:prSet presAssocID="{1AC584F0-44FE-4167-AE4F-DF6345BEDEA4}" presName="spacer" presStyleCnt="0"/>
      <dgm:spPr/>
    </dgm:pt>
    <dgm:pt modelId="{5D1A41F0-B753-47ED-A76C-36D87DEC936A}" type="pres">
      <dgm:prSet presAssocID="{1379ACB9-3655-4758-9040-8F36958046C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64533-D253-4CB7-ABBC-682E44D109C8}" type="pres">
      <dgm:prSet presAssocID="{6C1ECA6A-60E3-4150-9CB6-3CF610DC44CD}" presName="spacer" presStyleCnt="0"/>
      <dgm:spPr/>
    </dgm:pt>
    <dgm:pt modelId="{A113BF34-BECB-49A9-9F16-058C5674C46A}" type="pres">
      <dgm:prSet presAssocID="{47C44EC8-1F67-4D73-B46D-3EA60F4B0572}" presName="parentText" presStyleLbl="node1" presStyleIdx="2" presStyleCnt="5" custLinFactNeighborX="126" custLinFactNeighborY="36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DA263-9D94-4BC2-984A-65A94A0E4274}" type="pres">
      <dgm:prSet presAssocID="{C46AD626-C955-4DC9-A172-28CD5DAE6910}" presName="spacer" presStyleCnt="0"/>
      <dgm:spPr/>
    </dgm:pt>
    <dgm:pt modelId="{F42EA4D0-A331-4BED-A330-3A8A3BA0808A}" type="pres">
      <dgm:prSet presAssocID="{37127EB2-EE7C-4FC2-9800-62A14101953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4BFC4-1A7C-4666-A9DB-0307641303F3}" type="pres">
      <dgm:prSet presAssocID="{0342C347-CC5F-4D50-A5A4-B13DF4BD0CBD}" presName="spacer" presStyleCnt="0"/>
      <dgm:spPr/>
    </dgm:pt>
    <dgm:pt modelId="{2B505E0F-084B-4E8E-8246-7E448C973CDB}" type="pres">
      <dgm:prSet presAssocID="{3C6A211D-9BF7-46BE-BB91-B14EC7EEA18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F73C06-5962-4F49-B387-B2FEAB3E6AB1}" srcId="{F9B83E23-FCA8-45FA-93BC-66859894EBD3}" destId="{47C44EC8-1F67-4D73-B46D-3EA60F4B0572}" srcOrd="2" destOrd="0" parTransId="{FBE731C5-156A-4551-9560-5634CF4F71C7}" sibTransId="{C46AD626-C955-4DC9-A172-28CD5DAE6910}"/>
    <dgm:cxn modelId="{513D757F-593E-43E5-B5C9-C9F1FF86FFD7}" type="presOf" srcId="{3C6A211D-9BF7-46BE-BB91-B14EC7EEA18A}" destId="{2B505E0F-084B-4E8E-8246-7E448C973CDB}" srcOrd="0" destOrd="0" presId="urn:microsoft.com/office/officeart/2005/8/layout/vList2"/>
    <dgm:cxn modelId="{A8198E1C-287D-48E8-B298-82A2EF177D38}" srcId="{F9B83E23-FCA8-45FA-93BC-66859894EBD3}" destId="{37127EB2-EE7C-4FC2-9800-62A14101953E}" srcOrd="3" destOrd="0" parTransId="{6F45FB08-56A8-4E81-BCB7-9E37891175BF}" sibTransId="{0342C347-CC5F-4D50-A5A4-B13DF4BD0CBD}"/>
    <dgm:cxn modelId="{A3C46862-F5E4-4A1F-9586-2F28D429EA84}" type="presOf" srcId="{F9B83E23-FCA8-45FA-93BC-66859894EBD3}" destId="{C1CA0B06-BA2B-4833-9194-374D43DAB0F1}" srcOrd="0" destOrd="0" presId="urn:microsoft.com/office/officeart/2005/8/layout/vList2"/>
    <dgm:cxn modelId="{45061AFF-0B80-4426-BE5E-2D1981F21B31}" srcId="{F9B83E23-FCA8-45FA-93BC-66859894EBD3}" destId="{3C6A211D-9BF7-46BE-BB91-B14EC7EEA18A}" srcOrd="4" destOrd="0" parTransId="{1B953720-80E4-498C-BBB6-2A247BD8601E}" sibTransId="{B373ABB4-B9CF-4872-91B2-3F4CAC49C7E5}"/>
    <dgm:cxn modelId="{0E59A060-6365-435E-AC01-C58FA5080417}" type="presOf" srcId="{1379ACB9-3655-4758-9040-8F36958046C3}" destId="{5D1A41F0-B753-47ED-A76C-36D87DEC936A}" srcOrd="0" destOrd="0" presId="urn:microsoft.com/office/officeart/2005/8/layout/vList2"/>
    <dgm:cxn modelId="{CC75775C-A80C-423B-8AAD-EE9722928745}" type="presOf" srcId="{47C44EC8-1F67-4D73-B46D-3EA60F4B0572}" destId="{A113BF34-BECB-49A9-9F16-058C5674C46A}" srcOrd="0" destOrd="0" presId="urn:microsoft.com/office/officeart/2005/8/layout/vList2"/>
    <dgm:cxn modelId="{3A3851D2-E5BD-4653-917E-71A73083C46B}" srcId="{F9B83E23-FCA8-45FA-93BC-66859894EBD3}" destId="{EDE6471F-E8A6-4501-B0F8-0EF24C4E4F35}" srcOrd="0" destOrd="0" parTransId="{A495A46D-5239-4CD5-AE0E-D3E7EFF75169}" sibTransId="{1AC584F0-44FE-4167-AE4F-DF6345BEDEA4}"/>
    <dgm:cxn modelId="{532BCC20-55CE-4996-A7F9-EDCB1B804D26}" srcId="{F9B83E23-FCA8-45FA-93BC-66859894EBD3}" destId="{1379ACB9-3655-4758-9040-8F36958046C3}" srcOrd="1" destOrd="0" parTransId="{2E609419-D235-4983-8A11-40DF05651957}" sibTransId="{6C1ECA6A-60E3-4150-9CB6-3CF610DC44CD}"/>
    <dgm:cxn modelId="{2C26D4E9-E710-48A3-A4BD-3AFCC35DBBDC}" type="presOf" srcId="{37127EB2-EE7C-4FC2-9800-62A14101953E}" destId="{F42EA4D0-A331-4BED-A330-3A8A3BA0808A}" srcOrd="0" destOrd="0" presId="urn:microsoft.com/office/officeart/2005/8/layout/vList2"/>
    <dgm:cxn modelId="{64F8C648-4BBB-427C-9EED-F3863CF0CE16}" type="presOf" srcId="{EDE6471F-E8A6-4501-B0F8-0EF24C4E4F35}" destId="{81310807-BF25-4214-8F84-90632FDA2498}" srcOrd="0" destOrd="0" presId="urn:microsoft.com/office/officeart/2005/8/layout/vList2"/>
    <dgm:cxn modelId="{5E38708E-1E5C-4645-8823-A8DABEA68EFB}" type="presParOf" srcId="{C1CA0B06-BA2B-4833-9194-374D43DAB0F1}" destId="{81310807-BF25-4214-8F84-90632FDA2498}" srcOrd="0" destOrd="0" presId="urn:microsoft.com/office/officeart/2005/8/layout/vList2"/>
    <dgm:cxn modelId="{254879D2-3DCF-48B7-9F7D-E5CCDF930611}" type="presParOf" srcId="{C1CA0B06-BA2B-4833-9194-374D43DAB0F1}" destId="{09A43235-C7A7-4502-A943-A9E413015395}" srcOrd="1" destOrd="0" presId="urn:microsoft.com/office/officeart/2005/8/layout/vList2"/>
    <dgm:cxn modelId="{F2E7A125-739B-44C6-9389-F1795D8EF3F5}" type="presParOf" srcId="{C1CA0B06-BA2B-4833-9194-374D43DAB0F1}" destId="{5D1A41F0-B753-47ED-A76C-36D87DEC936A}" srcOrd="2" destOrd="0" presId="urn:microsoft.com/office/officeart/2005/8/layout/vList2"/>
    <dgm:cxn modelId="{DB768A61-0228-484F-8622-FD4FA4513493}" type="presParOf" srcId="{C1CA0B06-BA2B-4833-9194-374D43DAB0F1}" destId="{10364533-D253-4CB7-ABBC-682E44D109C8}" srcOrd="3" destOrd="0" presId="urn:microsoft.com/office/officeart/2005/8/layout/vList2"/>
    <dgm:cxn modelId="{05479108-A6F9-412C-97F3-3903A819672E}" type="presParOf" srcId="{C1CA0B06-BA2B-4833-9194-374D43DAB0F1}" destId="{A113BF34-BECB-49A9-9F16-058C5674C46A}" srcOrd="4" destOrd="0" presId="urn:microsoft.com/office/officeart/2005/8/layout/vList2"/>
    <dgm:cxn modelId="{11D850AF-AF11-4E90-910F-A5B1E1C43601}" type="presParOf" srcId="{C1CA0B06-BA2B-4833-9194-374D43DAB0F1}" destId="{693DA263-9D94-4BC2-984A-65A94A0E4274}" srcOrd="5" destOrd="0" presId="urn:microsoft.com/office/officeart/2005/8/layout/vList2"/>
    <dgm:cxn modelId="{C0467D1E-9707-49B4-806C-5A791990BC3D}" type="presParOf" srcId="{C1CA0B06-BA2B-4833-9194-374D43DAB0F1}" destId="{F42EA4D0-A331-4BED-A330-3A8A3BA0808A}" srcOrd="6" destOrd="0" presId="urn:microsoft.com/office/officeart/2005/8/layout/vList2"/>
    <dgm:cxn modelId="{EFDF47BD-A748-483B-B2BE-D1508D85E9D1}" type="presParOf" srcId="{C1CA0B06-BA2B-4833-9194-374D43DAB0F1}" destId="{3C34BFC4-1A7C-4666-A9DB-0307641303F3}" srcOrd="7" destOrd="0" presId="urn:microsoft.com/office/officeart/2005/8/layout/vList2"/>
    <dgm:cxn modelId="{6EFE38D4-F729-413B-B840-4B044CBACFE5}" type="presParOf" srcId="{C1CA0B06-BA2B-4833-9194-374D43DAB0F1}" destId="{2B505E0F-084B-4E8E-8246-7E448C973CD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044D5-F685-4FEF-A1F1-B6F2AA3C5C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5F411A-FE20-4AED-B987-AB5DBE14ED2D}">
      <dgm:prSet/>
      <dgm:spPr>
        <a:solidFill>
          <a:srgbClr val="00B050"/>
        </a:solidFill>
      </dgm:spPr>
      <dgm:t>
        <a:bodyPr/>
        <a:lstStyle/>
        <a:p>
          <a:pPr rtl="0"/>
          <a:endParaRPr lang="ru-RU"/>
        </a:p>
      </dgm:t>
    </dgm:pt>
    <dgm:pt modelId="{C8708D21-4BFE-4A46-878D-D7F788B045CB}" type="parTrans" cxnId="{8A37CD37-5FCA-4DD6-AB65-706F4802D457}">
      <dgm:prSet/>
      <dgm:spPr/>
      <dgm:t>
        <a:bodyPr/>
        <a:lstStyle/>
        <a:p>
          <a:endParaRPr lang="ru-RU"/>
        </a:p>
      </dgm:t>
    </dgm:pt>
    <dgm:pt modelId="{B4206A54-D23C-4C76-89B2-A2A59D0A063A}" type="sibTrans" cxnId="{8A37CD37-5FCA-4DD6-AB65-706F4802D457}">
      <dgm:prSet/>
      <dgm:spPr/>
      <dgm:t>
        <a:bodyPr/>
        <a:lstStyle/>
        <a:p>
          <a:endParaRPr lang="ru-RU"/>
        </a:p>
      </dgm:t>
    </dgm:pt>
    <dgm:pt modelId="{4D2DB2C8-C9B8-4123-A65E-7E99663F23A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i="1" dirty="0" smtClean="0">
              <a:solidFill>
                <a:schemeClr val="accent2"/>
              </a:solidFill>
            </a:rPr>
            <a:t>любознательность</a:t>
          </a:r>
          <a:endParaRPr lang="ru-RU" dirty="0">
            <a:solidFill>
              <a:schemeClr val="accent2"/>
            </a:solidFill>
          </a:endParaRPr>
        </a:p>
      </dgm:t>
    </dgm:pt>
    <dgm:pt modelId="{FCF1EB09-A011-4CCD-A5F6-78F1A35C3183}" type="parTrans" cxnId="{DCED4B12-AD77-4CDD-8F57-C0EA71AACECC}">
      <dgm:prSet/>
      <dgm:spPr/>
      <dgm:t>
        <a:bodyPr/>
        <a:lstStyle/>
        <a:p>
          <a:endParaRPr lang="ru-RU"/>
        </a:p>
      </dgm:t>
    </dgm:pt>
    <dgm:pt modelId="{D0A08553-667B-4DC4-9BF6-0B3087367AEA}" type="sibTrans" cxnId="{DCED4B12-AD77-4CDD-8F57-C0EA71AACECC}">
      <dgm:prSet/>
      <dgm:spPr/>
      <dgm:t>
        <a:bodyPr/>
        <a:lstStyle/>
        <a:p>
          <a:endParaRPr lang="ru-RU"/>
        </a:p>
      </dgm:t>
    </dgm:pt>
    <dgm:pt modelId="{C24EA898-E2BF-4F5D-898D-2A10C82ADD8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i="1" dirty="0" smtClean="0">
              <a:solidFill>
                <a:schemeClr val="accent2"/>
              </a:solidFill>
            </a:rPr>
            <a:t>чувство юмора</a:t>
          </a:r>
          <a:endParaRPr lang="ru-RU" dirty="0">
            <a:solidFill>
              <a:schemeClr val="accent2"/>
            </a:solidFill>
          </a:endParaRPr>
        </a:p>
      </dgm:t>
    </dgm:pt>
    <dgm:pt modelId="{C15B172D-6C52-4057-B604-DD11607BED32}" type="parTrans" cxnId="{90C6F9B2-4A4B-47DB-92A4-32769A6B80AF}">
      <dgm:prSet/>
      <dgm:spPr/>
      <dgm:t>
        <a:bodyPr/>
        <a:lstStyle/>
        <a:p>
          <a:endParaRPr lang="ru-RU"/>
        </a:p>
      </dgm:t>
    </dgm:pt>
    <dgm:pt modelId="{2B3B9799-7F4C-483F-A59C-59C0AA4D95FD}" type="sibTrans" cxnId="{90C6F9B2-4A4B-47DB-92A4-32769A6B80AF}">
      <dgm:prSet/>
      <dgm:spPr/>
      <dgm:t>
        <a:bodyPr/>
        <a:lstStyle/>
        <a:p>
          <a:endParaRPr lang="ru-RU"/>
        </a:p>
      </dgm:t>
    </dgm:pt>
    <dgm:pt modelId="{04328FC8-9AC1-40B7-ACBC-C6649AC3D716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i="1" dirty="0" smtClean="0">
              <a:solidFill>
                <a:schemeClr val="accent2"/>
              </a:solidFill>
            </a:rPr>
            <a:t>удивление</a:t>
          </a:r>
          <a:endParaRPr lang="ru-RU" dirty="0">
            <a:solidFill>
              <a:schemeClr val="accent2"/>
            </a:solidFill>
          </a:endParaRPr>
        </a:p>
      </dgm:t>
    </dgm:pt>
    <dgm:pt modelId="{13322F43-48CB-40E8-8743-B2D0FDCFA324}" type="parTrans" cxnId="{038CB4DC-E80A-4B46-8992-15634960D05F}">
      <dgm:prSet/>
      <dgm:spPr/>
      <dgm:t>
        <a:bodyPr/>
        <a:lstStyle/>
        <a:p>
          <a:endParaRPr lang="ru-RU"/>
        </a:p>
      </dgm:t>
    </dgm:pt>
    <dgm:pt modelId="{32FB5449-9635-4739-A840-EA90A3DB4837}" type="sibTrans" cxnId="{038CB4DC-E80A-4B46-8992-15634960D05F}">
      <dgm:prSet/>
      <dgm:spPr/>
      <dgm:t>
        <a:bodyPr/>
        <a:lstStyle/>
        <a:p>
          <a:endParaRPr lang="ru-RU"/>
        </a:p>
      </dgm:t>
    </dgm:pt>
    <dgm:pt modelId="{9BE2FDD7-804D-457C-9BD5-4E8BFA28CCFF}">
      <dgm:prSet/>
      <dgm:spPr>
        <a:solidFill>
          <a:srgbClr val="00B050"/>
        </a:solidFill>
      </dgm:spPr>
      <dgm:t>
        <a:bodyPr/>
        <a:lstStyle/>
        <a:p>
          <a:pPr rtl="0"/>
          <a:endParaRPr lang="ru-RU"/>
        </a:p>
      </dgm:t>
    </dgm:pt>
    <dgm:pt modelId="{21FF8C7E-22C7-434A-80DA-F9A69941E440}" type="parTrans" cxnId="{477204B6-78E3-4386-9387-28EC27DDB52D}">
      <dgm:prSet/>
      <dgm:spPr/>
      <dgm:t>
        <a:bodyPr/>
        <a:lstStyle/>
        <a:p>
          <a:endParaRPr lang="ru-RU"/>
        </a:p>
      </dgm:t>
    </dgm:pt>
    <dgm:pt modelId="{1B5E00D2-FA84-4964-A8CC-EA91A6520B84}" type="sibTrans" cxnId="{477204B6-78E3-4386-9387-28EC27DDB52D}">
      <dgm:prSet/>
      <dgm:spPr/>
      <dgm:t>
        <a:bodyPr/>
        <a:lstStyle/>
        <a:p>
          <a:endParaRPr lang="ru-RU"/>
        </a:p>
      </dgm:t>
    </dgm:pt>
    <dgm:pt modelId="{A33131AA-382A-4D93-9F11-505F30A8734C}" type="pres">
      <dgm:prSet presAssocID="{425044D5-F685-4FEF-A1F1-B6F2AA3C5C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B67F9B-7236-4149-9767-CC025C993862}" type="pres">
      <dgm:prSet presAssocID="{7D5F411A-FE20-4AED-B987-AB5DBE14ED2D}" presName="linNode" presStyleCnt="0"/>
      <dgm:spPr/>
    </dgm:pt>
    <dgm:pt modelId="{35EDD8AE-6751-47E3-A152-3370A6EADBE8}" type="pres">
      <dgm:prSet presAssocID="{7D5F411A-FE20-4AED-B987-AB5DBE14ED2D}" presName="parentText" presStyleLbl="node1" presStyleIdx="0" presStyleCnt="5" custLinFactNeighborX="-18055" custLinFactNeighborY="-63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CA261-3C1E-4EAF-B981-12DA3E4A7483}" type="pres">
      <dgm:prSet presAssocID="{B4206A54-D23C-4C76-89B2-A2A59D0A063A}" presName="sp" presStyleCnt="0"/>
      <dgm:spPr/>
    </dgm:pt>
    <dgm:pt modelId="{E1BA0FD7-8BBE-4619-9692-EFE417D6C468}" type="pres">
      <dgm:prSet presAssocID="{4D2DB2C8-C9B8-4123-A65E-7E99663F23A2}" presName="linNode" presStyleCnt="0"/>
      <dgm:spPr/>
    </dgm:pt>
    <dgm:pt modelId="{66F6CCB6-D807-4AC2-AFE0-4E94C452F474}" type="pres">
      <dgm:prSet presAssocID="{4D2DB2C8-C9B8-4123-A65E-7E99663F23A2}" presName="parentText" presStyleLbl="node1" presStyleIdx="1" presStyleCnt="5" custScaleX="826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40CDB-8A44-49DD-829D-914A5FFB5230}" type="pres">
      <dgm:prSet presAssocID="{D0A08553-667B-4DC4-9BF6-0B3087367AEA}" presName="sp" presStyleCnt="0"/>
      <dgm:spPr/>
    </dgm:pt>
    <dgm:pt modelId="{58D2207F-FD5B-4E9F-8647-0612E500F843}" type="pres">
      <dgm:prSet presAssocID="{C24EA898-E2BF-4F5D-898D-2A10C82ADD84}" presName="linNode" presStyleCnt="0"/>
      <dgm:spPr/>
    </dgm:pt>
    <dgm:pt modelId="{50B4A3F7-E50D-4E8B-86BA-A838F9B04D25}" type="pres">
      <dgm:prSet presAssocID="{C24EA898-E2BF-4F5D-898D-2A10C82ADD84}" presName="parentText" presStyleLbl="node1" presStyleIdx="2" presStyleCnt="5" custLinFactNeighborX="-18055" custLinFactNeighborY="13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23049-7F85-4C1A-9040-E1A013683B35}" type="pres">
      <dgm:prSet presAssocID="{2B3B9799-7F4C-483F-A59C-59C0AA4D95FD}" presName="sp" presStyleCnt="0"/>
      <dgm:spPr/>
    </dgm:pt>
    <dgm:pt modelId="{4A4A5379-695B-4F8E-A13A-23BB14F4F32E}" type="pres">
      <dgm:prSet presAssocID="{04328FC8-9AC1-40B7-ACBC-C6649AC3D716}" presName="linNode" presStyleCnt="0"/>
      <dgm:spPr/>
    </dgm:pt>
    <dgm:pt modelId="{7E206007-AA4B-4971-BE05-71337EF24996}" type="pres">
      <dgm:prSet presAssocID="{04328FC8-9AC1-40B7-ACBC-C6649AC3D716}" presName="parentText" presStyleLbl="node1" presStyleIdx="3" presStyleCnt="5" custLinFactNeighborX="-20485" custLinFactNeighborY="42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AA3FB-6190-44A0-9310-C44B943FE84B}" type="pres">
      <dgm:prSet presAssocID="{32FB5449-9635-4739-A840-EA90A3DB4837}" presName="sp" presStyleCnt="0"/>
      <dgm:spPr/>
    </dgm:pt>
    <dgm:pt modelId="{1AC2F1F8-0CA5-44DD-8F70-5D15D8C57FEB}" type="pres">
      <dgm:prSet presAssocID="{9BE2FDD7-804D-457C-9BD5-4E8BFA28CCFF}" presName="linNode" presStyleCnt="0"/>
      <dgm:spPr/>
    </dgm:pt>
    <dgm:pt modelId="{F7C1B953-0455-4E01-8A60-17D6D04A0B56}" type="pres">
      <dgm:prSet presAssocID="{9BE2FDD7-804D-457C-9BD5-4E8BFA28CCFF}" presName="parentText" presStyleLbl="node1" presStyleIdx="4" presStyleCnt="5" custLinFactNeighborX="-44021" custLinFactNeighborY="20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BD5FD-25B6-42AC-8660-5800544FDC7C}" type="presOf" srcId="{9BE2FDD7-804D-457C-9BD5-4E8BFA28CCFF}" destId="{F7C1B953-0455-4E01-8A60-17D6D04A0B56}" srcOrd="0" destOrd="0" presId="urn:microsoft.com/office/officeart/2005/8/layout/vList5"/>
    <dgm:cxn modelId="{DCED4B12-AD77-4CDD-8F57-C0EA71AACECC}" srcId="{425044D5-F685-4FEF-A1F1-B6F2AA3C5CCB}" destId="{4D2DB2C8-C9B8-4123-A65E-7E99663F23A2}" srcOrd="1" destOrd="0" parTransId="{FCF1EB09-A011-4CCD-A5F6-78F1A35C3183}" sibTransId="{D0A08553-667B-4DC4-9BF6-0B3087367AEA}"/>
    <dgm:cxn modelId="{3FE10D40-4E93-4E17-9B4E-B7417DC55E40}" type="presOf" srcId="{7D5F411A-FE20-4AED-B987-AB5DBE14ED2D}" destId="{35EDD8AE-6751-47E3-A152-3370A6EADBE8}" srcOrd="0" destOrd="0" presId="urn:microsoft.com/office/officeart/2005/8/layout/vList5"/>
    <dgm:cxn modelId="{8A37CD37-5FCA-4DD6-AB65-706F4802D457}" srcId="{425044D5-F685-4FEF-A1F1-B6F2AA3C5CCB}" destId="{7D5F411A-FE20-4AED-B987-AB5DBE14ED2D}" srcOrd="0" destOrd="0" parTransId="{C8708D21-4BFE-4A46-878D-D7F788B045CB}" sibTransId="{B4206A54-D23C-4C76-89B2-A2A59D0A063A}"/>
    <dgm:cxn modelId="{90C6F9B2-4A4B-47DB-92A4-32769A6B80AF}" srcId="{425044D5-F685-4FEF-A1F1-B6F2AA3C5CCB}" destId="{C24EA898-E2BF-4F5D-898D-2A10C82ADD84}" srcOrd="2" destOrd="0" parTransId="{C15B172D-6C52-4057-B604-DD11607BED32}" sibTransId="{2B3B9799-7F4C-483F-A59C-59C0AA4D95FD}"/>
    <dgm:cxn modelId="{038CB4DC-E80A-4B46-8992-15634960D05F}" srcId="{425044D5-F685-4FEF-A1F1-B6F2AA3C5CCB}" destId="{04328FC8-9AC1-40B7-ACBC-C6649AC3D716}" srcOrd="3" destOrd="0" parTransId="{13322F43-48CB-40E8-8743-B2D0FDCFA324}" sibTransId="{32FB5449-9635-4739-A840-EA90A3DB4837}"/>
    <dgm:cxn modelId="{477204B6-78E3-4386-9387-28EC27DDB52D}" srcId="{425044D5-F685-4FEF-A1F1-B6F2AA3C5CCB}" destId="{9BE2FDD7-804D-457C-9BD5-4E8BFA28CCFF}" srcOrd="4" destOrd="0" parTransId="{21FF8C7E-22C7-434A-80DA-F9A69941E440}" sibTransId="{1B5E00D2-FA84-4964-A8CC-EA91A6520B84}"/>
    <dgm:cxn modelId="{DC17476F-F194-4F41-B769-EF6D13534956}" type="presOf" srcId="{4D2DB2C8-C9B8-4123-A65E-7E99663F23A2}" destId="{66F6CCB6-D807-4AC2-AFE0-4E94C452F474}" srcOrd="0" destOrd="0" presId="urn:microsoft.com/office/officeart/2005/8/layout/vList5"/>
    <dgm:cxn modelId="{B4075A16-4F7F-4EDF-ADEE-88B9B583B4BF}" type="presOf" srcId="{C24EA898-E2BF-4F5D-898D-2A10C82ADD84}" destId="{50B4A3F7-E50D-4E8B-86BA-A838F9B04D25}" srcOrd="0" destOrd="0" presId="urn:microsoft.com/office/officeart/2005/8/layout/vList5"/>
    <dgm:cxn modelId="{E69FDC2C-D0A2-42F8-B9A1-8ED607768E3E}" type="presOf" srcId="{04328FC8-9AC1-40B7-ACBC-C6649AC3D716}" destId="{7E206007-AA4B-4971-BE05-71337EF24996}" srcOrd="0" destOrd="0" presId="urn:microsoft.com/office/officeart/2005/8/layout/vList5"/>
    <dgm:cxn modelId="{10B3A5D2-E47C-45BB-A531-835E637CCE59}" type="presOf" srcId="{425044D5-F685-4FEF-A1F1-B6F2AA3C5CCB}" destId="{A33131AA-382A-4D93-9F11-505F30A8734C}" srcOrd="0" destOrd="0" presId="urn:microsoft.com/office/officeart/2005/8/layout/vList5"/>
    <dgm:cxn modelId="{E3F92503-FE02-4CE6-B1D1-CB8CE84971B9}" type="presParOf" srcId="{A33131AA-382A-4D93-9F11-505F30A8734C}" destId="{75B67F9B-7236-4149-9767-CC025C993862}" srcOrd="0" destOrd="0" presId="urn:microsoft.com/office/officeart/2005/8/layout/vList5"/>
    <dgm:cxn modelId="{30922E4E-137E-424C-998C-721EBFDC4D36}" type="presParOf" srcId="{75B67F9B-7236-4149-9767-CC025C993862}" destId="{35EDD8AE-6751-47E3-A152-3370A6EADBE8}" srcOrd="0" destOrd="0" presId="urn:microsoft.com/office/officeart/2005/8/layout/vList5"/>
    <dgm:cxn modelId="{A5799362-84D6-4B79-8D35-F7FF33D3B6AC}" type="presParOf" srcId="{A33131AA-382A-4D93-9F11-505F30A8734C}" destId="{0C4CA261-3C1E-4EAF-B981-12DA3E4A7483}" srcOrd="1" destOrd="0" presId="urn:microsoft.com/office/officeart/2005/8/layout/vList5"/>
    <dgm:cxn modelId="{670C8F25-456B-45F3-B838-4A7F9FA7ED8D}" type="presParOf" srcId="{A33131AA-382A-4D93-9F11-505F30A8734C}" destId="{E1BA0FD7-8BBE-4619-9692-EFE417D6C468}" srcOrd="2" destOrd="0" presId="urn:microsoft.com/office/officeart/2005/8/layout/vList5"/>
    <dgm:cxn modelId="{E614A644-5DF4-49C1-8A04-3842CA1EDBDA}" type="presParOf" srcId="{E1BA0FD7-8BBE-4619-9692-EFE417D6C468}" destId="{66F6CCB6-D807-4AC2-AFE0-4E94C452F474}" srcOrd="0" destOrd="0" presId="urn:microsoft.com/office/officeart/2005/8/layout/vList5"/>
    <dgm:cxn modelId="{E173E892-A09B-4E9A-9CAE-C81ABB839E42}" type="presParOf" srcId="{A33131AA-382A-4D93-9F11-505F30A8734C}" destId="{A5840CDB-8A44-49DD-829D-914A5FFB5230}" srcOrd="3" destOrd="0" presId="urn:microsoft.com/office/officeart/2005/8/layout/vList5"/>
    <dgm:cxn modelId="{D1B73386-11C1-49F9-9586-50026AC48E34}" type="presParOf" srcId="{A33131AA-382A-4D93-9F11-505F30A8734C}" destId="{58D2207F-FD5B-4E9F-8647-0612E500F843}" srcOrd="4" destOrd="0" presId="urn:microsoft.com/office/officeart/2005/8/layout/vList5"/>
    <dgm:cxn modelId="{B479C9FF-DF5A-4FA2-9F12-CED77F5DF9F5}" type="presParOf" srcId="{58D2207F-FD5B-4E9F-8647-0612E500F843}" destId="{50B4A3F7-E50D-4E8B-86BA-A838F9B04D25}" srcOrd="0" destOrd="0" presId="urn:microsoft.com/office/officeart/2005/8/layout/vList5"/>
    <dgm:cxn modelId="{4474742C-774D-4B33-AAC8-28086FECC1E6}" type="presParOf" srcId="{A33131AA-382A-4D93-9F11-505F30A8734C}" destId="{66B23049-7F85-4C1A-9040-E1A013683B35}" srcOrd="5" destOrd="0" presId="urn:microsoft.com/office/officeart/2005/8/layout/vList5"/>
    <dgm:cxn modelId="{DE29EDA2-0F7B-4BDC-9E51-3C893DE2091D}" type="presParOf" srcId="{A33131AA-382A-4D93-9F11-505F30A8734C}" destId="{4A4A5379-695B-4F8E-A13A-23BB14F4F32E}" srcOrd="6" destOrd="0" presId="urn:microsoft.com/office/officeart/2005/8/layout/vList5"/>
    <dgm:cxn modelId="{035780DE-3A51-41B8-8F6C-5D205780DBED}" type="presParOf" srcId="{4A4A5379-695B-4F8E-A13A-23BB14F4F32E}" destId="{7E206007-AA4B-4971-BE05-71337EF24996}" srcOrd="0" destOrd="0" presId="urn:microsoft.com/office/officeart/2005/8/layout/vList5"/>
    <dgm:cxn modelId="{19EB6D3A-9678-4865-9262-524A868E4471}" type="presParOf" srcId="{A33131AA-382A-4D93-9F11-505F30A8734C}" destId="{5DAAA3FB-6190-44A0-9310-C44B943FE84B}" srcOrd="7" destOrd="0" presId="urn:microsoft.com/office/officeart/2005/8/layout/vList5"/>
    <dgm:cxn modelId="{201E7183-A5B2-4FBB-AF46-32EA83345947}" type="presParOf" srcId="{A33131AA-382A-4D93-9F11-505F30A8734C}" destId="{1AC2F1F8-0CA5-44DD-8F70-5D15D8C57FEB}" srcOrd="8" destOrd="0" presId="urn:microsoft.com/office/officeart/2005/8/layout/vList5"/>
    <dgm:cxn modelId="{115353B5-D576-45BA-B4E8-5D74BF520F8A}" type="presParOf" srcId="{1AC2F1F8-0CA5-44DD-8F70-5D15D8C57FEB}" destId="{F7C1B953-0455-4E01-8A60-17D6D04A0B56}" srcOrd="0" destOrd="0" presId="urn:microsoft.com/office/officeart/2005/8/layout/vList5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FECC0-83A7-4134-BE78-D4FDB7B0447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88F31D-F4B4-499F-A1CE-41BD0BE4FB2F}">
      <dgm:prSet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ru-RU" sz="2800" b="1" i="1" dirty="0" smtClean="0">
              <a:solidFill>
                <a:schemeClr val="accent2"/>
              </a:solidFill>
            </a:rPr>
            <a:t>чувство прекрасного</a:t>
          </a:r>
          <a:endParaRPr lang="ru-RU" sz="2800" dirty="0">
            <a:solidFill>
              <a:schemeClr val="accent2"/>
            </a:solidFill>
          </a:endParaRPr>
        </a:p>
      </dgm:t>
    </dgm:pt>
    <dgm:pt modelId="{D8521746-DDCF-4753-99FF-B44114D17268}" type="parTrans" cxnId="{22FF985C-EA65-4580-94E4-107F1533E779}">
      <dgm:prSet/>
      <dgm:spPr/>
      <dgm:t>
        <a:bodyPr/>
        <a:lstStyle/>
        <a:p>
          <a:endParaRPr lang="ru-RU"/>
        </a:p>
      </dgm:t>
    </dgm:pt>
    <dgm:pt modelId="{947BA756-C131-4172-8F25-6361B3D4575B}" type="sibTrans" cxnId="{22FF985C-EA65-4580-94E4-107F1533E779}">
      <dgm:prSet/>
      <dgm:spPr/>
      <dgm:t>
        <a:bodyPr/>
        <a:lstStyle/>
        <a:p>
          <a:endParaRPr lang="ru-RU"/>
        </a:p>
      </dgm:t>
    </dgm:pt>
    <dgm:pt modelId="{432D9D78-541A-43D1-8205-5881AE149892}">
      <dgm:prSet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pPr rtl="0"/>
          <a:r>
            <a:rPr lang="ru-RU" b="1" i="1" dirty="0" smtClean="0">
              <a:solidFill>
                <a:schemeClr val="accent2"/>
              </a:solidFill>
            </a:rPr>
            <a:t>чувство героического</a:t>
          </a:r>
          <a:endParaRPr lang="ru-RU" dirty="0">
            <a:solidFill>
              <a:schemeClr val="accent2"/>
            </a:solidFill>
          </a:endParaRPr>
        </a:p>
      </dgm:t>
    </dgm:pt>
    <dgm:pt modelId="{3E9E3817-238D-453E-8F5B-E1F44D17CAA5}" type="parTrans" cxnId="{9BCFD063-DA70-4D18-9C13-1A3F8D2DAE35}">
      <dgm:prSet/>
      <dgm:spPr/>
      <dgm:t>
        <a:bodyPr/>
        <a:lstStyle/>
        <a:p>
          <a:endParaRPr lang="ru-RU"/>
        </a:p>
      </dgm:t>
    </dgm:pt>
    <dgm:pt modelId="{4506F77A-B81B-467E-A836-8A30043B64D6}" type="sibTrans" cxnId="{9BCFD063-DA70-4D18-9C13-1A3F8D2DAE35}">
      <dgm:prSet/>
      <dgm:spPr/>
      <dgm:t>
        <a:bodyPr/>
        <a:lstStyle/>
        <a:p>
          <a:endParaRPr lang="ru-RU"/>
        </a:p>
      </dgm:t>
    </dgm:pt>
    <dgm:pt modelId="{CEEC52C3-2B04-4C3B-8098-F2D3BCD3E1C8}" type="pres">
      <dgm:prSet presAssocID="{C13FECC0-83A7-4134-BE78-D4FDB7B044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B8CD0F-C84B-45A9-8601-0C01EECFE265}" type="pres">
      <dgm:prSet presAssocID="{5F88F31D-F4B4-499F-A1CE-41BD0BE4FB2F}" presName="circ1" presStyleLbl="vennNode1" presStyleIdx="0" presStyleCnt="2" custLinFactNeighborX="-1702" custLinFactNeighborY="191"/>
      <dgm:spPr/>
      <dgm:t>
        <a:bodyPr/>
        <a:lstStyle/>
        <a:p>
          <a:endParaRPr lang="ru-RU"/>
        </a:p>
      </dgm:t>
    </dgm:pt>
    <dgm:pt modelId="{6E2CA1C1-6CBC-42D7-B048-F169D50E3B45}" type="pres">
      <dgm:prSet presAssocID="{5F88F31D-F4B4-499F-A1CE-41BD0BE4FB2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98D87-B31A-4188-8C14-CB360C97C418}" type="pres">
      <dgm:prSet presAssocID="{432D9D78-541A-43D1-8205-5881AE149892}" presName="circ2" presStyleLbl="vennNode1" presStyleIdx="1" presStyleCnt="2"/>
      <dgm:spPr/>
      <dgm:t>
        <a:bodyPr/>
        <a:lstStyle/>
        <a:p>
          <a:endParaRPr lang="ru-RU"/>
        </a:p>
      </dgm:t>
    </dgm:pt>
    <dgm:pt modelId="{C42A589F-A13E-4A3B-A392-E80FB9F7BE31}" type="pres">
      <dgm:prSet presAssocID="{432D9D78-541A-43D1-8205-5881AE1498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F50A32-25B8-40D3-84E4-CE87D9FE199F}" type="presOf" srcId="{432D9D78-541A-43D1-8205-5881AE149892}" destId="{74198D87-B31A-4188-8C14-CB360C97C418}" srcOrd="0" destOrd="0" presId="urn:microsoft.com/office/officeart/2005/8/layout/venn1"/>
    <dgm:cxn modelId="{22FF985C-EA65-4580-94E4-107F1533E779}" srcId="{C13FECC0-83A7-4134-BE78-D4FDB7B04478}" destId="{5F88F31D-F4B4-499F-A1CE-41BD0BE4FB2F}" srcOrd="0" destOrd="0" parTransId="{D8521746-DDCF-4753-99FF-B44114D17268}" sibTransId="{947BA756-C131-4172-8F25-6361B3D4575B}"/>
    <dgm:cxn modelId="{1A1720EE-C5B6-46DA-9984-E9DCD2E7368D}" type="presOf" srcId="{432D9D78-541A-43D1-8205-5881AE149892}" destId="{C42A589F-A13E-4A3B-A392-E80FB9F7BE31}" srcOrd="1" destOrd="0" presId="urn:microsoft.com/office/officeart/2005/8/layout/venn1"/>
    <dgm:cxn modelId="{A322427B-DA90-465C-AB5A-B54E50BEE83F}" type="presOf" srcId="{C13FECC0-83A7-4134-BE78-D4FDB7B04478}" destId="{CEEC52C3-2B04-4C3B-8098-F2D3BCD3E1C8}" srcOrd="0" destOrd="0" presId="urn:microsoft.com/office/officeart/2005/8/layout/venn1"/>
    <dgm:cxn modelId="{620305DC-5510-4B3A-B882-35F17640240F}" type="presOf" srcId="{5F88F31D-F4B4-499F-A1CE-41BD0BE4FB2F}" destId="{6E2CA1C1-6CBC-42D7-B048-F169D50E3B45}" srcOrd="1" destOrd="0" presId="urn:microsoft.com/office/officeart/2005/8/layout/venn1"/>
    <dgm:cxn modelId="{9BCFD063-DA70-4D18-9C13-1A3F8D2DAE35}" srcId="{C13FECC0-83A7-4134-BE78-D4FDB7B04478}" destId="{432D9D78-541A-43D1-8205-5881AE149892}" srcOrd="1" destOrd="0" parTransId="{3E9E3817-238D-453E-8F5B-E1F44D17CAA5}" sibTransId="{4506F77A-B81B-467E-A836-8A30043B64D6}"/>
    <dgm:cxn modelId="{7C02B537-99DE-4F74-9B87-B5CE2BB18CD8}" type="presOf" srcId="{5F88F31D-F4B4-499F-A1CE-41BD0BE4FB2F}" destId="{3CB8CD0F-C84B-45A9-8601-0C01EECFE265}" srcOrd="0" destOrd="0" presId="urn:microsoft.com/office/officeart/2005/8/layout/venn1"/>
    <dgm:cxn modelId="{3FAB84CD-5209-43D8-9A4D-057E2A131E0B}" type="presParOf" srcId="{CEEC52C3-2B04-4C3B-8098-F2D3BCD3E1C8}" destId="{3CB8CD0F-C84B-45A9-8601-0C01EECFE265}" srcOrd="0" destOrd="0" presId="urn:microsoft.com/office/officeart/2005/8/layout/venn1"/>
    <dgm:cxn modelId="{9ED5FF14-A77B-4883-9BD4-349D9ECBC6B2}" type="presParOf" srcId="{CEEC52C3-2B04-4C3B-8098-F2D3BCD3E1C8}" destId="{6E2CA1C1-6CBC-42D7-B048-F169D50E3B45}" srcOrd="1" destOrd="0" presId="urn:microsoft.com/office/officeart/2005/8/layout/venn1"/>
    <dgm:cxn modelId="{F88E1AB1-AA7B-4CEB-86BC-BEB8E305ED01}" type="presParOf" srcId="{CEEC52C3-2B04-4C3B-8098-F2D3BCD3E1C8}" destId="{74198D87-B31A-4188-8C14-CB360C97C418}" srcOrd="2" destOrd="0" presId="urn:microsoft.com/office/officeart/2005/8/layout/venn1"/>
    <dgm:cxn modelId="{7AAB7C90-11A2-45CA-9398-45C8CD6EA769}" type="presParOf" srcId="{CEEC52C3-2B04-4C3B-8098-F2D3BCD3E1C8}" destId="{C42A589F-A13E-4A3B-A392-E80FB9F7BE3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61CBAA-5117-434F-95CD-A2D156C90E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530403-4FFA-4931-82BD-1D8B5DA63C4F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accent2"/>
              </a:solidFill>
            </a:rPr>
            <a:t>Нравственное развитие старшего дошкольника напрямую зависит от степени участия в нем взрослого, так как именно в общении со взрослым ребенок узнает, осмысливает и интерпретирует нравственные нормы и правила. </a:t>
          </a:r>
          <a:endParaRPr lang="ru-RU" b="1" dirty="0">
            <a:solidFill>
              <a:schemeClr val="accent2"/>
            </a:solidFill>
          </a:endParaRPr>
        </a:p>
      </dgm:t>
    </dgm:pt>
    <dgm:pt modelId="{57B3CE99-2A7E-4431-82DE-2BAE325C5C2F}" type="parTrans" cxnId="{8E219B75-1152-4C90-ABA4-5D6FE4E81FEA}">
      <dgm:prSet/>
      <dgm:spPr/>
      <dgm:t>
        <a:bodyPr/>
        <a:lstStyle/>
        <a:p>
          <a:endParaRPr lang="ru-RU"/>
        </a:p>
      </dgm:t>
    </dgm:pt>
    <dgm:pt modelId="{B58994F0-7D4C-4328-816A-32E52EFDCB6D}" type="sibTrans" cxnId="{8E219B75-1152-4C90-ABA4-5D6FE4E81FEA}">
      <dgm:prSet/>
      <dgm:spPr/>
      <dgm:t>
        <a:bodyPr/>
        <a:lstStyle/>
        <a:p>
          <a:endParaRPr lang="ru-RU"/>
        </a:p>
      </dgm:t>
    </dgm:pt>
    <dgm:pt modelId="{DFD34AC2-B88B-475E-914B-D783BD270FF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accent2"/>
              </a:solidFill>
            </a:rPr>
            <a:t>На фоне эмоциональной зависимости от оценок взрослого у ребенка  развивается притязание на признание, выраженное в стремлении получить одобрение, похвалу, подтвердить свою значимость.</a:t>
          </a:r>
          <a:endParaRPr lang="ru-RU" b="1" dirty="0">
            <a:solidFill>
              <a:schemeClr val="accent2"/>
            </a:solidFill>
          </a:endParaRPr>
        </a:p>
      </dgm:t>
    </dgm:pt>
    <dgm:pt modelId="{2C88BED1-F3DD-4A6E-A983-01A49F46A466}" type="parTrans" cxnId="{93A79CDF-770D-45DD-9983-3FA18239BA8F}">
      <dgm:prSet/>
      <dgm:spPr/>
      <dgm:t>
        <a:bodyPr/>
        <a:lstStyle/>
        <a:p>
          <a:endParaRPr lang="ru-RU"/>
        </a:p>
      </dgm:t>
    </dgm:pt>
    <dgm:pt modelId="{44D2B62C-889F-4C20-99A7-A7F03016F42E}" type="sibTrans" cxnId="{93A79CDF-770D-45DD-9983-3FA18239BA8F}">
      <dgm:prSet/>
      <dgm:spPr/>
      <dgm:t>
        <a:bodyPr/>
        <a:lstStyle/>
        <a:p>
          <a:endParaRPr lang="ru-RU"/>
        </a:p>
      </dgm:t>
    </dgm:pt>
    <dgm:pt modelId="{28AF15AC-76C4-4CDC-811F-53923D469C00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Достаточно часто в этом возрасте у детей появляется такая черта, как лживость, т. е. целенаправленное искажение истины. Развитию этой черты способствует нарушение детско-родительских отношений, когда близкий человек чрезмерной строгостью или негативным отношением блокирует развитие у ребенка позитивного самоощущения, уверенности в своих силах. И чтобы не потерять доверия взрослого, а часто оградить себя от нападок, ребенок начинает придумывать оправдание своим оплошностям, перекладывать вину на других.</a:t>
          </a:r>
          <a:endParaRPr lang="ru-RU" sz="1400" b="1" dirty="0">
            <a:solidFill>
              <a:srgbClr val="002060"/>
            </a:solidFill>
          </a:endParaRPr>
        </a:p>
      </dgm:t>
    </dgm:pt>
    <dgm:pt modelId="{5D401242-0A28-4250-A45B-AD453E222175}" type="parTrans" cxnId="{0CD514FE-5189-42F6-BEF3-FDA3650465E5}">
      <dgm:prSet/>
      <dgm:spPr/>
      <dgm:t>
        <a:bodyPr/>
        <a:lstStyle/>
        <a:p>
          <a:endParaRPr lang="ru-RU"/>
        </a:p>
      </dgm:t>
    </dgm:pt>
    <dgm:pt modelId="{BC312E0A-E653-4F15-9386-35BAD97A1AAA}" type="sibTrans" cxnId="{0CD514FE-5189-42F6-BEF3-FDA3650465E5}">
      <dgm:prSet/>
      <dgm:spPr/>
      <dgm:t>
        <a:bodyPr/>
        <a:lstStyle/>
        <a:p>
          <a:endParaRPr lang="ru-RU"/>
        </a:p>
      </dgm:t>
    </dgm:pt>
    <dgm:pt modelId="{053F50C0-882B-4F62-AA8F-E0E7A7E26508}" type="pres">
      <dgm:prSet presAssocID="{9D61CBAA-5117-434F-95CD-A2D156C90E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AAA4CC-8BB5-45FD-8979-4476DC4ABCB8}" type="pres">
      <dgm:prSet presAssocID="{E3530403-4FFA-4931-82BD-1D8B5DA63C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B071E-E801-4F01-A393-79D2D9E40BD6}" type="pres">
      <dgm:prSet presAssocID="{B58994F0-7D4C-4328-816A-32E52EFDCB6D}" presName="spacer" presStyleCnt="0"/>
      <dgm:spPr/>
    </dgm:pt>
    <dgm:pt modelId="{BA3A474E-82A8-41B4-A69D-BC56A7E6F816}" type="pres">
      <dgm:prSet presAssocID="{DFD34AC2-B88B-475E-914B-D783BD270F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AC0C6-F48C-4EF8-B12F-234425D3BA63}" type="pres">
      <dgm:prSet presAssocID="{DFD34AC2-B88B-475E-914B-D783BD270FF5}" presName="childText" presStyleLbl="revTx" presStyleIdx="0" presStyleCnt="1" custScaleY="152621" custLinFactNeighborX="1001" custLinFactNeighborY="57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219B75-1152-4C90-ABA4-5D6FE4E81FEA}" srcId="{9D61CBAA-5117-434F-95CD-A2D156C90EE8}" destId="{E3530403-4FFA-4931-82BD-1D8B5DA63C4F}" srcOrd="0" destOrd="0" parTransId="{57B3CE99-2A7E-4431-82DE-2BAE325C5C2F}" sibTransId="{B58994F0-7D4C-4328-816A-32E52EFDCB6D}"/>
    <dgm:cxn modelId="{22AE6664-3FC4-46E7-9B66-6F5973C751AE}" type="presOf" srcId="{28AF15AC-76C4-4CDC-811F-53923D469C00}" destId="{EB8AC0C6-F48C-4EF8-B12F-234425D3BA63}" srcOrd="0" destOrd="0" presId="urn:microsoft.com/office/officeart/2005/8/layout/vList2"/>
    <dgm:cxn modelId="{5F9B35B6-603F-4586-81E5-70E2D677AD52}" type="presOf" srcId="{DFD34AC2-B88B-475E-914B-D783BD270FF5}" destId="{BA3A474E-82A8-41B4-A69D-BC56A7E6F816}" srcOrd="0" destOrd="0" presId="urn:microsoft.com/office/officeart/2005/8/layout/vList2"/>
    <dgm:cxn modelId="{60A15411-6093-4924-9F4F-5AC4C0CFDD78}" type="presOf" srcId="{E3530403-4FFA-4931-82BD-1D8B5DA63C4F}" destId="{ADAAA4CC-8BB5-45FD-8979-4476DC4ABCB8}" srcOrd="0" destOrd="0" presId="urn:microsoft.com/office/officeart/2005/8/layout/vList2"/>
    <dgm:cxn modelId="{0CD514FE-5189-42F6-BEF3-FDA3650465E5}" srcId="{DFD34AC2-B88B-475E-914B-D783BD270FF5}" destId="{28AF15AC-76C4-4CDC-811F-53923D469C00}" srcOrd="0" destOrd="0" parTransId="{5D401242-0A28-4250-A45B-AD453E222175}" sibTransId="{BC312E0A-E653-4F15-9386-35BAD97A1AAA}"/>
    <dgm:cxn modelId="{B8650C66-0B3C-475C-8DE5-AA65474AF672}" type="presOf" srcId="{9D61CBAA-5117-434F-95CD-A2D156C90EE8}" destId="{053F50C0-882B-4F62-AA8F-E0E7A7E26508}" srcOrd="0" destOrd="0" presId="urn:microsoft.com/office/officeart/2005/8/layout/vList2"/>
    <dgm:cxn modelId="{93A79CDF-770D-45DD-9983-3FA18239BA8F}" srcId="{9D61CBAA-5117-434F-95CD-A2D156C90EE8}" destId="{DFD34AC2-B88B-475E-914B-D783BD270FF5}" srcOrd="1" destOrd="0" parTransId="{2C88BED1-F3DD-4A6E-A983-01A49F46A466}" sibTransId="{44D2B62C-889F-4C20-99A7-A7F03016F42E}"/>
    <dgm:cxn modelId="{CF40E5E3-2B4F-4A5A-A1B0-5DD09961C2A2}" type="presParOf" srcId="{053F50C0-882B-4F62-AA8F-E0E7A7E26508}" destId="{ADAAA4CC-8BB5-45FD-8979-4476DC4ABCB8}" srcOrd="0" destOrd="0" presId="urn:microsoft.com/office/officeart/2005/8/layout/vList2"/>
    <dgm:cxn modelId="{B22F41E7-62AB-4108-A27D-46DE5392A9B5}" type="presParOf" srcId="{053F50C0-882B-4F62-AA8F-E0E7A7E26508}" destId="{167B071E-E801-4F01-A393-79D2D9E40BD6}" srcOrd="1" destOrd="0" presId="urn:microsoft.com/office/officeart/2005/8/layout/vList2"/>
    <dgm:cxn modelId="{4989529A-E874-450E-A664-BB7DA443D5F2}" type="presParOf" srcId="{053F50C0-882B-4F62-AA8F-E0E7A7E26508}" destId="{BA3A474E-82A8-41B4-A69D-BC56A7E6F816}" srcOrd="2" destOrd="0" presId="urn:microsoft.com/office/officeart/2005/8/layout/vList2"/>
    <dgm:cxn modelId="{C8904D99-77B2-491C-8308-C4583EE82509}" type="presParOf" srcId="{053F50C0-882B-4F62-AA8F-E0E7A7E26508}" destId="{EB8AC0C6-F48C-4EF8-B12F-234425D3BA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11B2C3-0F47-4EE1-82A2-7DDCB495B8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B1D38B-021C-4AE9-AAF8-7A35455195D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accent2"/>
              </a:solidFill>
            </a:rPr>
            <a:t>Закладываются</a:t>
          </a:r>
          <a:r>
            <a:rPr lang="en-US" b="1" dirty="0" smtClean="0">
              <a:solidFill>
                <a:schemeClr val="accent2"/>
              </a:solidFill>
            </a:rPr>
            <a:t> </a:t>
          </a:r>
          <a:r>
            <a:rPr lang="ru-RU" b="1" dirty="0" smtClean="0">
              <a:solidFill>
                <a:schemeClr val="accent2"/>
              </a:solidFill>
            </a:rPr>
            <a:t>многие личностные аспекты</a:t>
          </a:r>
          <a:endParaRPr lang="ru-RU" b="1" dirty="0">
            <a:solidFill>
              <a:schemeClr val="accent2"/>
            </a:solidFill>
          </a:endParaRPr>
        </a:p>
      </dgm:t>
    </dgm:pt>
    <dgm:pt modelId="{B29472C3-065D-4C38-8BFA-6893DE798958}" type="parTrans" cxnId="{6866B483-6163-415C-A7D2-73721F94EFD9}">
      <dgm:prSet/>
      <dgm:spPr/>
      <dgm:t>
        <a:bodyPr/>
        <a:lstStyle/>
        <a:p>
          <a:endParaRPr lang="ru-RU"/>
        </a:p>
      </dgm:t>
    </dgm:pt>
    <dgm:pt modelId="{4C3155F4-74F5-411A-BCF4-9559BA549A7F}" type="sibTrans" cxnId="{6866B483-6163-415C-A7D2-73721F94EFD9}">
      <dgm:prSet/>
      <dgm:spPr/>
      <dgm:t>
        <a:bodyPr/>
        <a:lstStyle/>
        <a:p>
          <a:endParaRPr lang="ru-RU"/>
        </a:p>
      </dgm:t>
    </dgm:pt>
    <dgm:pt modelId="{212802DB-BF3C-4A44-A8B3-89BEEDCC6DC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accent2"/>
              </a:solidFill>
            </a:rPr>
            <a:t>Формируются основные черты характера ребёнка, «Я» - позиция. Уже сейчас можно понять, каким будет человек в будущем.</a:t>
          </a:r>
          <a:endParaRPr lang="ru-RU" b="1" dirty="0">
            <a:solidFill>
              <a:schemeClr val="accent2"/>
            </a:solidFill>
          </a:endParaRPr>
        </a:p>
      </dgm:t>
    </dgm:pt>
    <dgm:pt modelId="{DEF5FF56-D46C-4767-A3F4-56CFA47C9769}" type="parTrans" cxnId="{1595BADF-18D5-4617-822C-296618869254}">
      <dgm:prSet/>
      <dgm:spPr/>
      <dgm:t>
        <a:bodyPr/>
        <a:lstStyle/>
        <a:p>
          <a:endParaRPr lang="ru-RU"/>
        </a:p>
      </dgm:t>
    </dgm:pt>
    <dgm:pt modelId="{FF7094C2-E503-488F-B1E0-480EC1911ADD}" type="sibTrans" cxnId="{1595BADF-18D5-4617-822C-296618869254}">
      <dgm:prSet/>
      <dgm:spPr/>
      <dgm:t>
        <a:bodyPr/>
        <a:lstStyle/>
        <a:p>
          <a:endParaRPr lang="ru-RU"/>
        </a:p>
      </dgm:t>
    </dgm:pt>
    <dgm:pt modelId="{4D2CA33F-898D-4548-A3EF-3CD014228965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accent2"/>
              </a:solidFill>
            </a:rPr>
            <a:t> Ребёнок как губка впитывает всю познавательную информацию. Научно доказано, что </a:t>
          </a:r>
          <a:r>
            <a:rPr lang="ru-RU" b="1" dirty="0" smtClean="0">
              <a:solidFill>
                <a:schemeClr val="accent2"/>
              </a:solidFill>
            </a:rPr>
            <a:t>в этом возрасте человек запоминает столько материала, сколько он не запомнит потом никогда в жизни.  </a:t>
          </a:r>
          <a:endParaRPr lang="ru-RU" b="1" dirty="0">
            <a:solidFill>
              <a:schemeClr val="accent2"/>
            </a:solidFill>
          </a:endParaRPr>
        </a:p>
      </dgm:t>
    </dgm:pt>
    <dgm:pt modelId="{5FC9DDB0-0186-4124-A355-2F4C5B1AED3D}" type="parTrans" cxnId="{ED6A3C2D-45A8-435C-BFF1-9E91C5620E64}">
      <dgm:prSet/>
      <dgm:spPr/>
      <dgm:t>
        <a:bodyPr/>
        <a:lstStyle/>
        <a:p>
          <a:endParaRPr lang="ru-RU"/>
        </a:p>
      </dgm:t>
    </dgm:pt>
    <dgm:pt modelId="{C5C69A41-A4B2-4511-8043-87027AE95799}" type="sibTrans" cxnId="{ED6A3C2D-45A8-435C-BFF1-9E91C5620E64}">
      <dgm:prSet/>
      <dgm:spPr/>
      <dgm:t>
        <a:bodyPr/>
        <a:lstStyle/>
        <a:p>
          <a:endParaRPr lang="ru-RU"/>
        </a:p>
      </dgm:t>
    </dgm:pt>
    <dgm:pt modelId="{9540310B-1BB6-4B6B-B9CB-A17F92845EC2}" type="pres">
      <dgm:prSet presAssocID="{7F11B2C3-0F47-4EE1-82A2-7DDCB495B8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7DC2F-2608-4535-8006-5A93FF9C49DF}" type="pres">
      <dgm:prSet presAssocID="{5EB1D38B-021C-4AE9-AAF8-7A35455195DB}" presName="parentText" presStyleLbl="node1" presStyleIdx="0" presStyleCnt="3" custLinFactY="-36290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9254D-6653-404D-A6E5-B0501175FF6F}" type="pres">
      <dgm:prSet presAssocID="{4C3155F4-74F5-411A-BCF4-9559BA549A7F}" presName="spacer" presStyleCnt="0"/>
      <dgm:spPr/>
    </dgm:pt>
    <dgm:pt modelId="{AA77B526-8898-43E2-973C-683D4DFF2D47}" type="pres">
      <dgm:prSet presAssocID="{212802DB-BF3C-4A44-A8B3-89BEEDCC6DCC}" presName="parentText" presStyleLbl="node1" presStyleIdx="1" presStyleCnt="3" custLinFactY="-24822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3AAB9-3397-4739-B872-A97DCA5D968A}" type="pres">
      <dgm:prSet presAssocID="{FF7094C2-E503-488F-B1E0-480EC1911ADD}" presName="spacer" presStyleCnt="0"/>
      <dgm:spPr/>
    </dgm:pt>
    <dgm:pt modelId="{9D78398D-D5D0-464E-A1DA-AB84ACD25DCF}" type="pres">
      <dgm:prSet presAssocID="{4D2CA33F-898D-4548-A3EF-3CD014228965}" presName="parentText" presStyleLbl="node1" presStyleIdx="2" presStyleCnt="3" custScaleY="185934" custLinFactY="-21984" custLinFactNeighborX="10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A3C2D-45A8-435C-BFF1-9E91C5620E64}" srcId="{7F11B2C3-0F47-4EE1-82A2-7DDCB495B8CB}" destId="{4D2CA33F-898D-4548-A3EF-3CD014228965}" srcOrd="2" destOrd="0" parTransId="{5FC9DDB0-0186-4124-A355-2F4C5B1AED3D}" sibTransId="{C5C69A41-A4B2-4511-8043-87027AE95799}"/>
    <dgm:cxn modelId="{6866B483-6163-415C-A7D2-73721F94EFD9}" srcId="{7F11B2C3-0F47-4EE1-82A2-7DDCB495B8CB}" destId="{5EB1D38B-021C-4AE9-AAF8-7A35455195DB}" srcOrd="0" destOrd="0" parTransId="{B29472C3-065D-4C38-8BFA-6893DE798958}" sibTransId="{4C3155F4-74F5-411A-BCF4-9559BA549A7F}"/>
    <dgm:cxn modelId="{C40B4ECB-A19F-4ECA-ABE5-6D0914D0B748}" type="presOf" srcId="{4D2CA33F-898D-4548-A3EF-3CD014228965}" destId="{9D78398D-D5D0-464E-A1DA-AB84ACD25DCF}" srcOrd="0" destOrd="0" presId="urn:microsoft.com/office/officeart/2005/8/layout/vList2"/>
    <dgm:cxn modelId="{B16CA719-6128-4630-8785-1D8D2C205E11}" type="presOf" srcId="{212802DB-BF3C-4A44-A8B3-89BEEDCC6DCC}" destId="{AA77B526-8898-43E2-973C-683D4DFF2D47}" srcOrd="0" destOrd="0" presId="urn:microsoft.com/office/officeart/2005/8/layout/vList2"/>
    <dgm:cxn modelId="{1595BADF-18D5-4617-822C-296618869254}" srcId="{7F11B2C3-0F47-4EE1-82A2-7DDCB495B8CB}" destId="{212802DB-BF3C-4A44-A8B3-89BEEDCC6DCC}" srcOrd="1" destOrd="0" parTransId="{DEF5FF56-D46C-4767-A3F4-56CFA47C9769}" sibTransId="{FF7094C2-E503-488F-B1E0-480EC1911ADD}"/>
    <dgm:cxn modelId="{433AC16D-504F-49D3-86F5-BCB595C2D90D}" type="presOf" srcId="{7F11B2C3-0F47-4EE1-82A2-7DDCB495B8CB}" destId="{9540310B-1BB6-4B6B-B9CB-A17F92845EC2}" srcOrd="0" destOrd="0" presId="urn:microsoft.com/office/officeart/2005/8/layout/vList2"/>
    <dgm:cxn modelId="{5FE4F554-6086-493D-BC42-0DDAE0D80480}" type="presOf" srcId="{5EB1D38B-021C-4AE9-AAF8-7A35455195DB}" destId="{2977DC2F-2608-4535-8006-5A93FF9C49DF}" srcOrd="0" destOrd="0" presId="urn:microsoft.com/office/officeart/2005/8/layout/vList2"/>
    <dgm:cxn modelId="{F8755C3E-7508-4F9B-B98D-F2790922F3D2}" type="presParOf" srcId="{9540310B-1BB6-4B6B-B9CB-A17F92845EC2}" destId="{2977DC2F-2608-4535-8006-5A93FF9C49DF}" srcOrd="0" destOrd="0" presId="urn:microsoft.com/office/officeart/2005/8/layout/vList2"/>
    <dgm:cxn modelId="{526AE2A0-5B3C-4B60-857E-F1A3D82C827E}" type="presParOf" srcId="{9540310B-1BB6-4B6B-B9CB-A17F92845EC2}" destId="{C9B9254D-6653-404D-A6E5-B0501175FF6F}" srcOrd="1" destOrd="0" presId="urn:microsoft.com/office/officeart/2005/8/layout/vList2"/>
    <dgm:cxn modelId="{CBAAEE3F-31F2-4F87-892C-F471AE013B98}" type="presParOf" srcId="{9540310B-1BB6-4B6B-B9CB-A17F92845EC2}" destId="{AA77B526-8898-43E2-973C-683D4DFF2D47}" srcOrd="2" destOrd="0" presId="urn:microsoft.com/office/officeart/2005/8/layout/vList2"/>
    <dgm:cxn modelId="{B19D7B05-9A92-4F6C-B49C-D62E9EFF9CE4}" type="presParOf" srcId="{9540310B-1BB6-4B6B-B9CB-A17F92845EC2}" destId="{97C3AAB9-3397-4739-B872-A97DCA5D968A}" srcOrd="3" destOrd="0" presId="urn:microsoft.com/office/officeart/2005/8/layout/vList2"/>
    <dgm:cxn modelId="{ECBA1A46-B593-4B0F-AF85-C15C632B1E8E}" type="presParOf" srcId="{9540310B-1BB6-4B6B-B9CB-A17F92845EC2}" destId="{9D78398D-D5D0-464E-A1DA-AB84ACD25D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10807-BF25-4214-8F84-90632FDA2498}">
      <dsp:nvSpPr>
        <dsp:cNvPr id="0" name=""/>
        <dsp:cNvSpPr/>
      </dsp:nvSpPr>
      <dsp:spPr>
        <a:xfrm>
          <a:off x="0" y="20213"/>
          <a:ext cx="8229600" cy="62361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2"/>
              </a:solidFill>
            </a:rPr>
            <a:t>моральные,  интеллектуальные, эстетические</a:t>
          </a:r>
          <a:endParaRPr lang="ru-RU" sz="2600" b="1" kern="1200" dirty="0">
            <a:solidFill>
              <a:schemeClr val="accent2"/>
            </a:solidFill>
          </a:endParaRPr>
        </a:p>
      </dsp:txBody>
      <dsp:txXfrm>
        <a:off x="30442" y="50655"/>
        <a:ext cx="8168716" cy="562726"/>
      </dsp:txXfrm>
    </dsp:sp>
    <dsp:sp modelId="{5D1A41F0-B753-47ED-A76C-36D87DEC936A}">
      <dsp:nvSpPr>
        <dsp:cNvPr id="0" name=""/>
        <dsp:cNvSpPr/>
      </dsp:nvSpPr>
      <dsp:spPr>
        <a:xfrm>
          <a:off x="0" y="1176486"/>
          <a:ext cx="8229600" cy="62361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rgbClr val="0070C0"/>
              </a:solidFill>
            </a:rPr>
            <a:t>К моральным чувствам можно отнести: </a:t>
          </a:r>
          <a:endParaRPr lang="ru-RU" sz="2600" kern="1200" dirty="0">
            <a:solidFill>
              <a:srgbClr val="0070C0"/>
            </a:solidFill>
          </a:endParaRPr>
        </a:p>
      </dsp:txBody>
      <dsp:txXfrm>
        <a:off x="30442" y="1206928"/>
        <a:ext cx="8168716" cy="562726"/>
      </dsp:txXfrm>
    </dsp:sp>
    <dsp:sp modelId="{A113BF34-BECB-49A9-9F16-058C5674C46A}">
      <dsp:nvSpPr>
        <dsp:cNvPr id="0" name=""/>
        <dsp:cNvSpPr/>
      </dsp:nvSpPr>
      <dsp:spPr>
        <a:xfrm>
          <a:off x="0" y="1902420"/>
          <a:ext cx="8229600" cy="62361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chemeClr val="accent2"/>
              </a:solidFill>
            </a:rPr>
            <a:t>чувство гордости</a:t>
          </a:r>
          <a:endParaRPr lang="ru-RU" sz="2600" kern="1200" dirty="0">
            <a:solidFill>
              <a:schemeClr val="accent2"/>
            </a:solidFill>
          </a:endParaRPr>
        </a:p>
      </dsp:txBody>
      <dsp:txXfrm>
        <a:off x="30442" y="1932862"/>
        <a:ext cx="8168716" cy="562726"/>
      </dsp:txXfrm>
    </dsp:sp>
    <dsp:sp modelId="{F42EA4D0-A331-4BED-A330-3A8A3BA0808A}">
      <dsp:nvSpPr>
        <dsp:cNvPr id="0" name=""/>
        <dsp:cNvSpPr/>
      </dsp:nvSpPr>
      <dsp:spPr>
        <a:xfrm>
          <a:off x="0" y="2573466"/>
          <a:ext cx="8229600" cy="62361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2"/>
              </a:solidFill>
            </a:rPr>
            <a:t>чувство стыда</a:t>
          </a:r>
          <a:endParaRPr lang="ru-RU" sz="2600" b="1" kern="1200" dirty="0">
            <a:solidFill>
              <a:schemeClr val="accent2"/>
            </a:solidFill>
          </a:endParaRPr>
        </a:p>
      </dsp:txBody>
      <dsp:txXfrm>
        <a:off x="30442" y="2603908"/>
        <a:ext cx="8168716" cy="562726"/>
      </dsp:txXfrm>
    </dsp:sp>
    <dsp:sp modelId="{2B505E0F-084B-4E8E-8246-7E448C973CDB}">
      <dsp:nvSpPr>
        <dsp:cNvPr id="0" name=""/>
        <dsp:cNvSpPr/>
      </dsp:nvSpPr>
      <dsp:spPr>
        <a:xfrm>
          <a:off x="0" y="3271956"/>
          <a:ext cx="8229600" cy="62361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2"/>
              </a:solidFill>
            </a:rPr>
            <a:t>чувство дружбы</a:t>
          </a:r>
          <a:endParaRPr lang="ru-RU" sz="2600" b="1" kern="1200" dirty="0">
            <a:solidFill>
              <a:schemeClr val="accent2"/>
            </a:solidFill>
          </a:endParaRPr>
        </a:p>
      </dsp:txBody>
      <dsp:txXfrm>
        <a:off x="30442" y="3302398"/>
        <a:ext cx="8168716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DD8AE-6751-47E3-A152-3370A6EADBE8}">
      <dsp:nvSpPr>
        <dsp:cNvPr id="0" name=""/>
        <dsp:cNvSpPr/>
      </dsp:nvSpPr>
      <dsp:spPr>
        <a:xfrm>
          <a:off x="2098564" y="0"/>
          <a:ext cx="2962656" cy="84033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39586" y="41022"/>
        <a:ext cx="2880612" cy="758286"/>
      </dsp:txXfrm>
    </dsp:sp>
    <dsp:sp modelId="{66F6CCB6-D807-4AC2-AFE0-4E94C452F474}">
      <dsp:nvSpPr>
        <dsp:cNvPr id="0" name=""/>
        <dsp:cNvSpPr/>
      </dsp:nvSpPr>
      <dsp:spPr>
        <a:xfrm>
          <a:off x="2633471" y="884269"/>
          <a:ext cx="2448279" cy="84033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2"/>
              </a:solidFill>
            </a:rPr>
            <a:t>любознательность</a:t>
          </a:r>
          <a:endParaRPr lang="ru-RU" sz="1700" kern="1200" dirty="0">
            <a:solidFill>
              <a:schemeClr val="accent2"/>
            </a:solidFill>
          </a:endParaRPr>
        </a:p>
      </dsp:txBody>
      <dsp:txXfrm>
        <a:off x="2674493" y="925291"/>
        <a:ext cx="2366235" cy="758286"/>
      </dsp:txXfrm>
    </dsp:sp>
    <dsp:sp modelId="{50B4A3F7-E50D-4E8B-86BA-A838F9B04D25}">
      <dsp:nvSpPr>
        <dsp:cNvPr id="0" name=""/>
        <dsp:cNvSpPr/>
      </dsp:nvSpPr>
      <dsp:spPr>
        <a:xfrm>
          <a:off x="2098564" y="1778221"/>
          <a:ext cx="2962656" cy="84033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2"/>
              </a:solidFill>
            </a:rPr>
            <a:t>чувство юмора</a:t>
          </a:r>
          <a:endParaRPr lang="ru-RU" sz="1700" kern="1200" dirty="0">
            <a:solidFill>
              <a:schemeClr val="accent2"/>
            </a:solidFill>
          </a:endParaRPr>
        </a:p>
      </dsp:txBody>
      <dsp:txXfrm>
        <a:off x="2139586" y="1819243"/>
        <a:ext cx="2880612" cy="758286"/>
      </dsp:txXfrm>
    </dsp:sp>
    <dsp:sp modelId="{7E206007-AA4B-4971-BE05-71337EF24996}">
      <dsp:nvSpPr>
        <dsp:cNvPr id="0" name=""/>
        <dsp:cNvSpPr/>
      </dsp:nvSpPr>
      <dsp:spPr>
        <a:xfrm>
          <a:off x="2026571" y="2684509"/>
          <a:ext cx="2962656" cy="84033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2"/>
              </a:solidFill>
            </a:rPr>
            <a:t>удивление</a:t>
          </a:r>
          <a:endParaRPr lang="ru-RU" sz="1700" kern="1200" dirty="0">
            <a:solidFill>
              <a:schemeClr val="accent2"/>
            </a:solidFill>
          </a:endParaRPr>
        </a:p>
      </dsp:txBody>
      <dsp:txXfrm>
        <a:off x="2067593" y="2725531"/>
        <a:ext cx="2880612" cy="758286"/>
      </dsp:txXfrm>
    </dsp:sp>
    <dsp:sp modelId="{F7C1B953-0455-4E01-8A60-17D6D04A0B56}">
      <dsp:nvSpPr>
        <dsp:cNvPr id="0" name=""/>
        <dsp:cNvSpPr/>
      </dsp:nvSpPr>
      <dsp:spPr>
        <a:xfrm>
          <a:off x="1329281" y="3533232"/>
          <a:ext cx="2962656" cy="84033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370303" y="3574254"/>
        <a:ext cx="2880612" cy="758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8CD0F-C84B-45A9-8601-0C01EECFE265}">
      <dsp:nvSpPr>
        <dsp:cNvPr id="0" name=""/>
        <dsp:cNvSpPr/>
      </dsp:nvSpPr>
      <dsp:spPr>
        <a:xfrm>
          <a:off x="298396" y="20204"/>
          <a:ext cx="4349770" cy="4349770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2"/>
              </a:solidFill>
            </a:rPr>
            <a:t>чувство прекрасного</a:t>
          </a:r>
          <a:endParaRPr lang="ru-RU" sz="2800" kern="1200" dirty="0">
            <a:solidFill>
              <a:schemeClr val="accent2"/>
            </a:solidFill>
          </a:endParaRPr>
        </a:p>
      </dsp:txBody>
      <dsp:txXfrm>
        <a:off x="905796" y="533135"/>
        <a:ext cx="2507975" cy="3323907"/>
      </dsp:txXfrm>
    </dsp:sp>
    <dsp:sp modelId="{74198D87-B31A-4188-8C14-CB360C97C418}">
      <dsp:nvSpPr>
        <dsp:cNvPr id="0" name=""/>
        <dsp:cNvSpPr/>
      </dsp:nvSpPr>
      <dsp:spPr>
        <a:xfrm>
          <a:off x="3507399" y="11896"/>
          <a:ext cx="4349770" cy="4349770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2"/>
              </a:solidFill>
            </a:rPr>
            <a:t>чувство героического</a:t>
          </a:r>
          <a:endParaRPr lang="ru-RU" sz="2800" kern="1200" dirty="0">
            <a:solidFill>
              <a:schemeClr val="accent2"/>
            </a:solidFill>
          </a:endParaRPr>
        </a:p>
      </dsp:txBody>
      <dsp:txXfrm>
        <a:off x="4741793" y="524827"/>
        <a:ext cx="2507975" cy="3323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AA4CC-8BB5-45FD-8979-4476DC4ABCB8}">
      <dsp:nvSpPr>
        <dsp:cNvPr id="0" name=""/>
        <dsp:cNvSpPr/>
      </dsp:nvSpPr>
      <dsp:spPr>
        <a:xfrm>
          <a:off x="0" y="232838"/>
          <a:ext cx="8229600" cy="842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2"/>
              </a:solidFill>
            </a:rPr>
            <a:t>Нравственное развитие старшего дошкольника напрямую зависит от степени участия в нем взрослого, так как именно в общении со взрослым ребенок узнает, осмысливает и интерпретирует нравственные нормы и правила. </a:t>
          </a:r>
          <a:endParaRPr lang="ru-RU" sz="1500" b="1" kern="1200" dirty="0">
            <a:solidFill>
              <a:schemeClr val="accent2"/>
            </a:solidFill>
          </a:endParaRPr>
        </a:p>
      </dsp:txBody>
      <dsp:txXfrm>
        <a:off x="41123" y="273961"/>
        <a:ext cx="8147354" cy="760154"/>
      </dsp:txXfrm>
    </dsp:sp>
    <dsp:sp modelId="{BA3A474E-82A8-41B4-A69D-BC56A7E6F816}">
      <dsp:nvSpPr>
        <dsp:cNvPr id="0" name=""/>
        <dsp:cNvSpPr/>
      </dsp:nvSpPr>
      <dsp:spPr>
        <a:xfrm>
          <a:off x="0" y="1118438"/>
          <a:ext cx="8229600" cy="842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2"/>
              </a:solidFill>
            </a:rPr>
            <a:t>На фоне эмоциональной зависимости от оценок взрослого у ребенка  развивается притязание на признание, выраженное в стремлении получить одобрение, похвалу, подтвердить свою значимость.</a:t>
          </a:r>
          <a:endParaRPr lang="ru-RU" sz="1500" b="1" kern="1200" dirty="0">
            <a:solidFill>
              <a:schemeClr val="accent2"/>
            </a:solidFill>
          </a:endParaRPr>
        </a:p>
      </dsp:txBody>
      <dsp:txXfrm>
        <a:off x="41123" y="1159561"/>
        <a:ext cx="8147354" cy="760154"/>
      </dsp:txXfrm>
    </dsp:sp>
    <dsp:sp modelId="{EB8AC0C6-F48C-4EF8-B12F-234425D3BA63}">
      <dsp:nvSpPr>
        <dsp:cNvPr id="0" name=""/>
        <dsp:cNvSpPr/>
      </dsp:nvSpPr>
      <dsp:spPr>
        <a:xfrm>
          <a:off x="0" y="2193677"/>
          <a:ext cx="8229600" cy="2179885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Достаточно часто в этом возрасте у детей появляется такая черта, как лживость, т. е. целенаправленное искажение истины. Развитию этой черты способствует нарушение детско-родительских отношений, когда близкий человек чрезмерной строгостью или негативным отношением блокирует развитие у ребенка позитивного самоощущения, уверенности в своих силах. И чтобы не потерять доверия взрослого, а часто оградить себя от нападок, ребенок начинает придумывать оправдание своим оплошностям, перекладывать вину на других.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0" y="2193677"/>
        <a:ext cx="8229600" cy="2179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7DC2F-2608-4535-8006-5A93FF9C49DF}">
      <dsp:nvSpPr>
        <dsp:cNvPr id="0" name=""/>
        <dsp:cNvSpPr/>
      </dsp:nvSpPr>
      <dsp:spPr>
        <a:xfrm>
          <a:off x="0" y="0"/>
          <a:ext cx="8229600" cy="100554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/>
              </a:solidFill>
            </a:rPr>
            <a:t>Закладываются</a:t>
          </a:r>
          <a:r>
            <a:rPr lang="en-US" sz="1800" b="1" kern="1200" dirty="0" smtClean="0">
              <a:solidFill>
                <a:schemeClr val="accent2"/>
              </a:solidFill>
            </a:rPr>
            <a:t> </a:t>
          </a:r>
          <a:r>
            <a:rPr lang="ru-RU" sz="1800" b="1" kern="1200" dirty="0" smtClean="0">
              <a:solidFill>
                <a:schemeClr val="accent2"/>
              </a:solidFill>
            </a:rPr>
            <a:t>многие личностные аспекты</a:t>
          </a:r>
          <a:endParaRPr lang="ru-RU" sz="1800" b="1" kern="1200" dirty="0">
            <a:solidFill>
              <a:schemeClr val="accent2"/>
            </a:solidFill>
          </a:endParaRPr>
        </a:p>
      </dsp:txBody>
      <dsp:txXfrm>
        <a:off x="49087" y="49087"/>
        <a:ext cx="8131426" cy="907369"/>
      </dsp:txXfrm>
    </dsp:sp>
    <dsp:sp modelId="{AA77B526-8898-43E2-973C-683D4DFF2D47}">
      <dsp:nvSpPr>
        <dsp:cNvPr id="0" name=""/>
        <dsp:cNvSpPr/>
      </dsp:nvSpPr>
      <dsp:spPr>
        <a:xfrm>
          <a:off x="0" y="950522"/>
          <a:ext cx="8229600" cy="10055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/>
              </a:solidFill>
            </a:rPr>
            <a:t>Формируются основные черты характера ребёнка, «Я» - позиция. Уже сейчас можно понять, каким будет человек в будущем.</a:t>
          </a:r>
          <a:endParaRPr lang="ru-RU" sz="1800" b="1" kern="1200" dirty="0">
            <a:solidFill>
              <a:schemeClr val="accent2"/>
            </a:solidFill>
          </a:endParaRPr>
        </a:p>
      </dsp:txBody>
      <dsp:txXfrm>
        <a:off x="49087" y="999609"/>
        <a:ext cx="8131426" cy="907369"/>
      </dsp:txXfrm>
    </dsp:sp>
    <dsp:sp modelId="{9D78398D-D5D0-464E-A1DA-AB84ACD25DCF}">
      <dsp:nvSpPr>
        <dsp:cNvPr id="0" name=""/>
        <dsp:cNvSpPr/>
      </dsp:nvSpPr>
      <dsp:spPr>
        <a:xfrm>
          <a:off x="0" y="2036442"/>
          <a:ext cx="8229600" cy="186964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/>
              </a:solidFill>
            </a:rPr>
            <a:t> Ребёнок как губка впитывает всю познавательную информацию. Научно доказано, что </a:t>
          </a:r>
          <a:r>
            <a:rPr lang="ru-RU" sz="1800" b="1" kern="1200" dirty="0" smtClean="0">
              <a:solidFill>
                <a:schemeClr val="accent2"/>
              </a:solidFill>
            </a:rPr>
            <a:t>в этом возрасте человек запоминает столько материала, сколько он не запомнит потом никогда в жизни.  </a:t>
          </a:r>
          <a:endParaRPr lang="ru-RU" sz="1800" b="1" kern="1200" dirty="0">
            <a:solidFill>
              <a:schemeClr val="accent2"/>
            </a:solidFill>
          </a:endParaRPr>
        </a:p>
      </dsp:txBody>
      <dsp:txXfrm>
        <a:off x="91269" y="2127711"/>
        <a:ext cx="8047062" cy="1687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8D7F4-4905-45D8-B86C-04E777E5520B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6B7B2-89E0-41C2-A4F0-357A3D5C2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3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309320"/>
            <a:ext cx="6553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074" y="620688"/>
            <a:ext cx="7772400" cy="1470025"/>
          </a:xfrm>
        </p:spPr>
        <p:txBody>
          <a:bodyPr/>
          <a:lstStyle/>
          <a:p>
            <a:r>
              <a:rPr lang="ru-RU" dirty="0" smtClean="0"/>
              <a:t>Возрастные особенности развития детей 5 – 6 лет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56723"/>
            <a:ext cx="3744000" cy="37440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76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Старший </a:t>
            </a:r>
            <a:r>
              <a:rPr lang="ru-RU" sz="2000" b="1" dirty="0">
                <a:solidFill>
                  <a:schemeClr val="accent2"/>
                </a:solidFill>
              </a:rPr>
              <a:t>дошкольный возраст, является очень важным</a:t>
            </a:r>
            <a:r>
              <a:rPr lang="en-US" sz="2000" b="1" dirty="0">
                <a:solidFill>
                  <a:schemeClr val="accent2"/>
                </a:solidFill>
              </a:rPr>
              <a:t> </a:t>
            </a:r>
            <a:r>
              <a:rPr lang="ru-RU" sz="2000" b="1" dirty="0">
                <a:solidFill>
                  <a:schemeClr val="accent2"/>
                </a:solidFill>
              </a:rPr>
              <a:t>в развитии познавательной, интеллектуальной и личностной сферы ребёнка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432820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r="1458"/>
          <a:stretch/>
        </p:blipFill>
        <p:spPr bwMode="auto">
          <a:xfrm>
            <a:off x="3419872" y="5092923"/>
            <a:ext cx="2808000" cy="1792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035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Происходит развитие </a:t>
            </a:r>
            <a:r>
              <a:rPr lang="ru-RU" sz="2000" b="1" dirty="0">
                <a:solidFill>
                  <a:schemeClr val="accent2"/>
                </a:solidFill>
              </a:rPr>
              <a:t>всех познавательных процессов: внимания, восприятия, мышления, памяти, воображения</a:t>
            </a:r>
            <a:r>
              <a:rPr lang="ru-RU" sz="2000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r>
              <a:rPr lang="ru-RU" dirty="0"/>
              <a:t> Этот период называется </a:t>
            </a:r>
            <a:r>
              <a:rPr lang="ru-RU" b="1" dirty="0" err="1"/>
              <a:t>сензитивным</a:t>
            </a:r>
            <a:r>
              <a:rPr lang="ru-RU" dirty="0"/>
              <a:t> (</a:t>
            </a:r>
            <a:r>
              <a:rPr lang="ru-RU" dirty="0" err="1"/>
              <a:t>особеннно</a:t>
            </a:r>
            <a:r>
              <a:rPr lang="ru-RU" dirty="0"/>
              <a:t> чувствительным) </a:t>
            </a:r>
            <a:endParaRPr lang="ru-RU" dirty="0" smtClean="0"/>
          </a:p>
          <a:p>
            <a:r>
              <a:rPr lang="ru-RU" dirty="0" smtClean="0"/>
              <a:t>Для  </a:t>
            </a:r>
            <a:r>
              <a:rPr lang="ru-RU" dirty="0"/>
              <a:t>развития используется более усложненный игровой материал(палочки </a:t>
            </a:r>
            <a:r>
              <a:rPr lang="ru-RU" dirty="0" err="1"/>
              <a:t>Кюизнера</a:t>
            </a:r>
            <a:r>
              <a:rPr lang="ru-RU" dirty="0"/>
              <a:t>, блоки </a:t>
            </a:r>
            <a:r>
              <a:rPr lang="ru-RU" dirty="0" err="1"/>
              <a:t>Дьенеша</a:t>
            </a:r>
            <a:r>
              <a:rPr lang="ru-RU" dirty="0"/>
              <a:t>, кубики Никитина, «</a:t>
            </a:r>
            <a:r>
              <a:rPr lang="ru-RU" dirty="0" err="1"/>
              <a:t>Танграм</a:t>
            </a:r>
            <a:r>
              <a:rPr lang="ru-RU" dirty="0"/>
              <a:t>» и др</a:t>
            </a:r>
            <a:r>
              <a:rPr lang="ru-RU" dirty="0" smtClean="0"/>
              <a:t>.),.</a:t>
            </a:r>
            <a:endParaRPr lang="ru-RU" dirty="0"/>
          </a:p>
          <a:p>
            <a:r>
              <a:rPr lang="en-US" dirty="0"/>
              <a:t> </a:t>
            </a:r>
            <a:r>
              <a:rPr lang="ru-RU" dirty="0" smtClean="0"/>
              <a:t>Очень </a:t>
            </a:r>
            <a:r>
              <a:rPr lang="ru-RU" dirty="0"/>
              <a:t>полезно играть с детьми в словесные игры, так как ребёнок уже использует в своей речи синонимы, антонимы, различает гласные и согласные звуки, может определить количество слогов в словах, место звука в слове (в начале, середине, конце слова). </a:t>
            </a:r>
          </a:p>
          <a:p>
            <a:r>
              <a:rPr lang="ru-RU" dirty="0"/>
              <a:t>Хорошо развивает логическое мышление</a:t>
            </a:r>
            <a:r>
              <a:rPr lang="en-US" dirty="0"/>
              <a:t> </a:t>
            </a:r>
            <a:r>
              <a:rPr lang="ru-RU" dirty="0"/>
              <a:t>конструктор, кубики, </a:t>
            </a:r>
            <a:r>
              <a:rPr lang="ru-RU" dirty="0" err="1"/>
              <a:t>пазлы</a:t>
            </a:r>
            <a:r>
              <a:rPr lang="ru-RU" dirty="0"/>
              <a:t>, различные головоломки, где задания строятся на видовой, тематической классификации, заставляют работать внимание, зрительное восприятие и мышление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80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     Основные достижения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произвольность психических процессов (восприятия, внимания , памяти</a:t>
            </a:r>
            <a:r>
              <a:rPr lang="ru-RU" sz="2800" dirty="0" smtClean="0"/>
              <a:t>)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особенности общения </a:t>
            </a:r>
            <a:r>
              <a:rPr lang="ru-RU" sz="2800" dirty="0" smtClean="0"/>
              <a:t>сверстников</a:t>
            </a:r>
            <a:endParaRPr lang="ru-RU" sz="2800" dirty="0"/>
          </a:p>
          <a:p>
            <a:r>
              <a:rPr lang="ru-RU" sz="2800" dirty="0"/>
              <a:t> </a:t>
            </a:r>
            <a:r>
              <a:rPr lang="ru-RU" sz="2800" dirty="0" smtClean="0"/>
              <a:t>дальнейшее </a:t>
            </a:r>
            <a:r>
              <a:rPr lang="ru-RU" sz="2800" dirty="0"/>
              <a:t>развитие игровой </a:t>
            </a:r>
            <a:r>
              <a:rPr lang="ru-RU" sz="2800" dirty="0" smtClean="0"/>
              <a:t>деятельности</a:t>
            </a:r>
          </a:p>
          <a:p>
            <a:r>
              <a:rPr lang="ru-RU" sz="2800" dirty="0"/>
              <a:t>изменения в образе – </a:t>
            </a:r>
            <a:r>
              <a:rPr lang="ru-RU" sz="2800" dirty="0" smtClean="0"/>
              <a:t>Я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своение мыслительных средств</a:t>
            </a:r>
          </a:p>
          <a:p>
            <a:r>
              <a:rPr lang="ru-RU" sz="2800" dirty="0" smtClean="0"/>
              <a:t>Развиваются умение обобщать, причинное мышление, воображение, речь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дальнейшее развитие изобразительной деятельности</a:t>
            </a:r>
          </a:p>
          <a:p>
            <a:endParaRPr lang="ru-RU" sz="2800" dirty="0" smtClean="0"/>
          </a:p>
          <a:p>
            <a:endParaRPr lang="ru-RU" sz="2800" dirty="0"/>
          </a:p>
          <a:p>
            <a:pPr>
              <a:buFontTx/>
              <a:buChar char="-"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50" y="5511527"/>
            <a:ext cx="13811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5" y="217860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6904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2"/>
                </a:solidFill>
              </a:rPr>
              <a:t>Анатомо-физиологические </a:t>
            </a:r>
            <a:r>
              <a:rPr lang="ru-RU" b="1" dirty="0">
                <a:solidFill>
                  <a:schemeClr val="accent2"/>
                </a:solidFill>
              </a:rPr>
              <a:t>особенности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800" dirty="0"/>
              <a:t>   </a:t>
            </a:r>
            <a:r>
              <a:rPr lang="ru-RU" sz="4000" dirty="0"/>
              <a:t>Возраст 5-7 лет называют </a:t>
            </a:r>
            <a:r>
              <a:rPr lang="ru-RU" sz="4000" dirty="0" smtClean="0"/>
              <a:t>  </a:t>
            </a:r>
            <a:r>
              <a:rPr lang="ru-RU" sz="4000" b="1" dirty="0" smtClean="0"/>
              <a:t>«периодом  первого вытяжения</a:t>
            </a:r>
            <a:r>
              <a:rPr lang="ru-RU" sz="4000" dirty="0" smtClean="0"/>
              <a:t>». </a:t>
            </a:r>
            <a:r>
              <a:rPr lang="ru-RU" sz="4000" dirty="0"/>
              <a:t>З</a:t>
            </a:r>
            <a:r>
              <a:rPr lang="ru-RU" sz="4000" dirty="0" smtClean="0"/>
              <a:t>а </a:t>
            </a:r>
            <a:r>
              <a:rPr lang="ru-RU" sz="4000" dirty="0"/>
              <a:t>год ребенок может вырасти на 5-10 см , но у детей шестого года жизни чуть </a:t>
            </a:r>
            <a:r>
              <a:rPr lang="ru-RU" sz="4000" dirty="0" smtClean="0"/>
              <a:t>ниже.</a:t>
            </a:r>
            <a:endParaRPr lang="ru-RU" sz="4000" dirty="0"/>
          </a:p>
          <a:p>
            <a:r>
              <a:rPr lang="ru-RU" sz="4000" dirty="0"/>
              <a:t>По средним данным рост ребенка пяти лет  составляет около 106-107 см,</a:t>
            </a:r>
          </a:p>
          <a:p>
            <a:r>
              <a:rPr lang="ru-RU" sz="4000" dirty="0"/>
              <a:t> масса тела 17-18 кг.</a:t>
            </a:r>
          </a:p>
          <a:p>
            <a:r>
              <a:rPr lang="ru-RU" sz="4000" dirty="0"/>
              <a:t>   На протяжении шестого года жизни средняя прибавка массы тела в месяц составляет 200,0 г,  а роста  0,5 см.</a:t>
            </a:r>
          </a:p>
          <a:p>
            <a:r>
              <a:rPr lang="ru-RU" sz="4000" dirty="0"/>
              <a:t>На шестом году жизни ребенка </a:t>
            </a:r>
            <a:r>
              <a:rPr lang="ru-RU" sz="4000" dirty="0" err="1" smtClean="0"/>
              <a:t>совершенствуюстя</a:t>
            </a:r>
            <a:r>
              <a:rPr lang="ru-RU" sz="4000" dirty="0" smtClean="0"/>
              <a:t> </a:t>
            </a:r>
            <a:r>
              <a:rPr lang="ru-RU" sz="4000" dirty="0"/>
              <a:t>основные нервные процессы: возбуждение и особенно торможение. </a:t>
            </a:r>
            <a:r>
              <a:rPr lang="ru-RU" sz="4000" dirty="0" smtClean="0"/>
              <a:t> Но   </a:t>
            </a:r>
            <a:r>
              <a:rPr lang="ru-RU" sz="4000" dirty="0"/>
              <a:t>свойства нервных процессов, особенно подвижность, развиты еще недостаточно. Поэтому ребенок порою медленно реагирует на экстренную просьбу.</a:t>
            </a:r>
          </a:p>
          <a:p>
            <a:r>
              <a:rPr lang="ru-RU" sz="4000" dirty="0"/>
              <a:t>К шести годам  у ребенка хорошо развиты крупные мышцы туловища и конечностей, но по-прежнему слабы мелкие мышцы, особенно кистей рук</a:t>
            </a:r>
            <a:r>
              <a:rPr lang="ru-RU" sz="4000" dirty="0" smtClean="0"/>
              <a:t>.</a:t>
            </a:r>
            <a:endParaRPr lang="ru-RU" sz="4000" dirty="0"/>
          </a:p>
          <a:p>
            <a:r>
              <a:rPr lang="ru-RU" sz="4000" dirty="0"/>
              <a:t>Позвоночный столб ребенка  пяти –семи лет чувствителен к деформирующим воздействиям. Поэтому необходимо следить  за посильностью нагрузок,</a:t>
            </a:r>
            <a:r>
              <a:rPr lang="ru-RU" sz="4000" b="1" dirty="0"/>
              <a:t> </a:t>
            </a:r>
            <a:r>
              <a:rPr lang="ru-RU" sz="4000" u="sng" dirty="0"/>
              <a:t> </a:t>
            </a:r>
            <a:r>
              <a:rPr lang="ru-RU" sz="4000" b="1" u="sng" dirty="0"/>
              <a:t>следить за осанкой ребенка  - обязательное условие его нормального развития!</a:t>
            </a:r>
            <a:endParaRPr lang="ru-RU" sz="4000" b="1" dirty="0"/>
          </a:p>
          <a:p>
            <a:r>
              <a:rPr lang="ru-RU" sz="4000" dirty="0"/>
              <a:t>У детей этого возраста наблюдается и незавершенность строения стопы. </a:t>
            </a:r>
            <a:r>
              <a:rPr lang="ru-RU" sz="4000" dirty="0" err="1"/>
              <a:t>Небходимо</a:t>
            </a:r>
            <a:r>
              <a:rPr lang="ru-RU" sz="4000" dirty="0"/>
              <a:t> прислушиваться к жалобам детей на усталость и боль в ногах при  ходьбе  и стоянии..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8" r="15577"/>
          <a:stretch/>
        </p:blipFill>
        <p:spPr bwMode="auto">
          <a:xfrm>
            <a:off x="69976" y="234191"/>
            <a:ext cx="864000" cy="18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589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Психологический портрет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084" y="1428750"/>
            <a:ext cx="8229600" cy="525658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800" dirty="0" smtClean="0"/>
              <a:t>Дети  </a:t>
            </a:r>
            <a:r>
              <a:rPr lang="ru-RU" sz="3800" dirty="0"/>
              <a:t>вступили в старший дошкольный возраст. Они впервые начинают ощущать себя самыми старшими среди  других детей  в детском саду. </a:t>
            </a:r>
          </a:p>
          <a:p>
            <a:r>
              <a:rPr lang="ru-RU" sz="3800" dirty="0" smtClean="0"/>
              <a:t> </a:t>
            </a:r>
            <a:r>
              <a:rPr lang="ru-RU" sz="3800" b="1" dirty="0"/>
              <a:t>это </a:t>
            </a:r>
            <a:r>
              <a:rPr lang="ru-RU" sz="3800" b="1" dirty="0" smtClean="0"/>
              <a:t> - начало </a:t>
            </a:r>
            <a:r>
              <a:rPr lang="ru-RU" sz="3800" b="1" dirty="0"/>
              <a:t>активной подготовки к школе</a:t>
            </a:r>
            <a:r>
              <a:rPr lang="ru-RU" sz="3800" b="1" dirty="0" smtClean="0"/>
              <a:t>.</a:t>
            </a:r>
          </a:p>
          <a:p>
            <a:r>
              <a:rPr lang="ru-RU" sz="3800" b="1" dirty="0" smtClean="0"/>
              <a:t> это </a:t>
            </a:r>
            <a:r>
              <a:rPr lang="ru-RU" sz="3800" b="1" dirty="0"/>
              <a:t>– важнейший период формирования личности.</a:t>
            </a:r>
            <a:endParaRPr lang="ru-RU" sz="3800" dirty="0"/>
          </a:p>
          <a:p>
            <a:r>
              <a:rPr lang="ru-RU" sz="3800" dirty="0"/>
              <a:t>   У ребенка появляется </a:t>
            </a:r>
            <a:r>
              <a:rPr lang="ru-RU" sz="3800" dirty="0" smtClean="0"/>
              <a:t> </a:t>
            </a:r>
            <a:r>
              <a:rPr lang="ru-RU" sz="3800" b="1" dirty="0" smtClean="0"/>
              <a:t>способность </a:t>
            </a:r>
            <a:r>
              <a:rPr lang="ru-RU" sz="3800" b="1" dirty="0"/>
              <a:t>представлять себе</a:t>
            </a:r>
            <a:r>
              <a:rPr lang="ru-RU" sz="3800" dirty="0"/>
              <a:t> и </a:t>
            </a:r>
            <a:r>
              <a:rPr lang="ru-RU" sz="3800" b="1" dirty="0"/>
              <a:t>удерживать  в сознании цепочку взаимосвязанных событий</a:t>
            </a:r>
            <a:r>
              <a:rPr lang="ru-RU" sz="3800" dirty="0"/>
              <a:t>. Это позволяет ему понимать прошлое и будущее, накапливать знания о росте и развитии в мире живой природы, о процессах изготовления какой-либо вещи, приготовлении блюда и т.п..</a:t>
            </a:r>
          </a:p>
          <a:p>
            <a:r>
              <a:rPr lang="ru-RU" sz="3800" dirty="0"/>
              <a:t>   Ребенок пытается восстановить линию собственной жизни, вспомнить, каким он был маленьким, задает об этом вопросы взрослым: что он ел, как говорил, как спал. </a:t>
            </a:r>
          </a:p>
          <a:p>
            <a:r>
              <a:rPr lang="ru-RU" sz="3800" b="1" dirty="0"/>
              <a:t>Детей волнуют важнейшие вопросы </a:t>
            </a:r>
            <a:r>
              <a:rPr lang="ru-RU" sz="3800" b="1" dirty="0" smtClean="0"/>
              <a:t>жизни</a:t>
            </a:r>
            <a:r>
              <a:rPr lang="ru-RU" sz="3800" dirty="0" smtClean="0"/>
              <a:t>,  они </a:t>
            </a:r>
            <a:r>
              <a:rPr lang="ru-RU" sz="3800" b="1" dirty="0" smtClean="0"/>
              <a:t>умеют </a:t>
            </a:r>
            <a:r>
              <a:rPr lang="ru-RU" sz="3800" b="1" dirty="0"/>
              <a:t>сдерживать чувства и произвольно контролировать свое поведение.</a:t>
            </a:r>
            <a:r>
              <a:rPr lang="ru-RU" sz="3800" dirty="0"/>
              <a:t> Им нужен собеседник, с которым они могли бы обсудить волнующие темы</a:t>
            </a:r>
            <a:r>
              <a:rPr lang="ru-RU" sz="3800" dirty="0" smtClean="0"/>
              <a:t>.</a:t>
            </a:r>
          </a:p>
          <a:p>
            <a:pPr marL="0" indent="0">
              <a:buNone/>
            </a:pPr>
            <a:r>
              <a:rPr lang="ru-RU" sz="3800" dirty="0"/>
              <a:t>  </a:t>
            </a:r>
            <a:r>
              <a:rPr lang="ru-RU" sz="3800" dirty="0" smtClean="0"/>
              <a:t>    </a:t>
            </a:r>
            <a:r>
              <a:rPr lang="ru-RU" sz="3800" b="1" dirty="0" smtClean="0"/>
              <a:t>Пятилетние </a:t>
            </a:r>
            <a:r>
              <a:rPr lang="ru-RU" sz="3800" b="1" dirty="0"/>
              <a:t>дети влюбчивы</a:t>
            </a:r>
            <a:r>
              <a:rPr lang="ru-RU" sz="3800" dirty="0"/>
              <a:t>. Объектом влюбленности  может стать человек любого возраста. Вместе с влюбленностью приходит и ревность. Нередко мальчики начинают ревновать свою маму к отцу, а девочка – наоборот.. Это порождает агрессивные выпады.</a:t>
            </a:r>
          </a:p>
          <a:p>
            <a:r>
              <a:rPr lang="ru-RU" sz="3800" dirty="0"/>
              <a:t>   Если  до сих пор ребенка интересовал преимущественно  окружающий мир, то в пять лет к последнему присоединяется </a:t>
            </a:r>
            <a:r>
              <a:rPr lang="ru-RU" sz="3800" b="1" dirty="0"/>
              <a:t>интерес к взаимоотношениям людей</a:t>
            </a:r>
            <a:r>
              <a:rPr lang="ru-RU" sz="3800" dirty="0"/>
              <a:t>.  </a:t>
            </a:r>
            <a:r>
              <a:rPr lang="ru-RU" sz="3800" b="1" dirty="0"/>
              <a:t>Под воздействием этих интересов </a:t>
            </a:r>
            <a:r>
              <a:rPr lang="ru-RU" sz="3800" dirty="0"/>
              <a:t>представления ребенка о «Я» реальном </a:t>
            </a:r>
            <a:r>
              <a:rPr lang="ru-RU" sz="3800" dirty="0" smtClean="0"/>
              <a:t>и    </a:t>
            </a:r>
            <a:r>
              <a:rPr lang="ru-RU" sz="3800" dirty="0"/>
              <a:t>«Я»  </a:t>
            </a:r>
            <a:r>
              <a:rPr lang="ru-RU" sz="3800" dirty="0" smtClean="0"/>
              <a:t>идеальном </a:t>
            </a:r>
            <a:r>
              <a:rPr lang="ru-RU" sz="3800" dirty="0"/>
              <a:t>дифференцируются более четко.</a:t>
            </a:r>
          </a:p>
          <a:p>
            <a:endParaRPr lang="ru-RU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0" y="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2" r="12983"/>
          <a:stretch/>
        </p:blipFill>
        <p:spPr bwMode="auto">
          <a:xfrm>
            <a:off x="8100392" y="5795271"/>
            <a:ext cx="828000" cy="106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08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Психологический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портрет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47248" cy="527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1600" dirty="0"/>
              <a:t> </a:t>
            </a:r>
            <a:r>
              <a:rPr lang="ru-RU" sz="1500" dirty="0"/>
              <a:t>Дети обладают прекрасным «чутьем»  на реальное отношение к себе и другим. Они остро чувствуют любую неискренность и перестают доверять человеку, который однажды обнаружил ее. </a:t>
            </a:r>
          </a:p>
          <a:p>
            <a:r>
              <a:rPr lang="ru-RU" sz="1500" dirty="0"/>
              <a:t>К этому периоду жизни у ребенка накапливается достаточно большой запас знаний, который продолжает пополняться. Ребенок стремится поделиться своими знаниями и впечатлениями с окружающими, </a:t>
            </a:r>
            <a:r>
              <a:rPr lang="ru-RU" sz="1500" b="1" i="1" dirty="0" smtClean="0"/>
              <a:t>близкими ,</a:t>
            </a:r>
            <a:r>
              <a:rPr lang="ru-RU" sz="1500" dirty="0"/>
              <a:t>сверстниками</a:t>
            </a:r>
            <a:r>
              <a:rPr lang="ru-RU" sz="1500" b="1" i="1" dirty="0"/>
              <a:t>. </a:t>
            </a:r>
            <a:endParaRPr lang="ru-RU" sz="1500" b="1" i="1" dirty="0" smtClean="0"/>
          </a:p>
          <a:p>
            <a:r>
              <a:rPr lang="ru-RU" sz="1500" dirty="0" smtClean="0"/>
              <a:t>Развитие </a:t>
            </a:r>
            <a:r>
              <a:rPr lang="ru-RU" sz="1500" dirty="0"/>
              <a:t>произвольности и волевых качеств позволяет ребенку целенаправленно преодолевать определенные трудности, специфичные для дошкольника.</a:t>
            </a:r>
          </a:p>
          <a:p>
            <a:r>
              <a:rPr lang="ru-RU" sz="1500" dirty="0"/>
              <a:t> </a:t>
            </a:r>
            <a:r>
              <a:rPr lang="ru-RU" sz="1500" dirty="0" smtClean="0"/>
              <a:t>Появляется </a:t>
            </a:r>
            <a:r>
              <a:rPr lang="ru-RU" sz="1500" dirty="0"/>
              <a:t>интерес к математике, чтению. Основываясь на умении представлять что-либо, ребенок может решать простые </a:t>
            </a:r>
            <a:r>
              <a:rPr lang="ru-RU" sz="1500" dirty="0" err="1"/>
              <a:t>геометричсские</a:t>
            </a:r>
            <a:r>
              <a:rPr lang="ru-RU" sz="1500" dirty="0"/>
              <a:t> задачи.</a:t>
            </a:r>
            <a:endParaRPr lang="ru-RU" sz="1500" b="1" i="1" dirty="0"/>
          </a:p>
          <a:p>
            <a:r>
              <a:rPr lang="ru-RU" sz="1500" dirty="0"/>
              <a:t>Ребенок уже может запомнить что-либо целенаправленно.</a:t>
            </a:r>
            <a:endParaRPr lang="ru-RU" sz="1500" b="1" i="1" dirty="0"/>
          </a:p>
          <a:p>
            <a:r>
              <a:rPr lang="ru-RU" sz="1500" dirty="0"/>
              <a:t>Развивается изобразительная деятельность детей. Это </a:t>
            </a:r>
            <a:r>
              <a:rPr lang="ru-RU" sz="1500" b="1" dirty="0"/>
              <a:t>возраст наибо­лее активного рисования</a:t>
            </a:r>
            <a:endParaRPr lang="ru-RU" sz="1500" dirty="0"/>
          </a:p>
          <a:p>
            <a:r>
              <a:rPr lang="ru-RU" sz="1500" dirty="0"/>
              <a:t>Кроме коммуникативной функции </a:t>
            </a:r>
            <a:r>
              <a:rPr lang="ru-RU" sz="1500" dirty="0" smtClean="0"/>
              <a:t> </a:t>
            </a:r>
            <a:r>
              <a:rPr lang="ru-RU" sz="1500" dirty="0"/>
              <a:t> </a:t>
            </a:r>
            <a:r>
              <a:rPr lang="ru-RU" sz="1500" dirty="0" smtClean="0"/>
              <a:t>речи , ребенок  может  логически </a:t>
            </a:r>
            <a:r>
              <a:rPr lang="ru-RU" sz="1500" dirty="0"/>
              <a:t>и последовательно выстраивать свои действия и рассказывать об этом. Старший дошкольник способен различать весь спектр человеческих </a:t>
            </a:r>
            <a:r>
              <a:rPr lang="ru-RU" sz="1600" dirty="0"/>
              <a:t>эмоций, у него появляются устойчивые чувства и отношения.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836000" cy="15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9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 Формируются  «высшие чувства»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216983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21"/>
            <a:ext cx="4320000" cy="2426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2390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>К интеллектуальным чувствам можно отнести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98873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63209"/>
            <a:ext cx="27717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63215"/>
            <a:ext cx="3708000" cy="43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1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>К эстетическим чувствам можно отнести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300515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204000" cy="240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1196752"/>
            <a:ext cx="1836000" cy="257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182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60672" cy="1039427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У ребенка необходимо формировать привычку нравственного поведения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297715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4" t="22965" b="10800"/>
          <a:stretch/>
        </p:blipFill>
        <p:spPr bwMode="auto">
          <a:xfrm>
            <a:off x="3390528" y="5422850"/>
            <a:ext cx="2268000" cy="1432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6445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147</TotalTime>
  <Words>877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Возрастные особенности развития детей 5 – 6 лет</vt:lpstr>
      <vt:lpstr>     Основные достижения</vt:lpstr>
      <vt:lpstr>       Анатомо-физиологические особенности </vt:lpstr>
      <vt:lpstr>               Психологический портрет</vt:lpstr>
      <vt:lpstr>               Психологический портрет</vt:lpstr>
      <vt:lpstr> Формируются  «высшие чувства»</vt:lpstr>
      <vt:lpstr>К интеллектуальным чувствам можно отнести</vt:lpstr>
      <vt:lpstr>К эстетическим чувствам можно отнести</vt:lpstr>
      <vt:lpstr>У ребенка необходимо формировать привычку нравственного поведения</vt:lpstr>
      <vt:lpstr>Старший дошкольный возраст, является очень важным в развитии познавательной, интеллектуальной и личностной сферы ребёнка</vt:lpstr>
      <vt:lpstr>Происходит развитие всех познавательных процессов: внимания, восприятия, мышления, памяти, воображения.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развития детей 5 – 6 лет</dc:title>
  <dc:creator>HOME</dc:creator>
  <cp:lastModifiedBy>HOME</cp:lastModifiedBy>
  <cp:revision>35</cp:revision>
  <dcterms:created xsi:type="dcterms:W3CDTF">2013-09-15T09:30:58Z</dcterms:created>
  <dcterms:modified xsi:type="dcterms:W3CDTF">2013-09-15T13:17:38Z</dcterms:modified>
</cp:coreProperties>
</file>