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700" autoAdjust="0"/>
  </p:normalViewPr>
  <p:slideViewPr>
    <p:cSldViewPr>
      <p:cViewPr varScale="1">
        <p:scale>
          <a:sx n="80" d="100"/>
          <a:sy n="80" d="100"/>
        </p:scale>
        <p:origin x="-2646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6FF67-AF9C-4032-9101-4B526A28E44A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16958-E4B1-45A5-B8A7-03EAF1C0D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16958-E4B1-45A5-B8A7-03EAF1C0D88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D7A2-D32C-47AF-9E84-B6697B010DEB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FE34-E1C7-4D92-9992-19E633398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D7A2-D32C-47AF-9E84-B6697B010DEB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FE34-E1C7-4D92-9992-19E633398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D7A2-D32C-47AF-9E84-B6697B010DEB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FE34-E1C7-4D92-9992-19E633398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D7A2-D32C-47AF-9E84-B6697B010DEB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FE34-E1C7-4D92-9992-19E633398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D7A2-D32C-47AF-9E84-B6697B010DEB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FE34-E1C7-4D92-9992-19E633398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D7A2-D32C-47AF-9E84-B6697B010DEB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FE34-E1C7-4D92-9992-19E633398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D7A2-D32C-47AF-9E84-B6697B010DEB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FE34-E1C7-4D92-9992-19E633398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D7A2-D32C-47AF-9E84-B6697B010DEB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FE34-E1C7-4D92-9992-19E633398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D7A2-D32C-47AF-9E84-B6697B010DEB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FE34-E1C7-4D92-9992-19E633398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D7A2-D32C-47AF-9E84-B6697B010DEB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FE34-E1C7-4D92-9992-19E633398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D7A2-D32C-47AF-9E84-B6697B010DEB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FE34-E1C7-4D92-9992-19E633398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2D7A2-D32C-47AF-9E84-B6697B010DEB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8FE34-E1C7-4D92-9992-19E633398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42900" y="1071538"/>
            <a:ext cx="6172200" cy="818646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latin typeface="Constantia" pitchFamily="18" charset="0"/>
              </a:rPr>
              <a:t/>
            </a:r>
            <a:br>
              <a:rPr lang="ru-RU" sz="2000" dirty="0">
                <a:latin typeface="Constantia" pitchFamily="18" charset="0"/>
              </a:rPr>
            </a:br>
            <a:r>
              <a:rPr lang="ru-RU" sz="2000" dirty="0">
                <a:solidFill>
                  <a:srgbClr val="C00000"/>
                </a:solidFill>
                <a:latin typeface="Constantia" pitchFamily="18" charset="0"/>
              </a:rPr>
              <a:t>     Дорогие родители! Дорогие мамы! </a:t>
            </a:r>
            <a:r>
              <a:rPr lang="en-US" sz="2000" dirty="0" smtClean="0">
                <a:latin typeface="Constantia" pitchFamily="18" charset="0"/>
              </a:rPr>
              <a:t/>
            </a:r>
            <a:br>
              <a:rPr lang="en-US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> </a:t>
            </a:r>
            <a:r>
              <a:rPr lang="ru-RU" sz="2000" dirty="0">
                <a:latin typeface="Constantia" pitchFamily="18" charset="0"/>
              </a:rPr>
              <a:t>Вас всегда беспокоит вопрос: правильно ли развивается речь  ребенка, не стоит ли обратиться  к специалисту</a:t>
            </a:r>
            <a:r>
              <a:rPr lang="ru-RU" sz="2000" dirty="0" smtClean="0">
                <a:latin typeface="Constantia" pitchFamily="18" charset="0"/>
              </a:rPr>
              <a:t>?</a:t>
            </a:r>
            <a:r>
              <a:rPr lang="en-US" sz="2000" dirty="0" smtClean="0">
                <a:latin typeface="Constantia" pitchFamily="18" charset="0"/>
              </a:rPr>
              <a:t/>
            </a:r>
            <a:br>
              <a:rPr lang="en-US" sz="2000" dirty="0" smtClean="0">
                <a:latin typeface="Constantia" pitchFamily="18" charset="0"/>
              </a:rPr>
            </a:br>
            <a:r>
              <a:rPr lang="ru-RU" sz="1800" dirty="0" smtClean="0">
                <a:latin typeface="Constantia" pitchFamily="18" charset="0"/>
              </a:rPr>
              <a:t> </a:t>
            </a:r>
            <a:r>
              <a:rPr lang="ru-RU" sz="1800" dirty="0">
                <a:solidFill>
                  <a:srgbClr val="C00000"/>
                </a:solidFill>
                <a:latin typeface="Constantia" pitchFamily="18" charset="0"/>
              </a:rPr>
              <a:t>Будьте внимательны к вашему ребенку</a:t>
            </a:r>
            <a:r>
              <a:rPr lang="ru-RU" sz="1800" dirty="0" smtClean="0">
                <a:solidFill>
                  <a:srgbClr val="C00000"/>
                </a:solidFill>
                <a:latin typeface="Constantia" pitchFamily="18" charset="0"/>
              </a:rPr>
              <a:t>!</a:t>
            </a:r>
            <a:r>
              <a:rPr lang="en-US" sz="1800" dirty="0" smtClean="0">
                <a:solidFill>
                  <a:srgbClr val="C00000"/>
                </a:solidFill>
                <a:latin typeface="Constantia" pitchFamily="18" charset="0"/>
              </a:rPr>
              <a:t/>
            </a:r>
            <a:br>
              <a:rPr lang="en-US" sz="1800" dirty="0" smtClean="0">
                <a:solidFill>
                  <a:srgbClr val="C00000"/>
                </a:solidFill>
                <a:latin typeface="Constantia" pitchFamily="18" charset="0"/>
              </a:rPr>
            </a:br>
            <a:r>
              <a:rPr lang="ru-RU" sz="1800" dirty="0" smtClean="0">
                <a:solidFill>
                  <a:srgbClr val="C00000"/>
                </a:solidFill>
                <a:latin typeface="Constantia" pitchFamily="18" charset="0"/>
              </a:rPr>
              <a:t> </a:t>
            </a:r>
            <a:r>
              <a:rPr lang="ru-RU" sz="1800" dirty="0">
                <a:solidFill>
                  <a:srgbClr val="C00000"/>
                </a:solidFill>
                <a:latin typeface="Constantia" pitchFamily="18" charset="0"/>
              </a:rPr>
              <a:t>Наблюдайте за его развитием</a:t>
            </a:r>
            <a:r>
              <a:rPr lang="ru-RU" sz="1800" dirty="0" smtClean="0">
                <a:solidFill>
                  <a:srgbClr val="C00000"/>
                </a:solidFill>
                <a:latin typeface="Constantia" pitchFamily="18" charset="0"/>
              </a:rPr>
              <a:t>, реакциями, поведением, запоминайте первые </a:t>
            </a:r>
            <a:r>
              <a:rPr lang="ru-RU" sz="1800" dirty="0">
                <a:solidFill>
                  <a:srgbClr val="C00000"/>
                </a:solidFill>
                <a:latin typeface="Constantia" pitchFamily="18" charset="0"/>
              </a:rPr>
              <a:t>слова, </a:t>
            </a:r>
            <a:r>
              <a:rPr lang="ru-RU" sz="1800" dirty="0" smtClean="0">
                <a:solidFill>
                  <a:srgbClr val="C00000"/>
                </a:solidFill>
                <a:latin typeface="Constantia" pitchFamily="18" charset="0"/>
              </a:rPr>
              <a:t>действия</a:t>
            </a:r>
            <a:r>
              <a:rPr lang="en-US" sz="1800" dirty="0" smtClean="0">
                <a:solidFill>
                  <a:srgbClr val="C00000"/>
                </a:solidFill>
                <a:latin typeface="Constantia" pitchFamily="18" charset="0"/>
              </a:rPr>
              <a:t>.</a:t>
            </a:r>
            <a:r>
              <a:rPr lang="ru-RU" sz="1800" dirty="0" smtClean="0">
                <a:solidFill>
                  <a:srgbClr val="C00000"/>
                </a:solidFill>
                <a:latin typeface="Constantia" pitchFamily="18" charset="0"/>
              </a:rPr>
              <a:t/>
            </a:r>
            <a:br>
              <a:rPr lang="ru-RU" sz="1800" dirty="0" smtClean="0">
                <a:solidFill>
                  <a:srgbClr val="C00000"/>
                </a:solidFill>
                <a:latin typeface="Constantia" pitchFamily="18" charset="0"/>
              </a:rPr>
            </a:br>
            <a:r>
              <a:rPr lang="ru-RU" sz="1800" dirty="0">
                <a:solidFill>
                  <a:srgbClr val="C00000"/>
                </a:solidFill>
                <a:latin typeface="Constantia" pitchFamily="18" charset="0"/>
              </a:rPr>
              <a:t/>
            </a:r>
            <a:br>
              <a:rPr lang="ru-RU" sz="1800" dirty="0">
                <a:solidFill>
                  <a:srgbClr val="C00000"/>
                </a:solidFill>
                <a:latin typeface="Constantia" pitchFamily="18" charset="0"/>
              </a:rPr>
            </a:br>
            <a:r>
              <a:rPr lang="en-US" sz="1800" dirty="0" smtClean="0">
                <a:solidFill>
                  <a:srgbClr val="C00000"/>
                </a:solidFill>
                <a:latin typeface="Constantia" pitchFamily="18" charset="0"/>
              </a:rPr>
              <a:t/>
            </a:r>
            <a:br>
              <a:rPr lang="en-US" sz="1800" dirty="0" smtClean="0">
                <a:solidFill>
                  <a:srgbClr val="C00000"/>
                </a:solidFill>
                <a:latin typeface="Constantia" pitchFamily="18" charset="0"/>
              </a:rPr>
            </a:br>
            <a:r>
              <a:rPr lang="en-US" sz="1800" dirty="0"/>
              <a:t/>
            </a:r>
            <a:br>
              <a:rPr lang="en-US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>
              <a:latin typeface="Constantia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1928794"/>
            <a:ext cx="6858000" cy="72152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400" b="1" i="1" dirty="0" smtClean="0">
                <a:latin typeface="Constantia" pitchFamily="18" charset="0"/>
              </a:rPr>
              <a:t>     </a:t>
            </a:r>
            <a:r>
              <a:rPr lang="ru-RU" sz="1400" b="1" i="1" dirty="0" smtClean="0">
                <a:latin typeface="Constantia" pitchFamily="18" charset="0"/>
              </a:rPr>
              <a:t>Этапы</a:t>
            </a:r>
            <a:r>
              <a:rPr lang="en-US" sz="1400" b="1" i="1" dirty="0" smtClean="0">
                <a:latin typeface="Constantia" pitchFamily="18" charset="0"/>
              </a:rPr>
              <a:t> </a:t>
            </a:r>
            <a:r>
              <a:rPr lang="ru-RU" sz="1400" b="1" i="1" dirty="0" smtClean="0">
                <a:latin typeface="Constantia" pitchFamily="18" charset="0"/>
              </a:rPr>
              <a:t>раннего речевого развития в норме.</a:t>
            </a:r>
          </a:p>
          <a:p>
            <a:pPr algn="ctr">
              <a:buNone/>
            </a:pPr>
            <a:endParaRPr lang="en-US" sz="1400" b="1" i="1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sz="1400" b="1" i="1" dirty="0" smtClean="0">
                <a:latin typeface="Constantia" pitchFamily="18" charset="0"/>
              </a:rPr>
              <a:t>       </a:t>
            </a:r>
            <a:r>
              <a:rPr lang="en-US" sz="1400" b="1" i="1" dirty="0" smtClean="0">
                <a:latin typeface="Constantia" pitchFamily="18" charset="0"/>
              </a:rPr>
              <a:t> </a:t>
            </a:r>
            <a:r>
              <a:rPr lang="ru-RU" sz="1400" b="1" i="1" dirty="0" smtClean="0">
                <a:latin typeface="Constantia" pitchFamily="18" charset="0"/>
              </a:rPr>
              <a:t>Первые </a:t>
            </a:r>
            <a:r>
              <a:rPr lang="ru-RU" sz="1400" b="1" i="1" dirty="0">
                <a:latin typeface="Constantia" pitchFamily="18" charset="0"/>
              </a:rPr>
              <a:t>полгода </a:t>
            </a:r>
            <a:r>
              <a:rPr lang="ru-RU" sz="1400" dirty="0">
                <a:latin typeface="Constantia" pitchFamily="18" charset="0"/>
              </a:rPr>
              <a:t>- в речи преобладают гласные звуки и появляются согласные  </a:t>
            </a:r>
            <a:r>
              <a:rPr lang="ru-RU" sz="1400" b="1" i="1" dirty="0">
                <a:latin typeface="Constantia" pitchFamily="18" charset="0"/>
              </a:rPr>
              <a:t>к, г, </a:t>
            </a:r>
            <a:r>
              <a:rPr lang="ru-RU" sz="1400" b="1" i="1" dirty="0" err="1">
                <a:latin typeface="Constantia" pitchFamily="18" charset="0"/>
              </a:rPr>
              <a:t>н</a:t>
            </a:r>
            <a:r>
              <a:rPr lang="ru-RU" sz="1400" b="1" i="1" dirty="0">
                <a:latin typeface="Constantia" pitchFamily="18" charset="0"/>
              </a:rPr>
              <a:t>, б, м</a:t>
            </a:r>
            <a:r>
              <a:rPr lang="ru-RU" sz="1400" b="1" dirty="0">
                <a:latin typeface="Constantia" pitchFamily="18" charset="0"/>
              </a:rPr>
              <a:t>, </a:t>
            </a:r>
            <a:r>
              <a:rPr lang="ru-RU" sz="1400" dirty="0">
                <a:latin typeface="Constantia" pitchFamily="18" charset="0"/>
              </a:rPr>
              <a:t> появляются </a:t>
            </a:r>
            <a:r>
              <a:rPr lang="ru-RU" sz="1400" b="1" dirty="0">
                <a:latin typeface="Constantia" pitchFamily="18" charset="0"/>
              </a:rPr>
              <a:t>первые слоги -  ба, </a:t>
            </a:r>
            <a:r>
              <a:rPr lang="ru-RU" sz="1400" b="1" dirty="0" err="1">
                <a:latin typeface="Constantia" pitchFamily="18" charset="0"/>
              </a:rPr>
              <a:t>ма</a:t>
            </a:r>
            <a:r>
              <a:rPr lang="ru-RU" sz="1400" b="1" dirty="0">
                <a:latin typeface="Constantia" pitchFamily="18" charset="0"/>
              </a:rPr>
              <a:t>.</a:t>
            </a:r>
            <a:r>
              <a:rPr lang="ru-RU" sz="1400" dirty="0">
                <a:latin typeface="Constantia" pitchFamily="18" charset="0"/>
              </a:rPr>
              <a:t>  Ребенок прислушивается к голосу взрослого, правильно реагирует на интонацию, узнает знакомые голоса</a:t>
            </a:r>
            <a:r>
              <a:rPr lang="ru-RU" sz="1400" dirty="0" smtClean="0">
                <a:latin typeface="Constantia" pitchFamily="18" charset="0"/>
              </a:rPr>
              <a:t>.</a:t>
            </a:r>
          </a:p>
          <a:p>
            <a:pPr>
              <a:buNone/>
            </a:pPr>
            <a:endParaRPr lang="en-US" sz="1400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sz="1400" b="1" i="1" dirty="0">
                <a:latin typeface="Constantia" pitchFamily="18" charset="0"/>
              </a:rPr>
              <a:t> </a:t>
            </a:r>
            <a:r>
              <a:rPr lang="ru-RU" sz="1400" b="1" i="1" dirty="0" smtClean="0">
                <a:latin typeface="Constantia" pitchFamily="18" charset="0"/>
              </a:rPr>
              <a:t>       </a:t>
            </a:r>
            <a:r>
              <a:rPr lang="en-US" sz="1400" b="1" i="1" dirty="0" smtClean="0">
                <a:latin typeface="Constantia" pitchFamily="18" charset="0"/>
              </a:rPr>
              <a:t> </a:t>
            </a:r>
            <a:r>
              <a:rPr lang="ru-RU" sz="1400" b="1" i="1" dirty="0" smtClean="0">
                <a:latin typeface="Constantia" pitchFamily="18" charset="0"/>
              </a:rPr>
              <a:t>8 </a:t>
            </a:r>
            <a:r>
              <a:rPr lang="ru-RU" sz="1400" b="1" i="1" dirty="0">
                <a:latin typeface="Constantia" pitchFamily="18" charset="0"/>
              </a:rPr>
              <a:t>месяцев - </a:t>
            </a:r>
            <a:r>
              <a:rPr lang="ru-RU" sz="1400" dirty="0">
                <a:latin typeface="Constantia" pitchFamily="18" charset="0"/>
              </a:rPr>
              <a:t>важный показатель у нормально развивающегося ребенка – </a:t>
            </a:r>
            <a:r>
              <a:rPr lang="ru-RU" sz="1400" b="1" dirty="0">
                <a:latin typeface="Constantia" pitchFamily="18" charset="0"/>
              </a:rPr>
              <a:t>лепет</a:t>
            </a:r>
            <a:r>
              <a:rPr lang="ru-RU" sz="1400" dirty="0">
                <a:latin typeface="Constantia" pitchFamily="18" charset="0"/>
              </a:rPr>
              <a:t>, а, именно, повторение одинаковых слогов: </a:t>
            </a:r>
            <a:r>
              <a:rPr lang="ru-RU" sz="1400" b="1" i="1" dirty="0" err="1">
                <a:latin typeface="Constantia" pitchFamily="18" charset="0"/>
              </a:rPr>
              <a:t>ба-ба</a:t>
            </a:r>
            <a:r>
              <a:rPr lang="ru-RU" sz="1400" b="1" i="1" dirty="0">
                <a:latin typeface="Constantia" pitchFamily="18" charset="0"/>
              </a:rPr>
              <a:t>,  да-да, </a:t>
            </a:r>
            <a:r>
              <a:rPr lang="ru-RU" sz="1400" b="1" i="1" dirty="0" err="1">
                <a:latin typeface="Constantia" pitchFamily="18" charset="0"/>
              </a:rPr>
              <a:t>па-па</a:t>
            </a:r>
            <a:r>
              <a:rPr lang="ru-RU" sz="1400" b="1" i="1" dirty="0">
                <a:latin typeface="Constantia" pitchFamily="18" charset="0"/>
              </a:rPr>
              <a:t> </a:t>
            </a:r>
            <a:r>
              <a:rPr lang="ru-RU" sz="1400" dirty="0">
                <a:latin typeface="Constantia" pitchFamily="18" charset="0"/>
              </a:rPr>
              <a:t>и т.п. </a:t>
            </a:r>
            <a:endParaRPr lang="ru-RU" sz="1400" dirty="0" smtClean="0">
              <a:latin typeface="Constantia" pitchFamily="18" charset="0"/>
            </a:endParaRPr>
          </a:p>
          <a:p>
            <a:pPr>
              <a:buNone/>
            </a:pPr>
            <a:endParaRPr lang="en-US" sz="1400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sz="1400" b="1" i="1" dirty="0">
                <a:latin typeface="Constantia" pitchFamily="18" charset="0"/>
              </a:rPr>
              <a:t> </a:t>
            </a:r>
            <a:r>
              <a:rPr lang="ru-RU" sz="1400" b="1" i="1" dirty="0" smtClean="0">
                <a:latin typeface="Constantia" pitchFamily="18" charset="0"/>
              </a:rPr>
              <a:t>      </a:t>
            </a:r>
            <a:r>
              <a:rPr lang="en-US" sz="1400" b="1" i="1" dirty="0" smtClean="0">
                <a:latin typeface="Constantia" pitchFamily="18" charset="0"/>
              </a:rPr>
              <a:t> </a:t>
            </a:r>
            <a:r>
              <a:rPr lang="ru-RU" sz="1400" b="1" i="1" dirty="0" smtClean="0">
                <a:latin typeface="Constantia" pitchFamily="18" charset="0"/>
              </a:rPr>
              <a:t>Около </a:t>
            </a:r>
            <a:r>
              <a:rPr lang="ru-RU" sz="1400" b="1" i="1" dirty="0">
                <a:latin typeface="Constantia" pitchFamily="18" charset="0"/>
              </a:rPr>
              <a:t>1 года - </a:t>
            </a:r>
            <a:r>
              <a:rPr lang="ru-RU" sz="1400" dirty="0">
                <a:latin typeface="Constantia" pitchFamily="18" charset="0"/>
              </a:rPr>
              <a:t>  ребенок употребляет уже </a:t>
            </a:r>
            <a:r>
              <a:rPr lang="ru-RU" sz="1400" b="1" dirty="0">
                <a:latin typeface="Constantia" pitchFamily="18" charset="0"/>
              </a:rPr>
              <a:t>несколько слов</a:t>
            </a:r>
            <a:r>
              <a:rPr lang="ru-RU" sz="1400" dirty="0">
                <a:latin typeface="Constantia" pitchFamily="18" charset="0"/>
              </a:rPr>
              <a:t>, состоящих из одинаковых слогов, типа </a:t>
            </a:r>
            <a:r>
              <a:rPr lang="ru-RU" sz="1400" i="1" dirty="0">
                <a:latin typeface="Constantia" pitchFamily="18" charset="0"/>
              </a:rPr>
              <a:t>мама, папа, баба, </a:t>
            </a:r>
            <a:r>
              <a:rPr lang="ru-RU" sz="1400" i="1" dirty="0" err="1">
                <a:latin typeface="Constantia" pitchFamily="18" charset="0"/>
              </a:rPr>
              <a:t>ляля</a:t>
            </a:r>
            <a:r>
              <a:rPr lang="ru-RU" sz="1400" i="1" dirty="0">
                <a:latin typeface="Constantia" pitchFamily="18" charset="0"/>
              </a:rPr>
              <a:t>, дядя.</a:t>
            </a:r>
            <a:r>
              <a:rPr lang="ru-RU" sz="1400" dirty="0">
                <a:latin typeface="Constantia" pitchFamily="18" charset="0"/>
              </a:rPr>
              <a:t> Понимает  отдельные слова и  соотносит их с конкретными предметами. Понимает и  выполняет простые инструкции ("дай мячик", "где мама?", "иди ко мне", "</a:t>
            </a:r>
            <a:r>
              <a:rPr lang="ru-RU" sz="1400" dirty="0" smtClean="0">
                <a:latin typeface="Constantia" pitchFamily="18" charset="0"/>
              </a:rPr>
              <a:t>нельзя, бо-бо")</a:t>
            </a:r>
          </a:p>
          <a:p>
            <a:pPr>
              <a:buNone/>
            </a:pPr>
            <a:endParaRPr lang="en-US" sz="1400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sz="1400" b="1" i="1" dirty="0">
                <a:latin typeface="Constantia" pitchFamily="18" charset="0"/>
              </a:rPr>
              <a:t> </a:t>
            </a:r>
            <a:r>
              <a:rPr lang="ru-RU" sz="1400" b="1" i="1" dirty="0" smtClean="0">
                <a:latin typeface="Constantia" pitchFamily="18" charset="0"/>
              </a:rPr>
              <a:t>       </a:t>
            </a:r>
            <a:r>
              <a:rPr lang="en-US" sz="1400" b="1" i="1" dirty="0" smtClean="0">
                <a:latin typeface="Constantia" pitchFamily="18" charset="0"/>
              </a:rPr>
              <a:t> </a:t>
            </a:r>
            <a:r>
              <a:rPr lang="ru-RU" sz="1400" b="1" i="1" dirty="0" smtClean="0">
                <a:latin typeface="Constantia" pitchFamily="18" charset="0"/>
              </a:rPr>
              <a:t>К  2 годам -</a:t>
            </a:r>
            <a:r>
              <a:rPr lang="ru-RU" sz="1400" b="1" dirty="0" smtClean="0">
                <a:latin typeface="Constantia" pitchFamily="18" charset="0"/>
              </a:rPr>
              <a:t>  появляется фразовая речь, </a:t>
            </a:r>
            <a:r>
              <a:rPr lang="ru-RU" sz="1400" dirty="0" smtClean="0">
                <a:latin typeface="Constantia" pitchFamily="18" charset="0"/>
              </a:rPr>
              <a:t>появляются первые предложения,</a:t>
            </a:r>
            <a:r>
              <a:rPr lang="ru-RU" sz="1400" b="1" i="1" dirty="0" smtClean="0">
                <a:latin typeface="Constantia" pitchFamily="18" charset="0"/>
              </a:rPr>
              <a:t> </a:t>
            </a:r>
            <a:r>
              <a:rPr lang="ru-RU" sz="1400" dirty="0" smtClean="0">
                <a:latin typeface="Constantia" pitchFamily="18" charset="0"/>
              </a:rPr>
              <a:t>словарный запас  50 и более слов. Ребенок  может показать пять частей тела,  понимает и правильно выполняет  двусложную инструкцию («возьми кубик и принеси его мне») В речи появляются местоимения -  </a:t>
            </a:r>
            <a:r>
              <a:rPr lang="ru-RU" sz="1400" b="1" dirty="0" smtClean="0">
                <a:latin typeface="Constantia" pitchFamily="18" charset="0"/>
              </a:rPr>
              <a:t>я, ты, мне</a:t>
            </a:r>
            <a:r>
              <a:rPr lang="ru-RU" sz="1400" dirty="0" smtClean="0">
                <a:latin typeface="Constantia" pitchFamily="18" charset="0"/>
              </a:rPr>
              <a:t>. К двум годам ребенок  усваивает звуки: </a:t>
            </a:r>
            <a:r>
              <a:rPr lang="ru-RU" sz="1400" b="1" i="1" dirty="0" err="1" smtClean="0">
                <a:latin typeface="Constantia" pitchFamily="18" charset="0"/>
              </a:rPr>
              <a:t>п</a:t>
            </a:r>
            <a:r>
              <a:rPr lang="ru-RU" sz="1400" b="1" i="1" dirty="0" smtClean="0">
                <a:latin typeface="Constantia" pitchFamily="18" charset="0"/>
              </a:rPr>
              <a:t>, б, м, </a:t>
            </a:r>
            <a:r>
              <a:rPr lang="ru-RU" sz="1400" b="1" i="1" dirty="0" err="1" smtClean="0">
                <a:latin typeface="Constantia" pitchFamily="18" charset="0"/>
              </a:rPr>
              <a:t>ф</a:t>
            </a:r>
            <a:r>
              <a:rPr lang="ru-RU" sz="1400" b="1" i="1" dirty="0" smtClean="0">
                <a:latin typeface="Constantia" pitchFamily="18" charset="0"/>
              </a:rPr>
              <a:t>, в, т, </a:t>
            </a:r>
            <a:r>
              <a:rPr lang="ru-RU" sz="1400" b="1" i="1" dirty="0" err="1" smtClean="0">
                <a:latin typeface="Constantia" pitchFamily="18" charset="0"/>
              </a:rPr>
              <a:t>д</a:t>
            </a:r>
            <a:r>
              <a:rPr lang="ru-RU" sz="1400" b="1" i="1" dirty="0" smtClean="0">
                <a:latin typeface="Constantia" pitchFamily="18" charset="0"/>
              </a:rPr>
              <a:t>, </a:t>
            </a:r>
            <a:r>
              <a:rPr lang="ru-RU" sz="1400" b="1" i="1" dirty="0" err="1" smtClean="0">
                <a:latin typeface="Constantia" pitchFamily="18" charset="0"/>
              </a:rPr>
              <a:t>н</a:t>
            </a:r>
            <a:r>
              <a:rPr lang="ru-RU" sz="1400" b="1" i="1" dirty="0" smtClean="0">
                <a:latin typeface="Constantia" pitchFamily="18" charset="0"/>
              </a:rPr>
              <a:t>, к, г, х</a:t>
            </a:r>
            <a:r>
              <a:rPr lang="ru-RU" sz="1400" dirty="0" smtClean="0">
                <a:latin typeface="Constantia" pitchFamily="18" charset="0"/>
              </a:rPr>
              <a:t>.</a:t>
            </a:r>
            <a:endParaRPr lang="en-US" sz="1400" dirty="0" smtClean="0">
              <a:latin typeface="Constantia" pitchFamily="18" charset="0"/>
            </a:endParaRPr>
          </a:p>
          <a:p>
            <a:endParaRPr lang="en-US" sz="14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sz="1400" b="1" i="1" dirty="0" smtClean="0">
                <a:latin typeface="Constantia" pitchFamily="18" charset="0"/>
              </a:rPr>
              <a:t>        </a:t>
            </a:r>
            <a:r>
              <a:rPr lang="ru-RU" sz="1400" b="1" i="1" dirty="0" smtClean="0">
                <a:latin typeface="Constantia" pitchFamily="18" charset="0"/>
              </a:rPr>
              <a:t>К </a:t>
            </a:r>
            <a:r>
              <a:rPr lang="ru-RU" sz="1400" b="1" i="1" dirty="0">
                <a:latin typeface="Constantia" pitchFamily="18" charset="0"/>
              </a:rPr>
              <a:t>3 годам - </a:t>
            </a:r>
            <a:r>
              <a:rPr lang="ru-RU" sz="1400" dirty="0">
                <a:latin typeface="Constantia" pitchFamily="18" charset="0"/>
              </a:rPr>
              <a:t> словарный запас увеличивается до 500 – 700 слов. </a:t>
            </a:r>
            <a:r>
              <a:rPr lang="ru-RU" sz="1400" b="1" dirty="0">
                <a:latin typeface="Constantia" pitchFamily="18" charset="0"/>
              </a:rPr>
              <a:t>Ребенок говорит предложениями из 5 – 8 слов. </a:t>
            </a:r>
            <a:r>
              <a:rPr lang="ru-RU" sz="1400" dirty="0">
                <a:latin typeface="Constantia" pitchFamily="18" charset="0"/>
              </a:rPr>
              <a:t>Ребенок называет свое имя, возраст, пол. Понимает прочитанные сказки, может их пересказать. Речь ребенка в целом понятна окружающим людям.</a:t>
            </a:r>
          </a:p>
          <a:p>
            <a:endParaRPr lang="ru-RU" sz="1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77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Дорогие родители! Дорогие мамы!   Вас всегда беспокоит вопрос: правильно ли развивается речь  ребенка, не стоит ли обратиться  к специалисту?  Будьте внимательны к вашему ребенку!  Наблюдайте за его развитием, реакциями, поведением, запоминайте первые слова, действия.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РАННЕЕ РЕЧЕВОЕ РАЗВИТИЕ.      Дорогие родители! Дорогие мамы!  Вас всегда беспокоит вопрос: правильно ли развивается речь  ребенка, не стоит ли обратиться  к специалисту? </dc:title>
  <dc:creator>Admin</dc:creator>
  <cp:lastModifiedBy>Admin</cp:lastModifiedBy>
  <cp:revision>6</cp:revision>
  <dcterms:created xsi:type="dcterms:W3CDTF">2012-04-28T17:46:33Z</dcterms:created>
  <dcterms:modified xsi:type="dcterms:W3CDTF">2012-04-29T18:59:59Z</dcterms:modified>
</cp:coreProperties>
</file>