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57" r:id="rId4"/>
    <p:sldId id="258" r:id="rId5"/>
    <p:sldId id="261" r:id="rId6"/>
    <p:sldId id="263" r:id="rId7"/>
    <p:sldId id="264" r:id="rId8"/>
    <p:sldId id="265" r:id="rId9"/>
    <p:sldId id="269" r:id="rId10"/>
    <p:sldId id="262" r:id="rId11"/>
    <p:sldId id="291" r:id="rId12"/>
    <p:sldId id="278" r:id="rId13"/>
    <p:sldId id="284" r:id="rId14"/>
    <p:sldId id="286" r:id="rId15"/>
    <p:sldId id="285" r:id="rId16"/>
    <p:sldId id="287" r:id="rId17"/>
    <p:sldId id="281" r:id="rId18"/>
    <p:sldId id="283" r:id="rId19"/>
    <p:sldId id="279" r:id="rId20"/>
    <p:sldId id="260" r:id="rId21"/>
    <p:sldId id="280" r:id="rId22"/>
    <p:sldId id="282" r:id="rId23"/>
    <p:sldId id="300" r:id="rId24"/>
    <p:sldId id="267" r:id="rId25"/>
    <p:sldId id="270" r:id="rId26"/>
    <p:sldId id="303" r:id="rId27"/>
    <p:sldId id="290" r:id="rId28"/>
    <p:sldId id="297" r:id="rId29"/>
    <p:sldId id="271" r:id="rId30"/>
    <p:sldId id="276" r:id="rId31"/>
    <p:sldId id="288" r:id="rId32"/>
    <p:sldId id="268" r:id="rId33"/>
    <p:sldId id="277" r:id="rId34"/>
    <p:sldId id="298" r:id="rId35"/>
    <p:sldId id="259" r:id="rId36"/>
    <p:sldId id="293" r:id="rId37"/>
    <p:sldId id="273" r:id="rId38"/>
    <p:sldId id="266" r:id="rId39"/>
    <p:sldId id="304" r:id="rId40"/>
    <p:sldId id="305" r:id="rId41"/>
    <p:sldId id="272" r:id="rId42"/>
    <p:sldId id="292" r:id="rId43"/>
    <p:sldId id="274" r:id="rId44"/>
    <p:sldId id="275" r:id="rId45"/>
    <p:sldId id="289" r:id="rId46"/>
    <p:sldId id="296" r:id="rId47"/>
    <p:sldId id="294" r:id="rId48"/>
    <p:sldId id="295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C35B-3304-4DB3-9172-90D98A0A67DD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1540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Международная научно-практическая конференция</a:t>
            </a:r>
          </a:p>
          <a:p>
            <a:pPr algn="ctr"/>
            <a:r>
              <a:rPr lang="ru-RU" sz="2400" dirty="0" smtClean="0"/>
              <a:t>«Традиции и инновации в системе образования детей с ограниченными возможностями здоровья»</a:t>
            </a:r>
          </a:p>
          <a:p>
            <a:pPr algn="ctr"/>
            <a:r>
              <a:rPr lang="ru-RU" sz="2400" dirty="0" smtClean="0"/>
              <a:t>10-14 мая 2012 г.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Презентация по теме:</a:t>
            </a:r>
          </a:p>
          <a:p>
            <a:pPr algn="ctr"/>
            <a:r>
              <a:rPr lang="ru-RU" sz="2400" dirty="0" smtClean="0"/>
              <a:t>«ИСПОЛЬЗОВАНИЕ ИГР В. В. ВОСКОБОВИЧА В СОЦИАЛЬНО-БЫТОВОЙ РЕАБИЛИТАЦИИ ДЕТЕЙ С НАРУШЕНИЕМ ЗРЕНИЯ»</a:t>
            </a:r>
          </a:p>
          <a:p>
            <a:pPr algn="ctr"/>
            <a:endParaRPr lang="ru-RU" sz="2400" dirty="0" smtClean="0"/>
          </a:p>
          <a:p>
            <a:pPr algn="r"/>
            <a:r>
              <a:rPr lang="ru-RU" sz="2400" dirty="0" err="1" smtClean="0"/>
              <a:t>Халяпина</a:t>
            </a:r>
            <a:r>
              <a:rPr lang="ru-RU" sz="2400" dirty="0" smtClean="0"/>
              <a:t> Ольга Михайловна,</a:t>
            </a:r>
          </a:p>
          <a:p>
            <a:pPr algn="r"/>
            <a:r>
              <a:rPr lang="ru-RU" sz="2400" dirty="0" smtClean="0"/>
              <a:t>воспитатель МБОУ для детей </a:t>
            </a:r>
          </a:p>
          <a:p>
            <a:pPr algn="r"/>
            <a:r>
              <a:rPr lang="ru-RU" sz="2400" dirty="0" smtClean="0"/>
              <a:t>дошкольного и младшего школьного возраста</a:t>
            </a:r>
          </a:p>
          <a:p>
            <a:pPr algn="r"/>
            <a:r>
              <a:rPr lang="ru-RU" sz="2400" dirty="0" smtClean="0"/>
              <a:t> начальная школа детский сад №40 «Солнышко» компенсирующего вида.</a:t>
            </a:r>
          </a:p>
          <a:p>
            <a:pPr algn="r"/>
            <a:r>
              <a:rPr lang="ru-RU" sz="2400" dirty="0" smtClean="0"/>
              <a:t>г. Коломна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4296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"Квадрат Воскобовича" ("Игровой квадрат")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или "Кленовый листок", "Косынка", "Вечное оригами«.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32 жестких треугольника наклеены на гибкую основу с двух сторон. Квадрат легко трансформируется, позволяя конструировать как плоскостные, так и объемные фигуры.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Дети осваивают алгоритм конструирования, находят спрятанные в "домике" геометрические фигуры, придумывают собственные предметные силуэты.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286124"/>
            <a:ext cx="5643602" cy="3357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</a:rPr>
              <a:t>Квадрат позволяет  поиграть, развить внимание, память, пространственное воображение и тонкую моторику, а также знакомит с основами геометрии, пространственной координацией, объемом, является счетным материалом, основой для моделирования, творчества, которое не имеет ограничений по возрасту.</a:t>
            </a:r>
          </a:p>
        </p:txBody>
      </p:sp>
      <p:pic>
        <p:nvPicPr>
          <p:cNvPr id="9" name="Рисунок 8" descr="DSC051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18877" y="3552966"/>
            <a:ext cx="3319769" cy="2928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928670"/>
            <a:ext cx="821537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«Знакомимся с квадратом» (обведи меня пальчиком, пройди по сторонам квадратика, найди уголки, спустись по треугольникам сверху вниз, поднимись на вершину, положи квадрат разными по цвету сторонами, загни уголок и др.);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«Играем в прятки» (найди спрятанные квадраты меньшего размера, самые маленькие, обведи их  пальчиком);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«Сложи квадрат» (пополам разными способами). Какие фигуры ты узнаешь? Сложи квадрат, чтобы получился большой, маленький треугольник, прямоугольник, квадрат;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«Путешествие в квадрате» (пройдись по дорогам-диагоналям, знакомство с центром, путешествие из центра в уголки по разным дорожкам)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785794"/>
            <a:ext cx="57864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Обследование квадрата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28"/>
            <a:ext cx="81439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Знакомство начинаем с обследования квадрата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58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42852"/>
            <a:ext cx="2500330" cy="1875247"/>
          </a:xfrm>
          <a:prstGeom prst="rect">
            <a:avLst/>
          </a:prstGeom>
        </p:spPr>
      </p:pic>
      <p:pic>
        <p:nvPicPr>
          <p:cNvPr id="7" name="Рисунок 6" descr="DSC058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-285752" y="2643182"/>
            <a:ext cx="2286016" cy="1714512"/>
          </a:xfrm>
          <a:prstGeom prst="rect">
            <a:avLst/>
          </a:prstGeom>
        </p:spPr>
      </p:pic>
      <p:pic>
        <p:nvPicPr>
          <p:cNvPr id="8" name="Рисунок 7" descr="DSC0586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4786322"/>
            <a:ext cx="2476517" cy="1857388"/>
          </a:xfrm>
          <a:prstGeom prst="rect">
            <a:avLst/>
          </a:prstGeom>
        </p:spPr>
      </p:pic>
      <p:pic>
        <p:nvPicPr>
          <p:cNvPr id="10" name="Рисунок 9" descr="DSC0587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3357556" y="2786057"/>
            <a:ext cx="2000263" cy="1428760"/>
          </a:xfrm>
          <a:prstGeom prst="rect">
            <a:avLst/>
          </a:prstGeom>
        </p:spPr>
      </p:pic>
      <p:pic>
        <p:nvPicPr>
          <p:cNvPr id="9" name="Рисунок 8" descr="DSC0587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>
            <a:off x="2571736" y="4857736"/>
            <a:ext cx="2286016" cy="1714512"/>
          </a:xfrm>
          <a:prstGeom prst="rect">
            <a:avLst/>
          </a:prstGeom>
        </p:spPr>
      </p:pic>
      <p:pic>
        <p:nvPicPr>
          <p:cNvPr id="6" name="Рисунок 5" descr="DSC0586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571604" y="2714620"/>
            <a:ext cx="2000264" cy="1500198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2066" y="1857364"/>
            <a:ext cx="3857620" cy="475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43372" y="428604"/>
            <a:ext cx="450059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571480"/>
            <a:ext cx="414340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Сделали схемы, ознакомили детей с условными обозначениями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74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500042"/>
            <a:ext cx="692948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Знакомство со способами конструирования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9144000" cy="441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71612"/>
            <a:ext cx="75009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 детям объяснить правильный алгоритм складывания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двух базовых форм: треугольник и прямоугольник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далее «ежик» и «мышка», на основе которых получаются другие фигуры.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18527"/>
            <a:ext cx="9144000" cy="451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9144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3914" y="233680"/>
            <a:ext cx="8556171" cy="63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58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4860452" y="640217"/>
            <a:ext cx="2835918" cy="2126939"/>
          </a:xfrm>
          <a:prstGeom prst="rect">
            <a:avLst/>
          </a:prstGeom>
        </p:spPr>
      </p:pic>
      <p:pic>
        <p:nvPicPr>
          <p:cNvPr id="6" name="Рисунок 5" descr="DSC0587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0"/>
            <a:ext cx="4514810" cy="3386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214290"/>
            <a:ext cx="42148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Схема сложения «МЫШКИ»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DSC052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4744" y="2786058"/>
            <a:ext cx="5119722" cy="3839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347283"/>
            <a:ext cx="814393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Дефект зрения влияет на формирование зрительных представлений об окружающем мире, на развитие наглядно – образного мышления и зрительного восприятия детей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 детей возникают сложности 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определении формы, цвета,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величины,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пространственного расположения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предметов.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них характерны недостатки развития движений, малая двигательная активность, медлительность действий.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72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72331" y="2428868"/>
            <a:ext cx="2071670" cy="1553753"/>
          </a:xfrm>
          <a:prstGeom prst="rect">
            <a:avLst/>
          </a:prstGeom>
        </p:spPr>
      </p:pic>
      <p:pic>
        <p:nvPicPr>
          <p:cNvPr id="11" name="Рисунок 10" descr="IMG_729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2857520" cy="2143140"/>
          </a:xfrm>
          <a:prstGeom prst="rect">
            <a:avLst/>
          </a:prstGeom>
        </p:spPr>
      </p:pic>
      <p:pic>
        <p:nvPicPr>
          <p:cNvPr id="12" name="Рисунок 11" descr="DSC0523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4357694"/>
            <a:ext cx="2428892" cy="18216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143768" y="1357298"/>
            <a:ext cx="200023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«ЁЖИК»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0"/>
            <a:ext cx="200026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«СЕМАФОР»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DSC0523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3500438"/>
            <a:ext cx="3883027" cy="2928934"/>
          </a:xfrm>
          <a:prstGeom prst="rect">
            <a:avLst/>
          </a:prstGeom>
        </p:spPr>
      </p:pic>
      <p:pic>
        <p:nvPicPr>
          <p:cNvPr id="8" name="Рисунок 7" descr="DSC0523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14678" y="500042"/>
            <a:ext cx="381002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58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3" y="0"/>
            <a:ext cx="5357850" cy="39290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1500174"/>
            <a:ext cx="52864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схема сложения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«МЫШКА» – «ПТИЧКА»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IMG_71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4429132"/>
            <a:ext cx="2952739" cy="2214554"/>
          </a:xfrm>
          <a:prstGeom prst="rect">
            <a:avLst/>
          </a:prstGeom>
        </p:spPr>
      </p:pic>
      <p:pic>
        <p:nvPicPr>
          <p:cNvPr id="8" name="Рисунок 7" descr="DSC052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5357825" y="714351"/>
            <a:ext cx="4000484" cy="3000363"/>
          </a:xfrm>
          <a:prstGeom prst="rect">
            <a:avLst/>
          </a:prstGeom>
        </p:spPr>
      </p:pic>
      <p:pic>
        <p:nvPicPr>
          <p:cNvPr id="9" name="Рисунок 8" descr="DSC0524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3428976"/>
            <a:ext cx="4572031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54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4152302" y="2134186"/>
            <a:ext cx="5072098" cy="3804074"/>
          </a:xfrm>
          <a:prstGeom prst="rect">
            <a:avLst/>
          </a:prstGeom>
        </p:spPr>
      </p:pic>
      <p:pic>
        <p:nvPicPr>
          <p:cNvPr id="5" name="Рисунок 4" descr="DSC054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-131002" y="2131210"/>
            <a:ext cx="5048286" cy="37862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3174" y="357166"/>
            <a:ext cx="371477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«БАШМАЧОК»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9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-339358" y="839370"/>
            <a:ext cx="5000628" cy="3750471"/>
          </a:xfrm>
          <a:prstGeom prst="rect">
            <a:avLst/>
          </a:prstGeom>
        </p:spPr>
      </p:pic>
      <p:pic>
        <p:nvPicPr>
          <p:cNvPr id="3" name="Рисунок 2" descr="DSC059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2357430"/>
            <a:ext cx="5000628" cy="37504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785794"/>
            <a:ext cx="378621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«Подъемный кран»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642918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4286256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500042"/>
            <a:ext cx="650085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43240" y="5143512"/>
            <a:ext cx="164307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«ЛОДОЧКА»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786058"/>
            <a:ext cx="171451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«КОНФЕТКА»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89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000108"/>
            <a:ext cx="3524274" cy="2643206"/>
          </a:xfrm>
          <a:prstGeom prst="rect">
            <a:avLst/>
          </a:prstGeom>
        </p:spPr>
      </p:pic>
      <p:pic>
        <p:nvPicPr>
          <p:cNvPr id="3" name="Рисунок 2" descr="DSC0589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1071546"/>
            <a:ext cx="3429023" cy="2571768"/>
          </a:xfrm>
          <a:prstGeom prst="rect">
            <a:avLst/>
          </a:prstGeom>
        </p:spPr>
      </p:pic>
      <p:pic>
        <p:nvPicPr>
          <p:cNvPr id="5" name="Рисунок 4" descr="DSC059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4612" y="3643314"/>
            <a:ext cx="4000528" cy="30003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357166"/>
            <a:ext cx="835824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Квадрат позволяет конструировать объемные фигуры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2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31678" y="3071810"/>
            <a:ext cx="4052961" cy="3286148"/>
          </a:xfrm>
          <a:prstGeom prst="rect">
            <a:avLst/>
          </a:prstGeom>
        </p:spPr>
      </p:pic>
      <p:pic>
        <p:nvPicPr>
          <p:cNvPr id="3" name="Рисунок 2" descr="DSC052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28"/>
            <a:ext cx="5429288" cy="40719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15074" y="857232"/>
            <a:ext cx="235745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«Звездочка»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59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2071702" cy="2762269"/>
          </a:xfrm>
          <a:prstGeom prst="rect">
            <a:avLst/>
          </a:prstGeom>
        </p:spPr>
      </p:pic>
      <p:pic>
        <p:nvPicPr>
          <p:cNvPr id="6" name="Рисунок 5" descr="DSC059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3357562"/>
            <a:ext cx="2455206" cy="3273608"/>
          </a:xfrm>
          <a:prstGeom prst="rect">
            <a:avLst/>
          </a:prstGeom>
        </p:spPr>
      </p:pic>
      <p:pic>
        <p:nvPicPr>
          <p:cNvPr id="7" name="Рисунок 6" descr="DSC059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1357298"/>
            <a:ext cx="2196719" cy="2928958"/>
          </a:xfrm>
          <a:prstGeom prst="rect">
            <a:avLst/>
          </a:prstGeom>
        </p:spPr>
      </p:pic>
      <p:pic>
        <p:nvPicPr>
          <p:cNvPr id="8" name="Рисунок 7" descr="DSC0590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86578" y="3857628"/>
            <a:ext cx="2143140" cy="2857520"/>
          </a:xfrm>
          <a:prstGeom prst="rect">
            <a:avLst/>
          </a:prstGeom>
        </p:spPr>
      </p:pic>
      <p:pic>
        <p:nvPicPr>
          <p:cNvPr id="9" name="Рисунок 8" descr="DSC0589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5984" y="642918"/>
            <a:ext cx="2250261" cy="30003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71934" y="5357826"/>
            <a:ext cx="157163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sz="2800" dirty="0" smtClean="0">
                <a:solidFill>
                  <a:schemeClr val="tx1"/>
                </a:solidFill>
              </a:rPr>
              <a:t>ЛИСА»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9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-303334" y="731906"/>
            <a:ext cx="4140933" cy="3105700"/>
          </a:xfrm>
          <a:prstGeom prst="rect">
            <a:avLst/>
          </a:prstGeom>
        </p:spPr>
      </p:pic>
      <p:pic>
        <p:nvPicPr>
          <p:cNvPr id="3" name="Рисунок 2" descr="DSC059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3078065" y="779531"/>
            <a:ext cx="3950430" cy="2962823"/>
          </a:xfrm>
          <a:prstGeom prst="rect">
            <a:avLst/>
          </a:prstGeom>
        </p:spPr>
      </p:pic>
      <p:pic>
        <p:nvPicPr>
          <p:cNvPr id="4" name="Рисунок 3" descr="DSC059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5699689" y="3444319"/>
            <a:ext cx="3551579" cy="26636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4857760"/>
            <a:ext cx="350046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sz="2400" dirty="0" smtClean="0">
                <a:solidFill>
                  <a:schemeClr val="tx1"/>
                </a:solidFill>
              </a:rPr>
              <a:t>ЛЯГУШКА»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214290"/>
            <a:ext cx="814393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складывания любой фигуры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дети выполняют складывание формы вместе с воспитателем по показу;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знакомим их со схемой поэтапного сложения;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самостоятельное складывание формы с использованием индивидуальной схемы;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проговаривание детьми действий во время складывания;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самостоятельное складывание формы по памяти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500034" y="487901"/>
            <a:ext cx="8072494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Игра</a:t>
            </a:r>
            <a:r>
              <a:rPr lang="ru-RU" sz="32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детей - это способ ориентации в реальном мире, пространстве и времени, способ исследования предметов и людей.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помогает ребенку раскрепостить свое воображение, овладеть ценностями культуры и выработать определенные навыки.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Выготский полагал, что игра - это прекрасный метод развивающего обучения.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«Игровые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педагогические технологии»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-это  различные педагогические игры,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которые имеют четко поставленную цель обучения и соответствующий ей результат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72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71736" y="1142984"/>
            <a:ext cx="3714776" cy="2786082"/>
          </a:xfrm>
          <a:prstGeom prst="rect">
            <a:avLst/>
          </a:prstGeom>
        </p:spPr>
      </p:pic>
      <p:pic>
        <p:nvPicPr>
          <p:cNvPr id="8" name="Рисунок 7" descr="DSC0588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4655345" y="4488663"/>
            <a:ext cx="2190765" cy="1643074"/>
          </a:xfrm>
          <a:prstGeom prst="rect">
            <a:avLst/>
          </a:prstGeom>
        </p:spPr>
      </p:pic>
      <p:pic>
        <p:nvPicPr>
          <p:cNvPr id="9" name="Рисунок 8" descr="DSC0588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11876" y="4560102"/>
            <a:ext cx="2190766" cy="1643075"/>
          </a:xfrm>
          <a:prstGeom prst="rect">
            <a:avLst/>
          </a:prstGeom>
        </p:spPr>
      </p:pic>
      <p:pic>
        <p:nvPicPr>
          <p:cNvPr id="10" name="Рисунок 9" descr="DSC0588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23782" y="547668"/>
            <a:ext cx="2095513" cy="1571635"/>
          </a:xfrm>
          <a:prstGeom prst="rect">
            <a:avLst/>
          </a:prstGeom>
        </p:spPr>
      </p:pic>
      <p:pic>
        <p:nvPicPr>
          <p:cNvPr id="11" name="Рисунок 10" descr="DSC0588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>
            <a:off x="17832" y="2411010"/>
            <a:ext cx="2143138" cy="1607354"/>
          </a:xfrm>
          <a:prstGeom prst="rect">
            <a:avLst/>
          </a:prstGeom>
        </p:spPr>
      </p:pic>
      <p:pic>
        <p:nvPicPr>
          <p:cNvPr id="12" name="Рисунок 11" descr="DSC0588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5400000">
            <a:off x="2072869" y="4427933"/>
            <a:ext cx="2276420" cy="1707315"/>
          </a:xfrm>
          <a:prstGeom prst="rect">
            <a:avLst/>
          </a:prstGeom>
        </p:spPr>
      </p:pic>
      <p:pic>
        <p:nvPicPr>
          <p:cNvPr id="13" name="Рисунок 12" descr="DSC0588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6200000">
            <a:off x="6727046" y="535719"/>
            <a:ext cx="2190765" cy="1643074"/>
          </a:xfrm>
          <a:prstGeom prst="rect">
            <a:avLst/>
          </a:prstGeom>
        </p:spPr>
      </p:pic>
      <p:pic>
        <p:nvPicPr>
          <p:cNvPr id="14" name="Рисунок 13" descr="DSC05886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6200000">
            <a:off x="6730022" y="4628563"/>
            <a:ext cx="2166953" cy="1625214"/>
          </a:xfrm>
          <a:prstGeom prst="rect">
            <a:avLst/>
          </a:prstGeom>
        </p:spPr>
      </p:pic>
      <p:pic>
        <p:nvPicPr>
          <p:cNvPr id="15" name="Рисунок 14" descr="DSC05887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16200000">
            <a:off x="6727047" y="2631276"/>
            <a:ext cx="2190764" cy="164307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857356" y="428604"/>
            <a:ext cx="52864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«Схемы к четырехцветному квадрату»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58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357430"/>
            <a:ext cx="2905113" cy="2178835"/>
          </a:xfrm>
          <a:prstGeom prst="rect">
            <a:avLst/>
          </a:prstGeom>
        </p:spPr>
      </p:pic>
      <p:pic>
        <p:nvPicPr>
          <p:cNvPr id="5" name="Рисунок 4" descr="DSC058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4429132"/>
            <a:ext cx="2928958" cy="2196719"/>
          </a:xfrm>
          <a:prstGeom prst="rect">
            <a:avLst/>
          </a:prstGeom>
        </p:spPr>
      </p:pic>
      <p:pic>
        <p:nvPicPr>
          <p:cNvPr id="6" name="Рисунок 5" descr="DSC0589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9" y="4554148"/>
            <a:ext cx="2786082" cy="2089561"/>
          </a:xfrm>
          <a:prstGeom prst="rect">
            <a:avLst/>
          </a:prstGeom>
        </p:spPr>
      </p:pic>
      <p:pic>
        <p:nvPicPr>
          <p:cNvPr id="7" name="Рисунок 6" descr="DSC0589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76947" y="2285992"/>
            <a:ext cx="2881333" cy="2161000"/>
          </a:xfrm>
          <a:prstGeom prst="rect">
            <a:avLst/>
          </a:prstGeom>
        </p:spPr>
      </p:pic>
      <p:pic>
        <p:nvPicPr>
          <p:cNvPr id="8" name="Рисунок 7" descr="DSC0589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00760" y="214290"/>
            <a:ext cx="2786082" cy="2089562"/>
          </a:xfrm>
          <a:prstGeom prst="rect">
            <a:avLst/>
          </a:prstGeom>
        </p:spPr>
      </p:pic>
      <p:pic>
        <p:nvPicPr>
          <p:cNvPr id="10" name="Рисунок 9" descr="DSC0589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0800000">
            <a:off x="285720" y="214290"/>
            <a:ext cx="2877372" cy="2158029"/>
          </a:xfrm>
          <a:prstGeom prst="rect">
            <a:avLst/>
          </a:prstGeom>
        </p:spPr>
      </p:pic>
      <p:pic>
        <p:nvPicPr>
          <p:cNvPr id="12" name="Рисунок 11" descr="DSC0588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6200000">
            <a:off x="3515314" y="1199540"/>
            <a:ext cx="2166953" cy="1625214"/>
          </a:xfrm>
          <a:prstGeom prst="rect">
            <a:avLst/>
          </a:prstGeom>
        </p:spPr>
      </p:pic>
      <p:pic>
        <p:nvPicPr>
          <p:cNvPr id="11" name="Рисунок 10" descr="DSC05399.JPG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2857488" y="2928934"/>
            <a:ext cx="3500461" cy="2892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52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428604"/>
            <a:ext cx="3881464" cy="2911099"/>
          </a:xfrm>
          <a:prstGeom prst="rect">
            <a:avLst/>
          </a:prstGeom>
        </p:spPr>
      </p:pic>
      <p:pic>
        <p:nvPicPr>
          <p:cNvPr id="6" name="Рисунок 5" descr="DSC052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-59563" y="631013"/>
            <a:ext cx="3333773" cy="2500330"/>
          </a:xfrm>
          <a:prstGeom prst="rect">
            <a:avLst/>
          </a:prstGeom>
        </p:spPr>
      </p:pic>
      <p:pic>
        <p:nvPicPr>
          <p:cNvPr id="7" name="Рисунок 6" descr="DSC052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3821910"/>
            <a:ext cx="3357586" cy="2518190"/>
          </a:xfrm>
          <a:prstGeom prst="rect">
            <a:avLst/>
          </a:prstGeom>
        </p:spPr>
      </p:pic>
      <p:pic>
        <p:nvPicPr>
          <p:cNvPr id="8" name="Рисунок 7" descr="DSC0525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562" y="3857628"/>
            <a:ext cx="3619493" cy="27146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43240" y="642918"/>
            <a:ext cx="785818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Домик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71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00562" y="428604"/>
            <a:ext cx="3905277" cy="2928958"/>
          </a:xfrm>
          <a:prstGeom prst="rect">
            <a:avLst/>
          </a:prstGeom>
        </p:spPr>
      </p:pic>
      <p:pic>
        <p:nvPicPr>
          <p:cNvPr id="7" name="Рисунок 6" descr="IMG_71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3071810"/>
            <a:ext cx="4476779" cy="33575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857232"/>
            <a:ext cx="392909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«КРАСНЫЙ КВАДРАТ»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9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5279256" cy="3959442"/>
          </a:xfrm>
          <a:prstGeom prst="rect">
            <a:avLst/>
          </a:prstGeom>
        </p:spPr>
      </p:pic>
      <p:pic>
        <p:nvPicPr>
          <p:cNvPr id="3" name="Рисунок 2" descr="DSC059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3071810"/>
            <a:ext cx="4286248" cy="3214686"/>
          </a:xfrm>
          <a:prstGeom prst="rect">
            <a:avLst/>
          </a:prstGeom>
        </p:spPr>
      </p:pic>
      <p:pic>
        <p:nvPicPr>
          <p:cNvPr id="4" name="Рисунок 3" descr="DSC059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52971" y="1857364"/>
            <a:ext cx="4191029" cy="3143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86446" y="428604"/>
            <a:ext cx="2928958" cy="127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Смотрим за движением самолета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5286388"/>
            <a:ext cx="4071966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закрепляем ориентировку в пространстве.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85728"/>
            <a:ext cx="5429288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 фигурами можно играть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1857388" cy="21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58847"/>
            <a:ext cx="85725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Прозрачный квадрат</a:t>
            </a:r>
          </a:p>
          <a:p>
            <a:r>
              <a:rPr lang="ru-RU" sz="2400" dirty="0" smtClean="0"/>
              <a:t>                                Что развивает</a:t>
            </a:r>
          </a:p>
          <a:p>
            <a:r>
              <a:rPr lang="ru-RU" sz="2400" dirty="0" smtClean="0"/>
              <a:t>                         - освоение названий и структуры геометрических </a:t>
            </a:r>
          </a:p>
          <a:p>
            <a:r>
              <a:rPr lang="ru-RU" sz="2400" dirty="0" smtClean="0"/>
              <a:t>                           фигур, их размера; </a:t>
            </a:r>
          </a:p>
          <a:p>
            <a:r>
              <a:rPr lang="ru-RU" sz="2400" dirty="0" smtClean="0"/>
              <a:t>                         - умение составлять геометрические фигуры из </a:t>
            </a:r>
          </a:p>
          <a:p>
            <a:r>
              <a:rPr lang="ru-RU" sz="2400" dirty="0" smtClean="0"/>
              <a:t>                           частей, понимание соотношения целого и части; </a:t>
            </a:r>
          </a:p>
          <a:p>
            <a:r>
              <a:rPr lang="ru-RU" sz="2400" dirty="0" smtClean="0"/>
              <a:t>                         - умение конструировать предметные силуэты путем наложения или приложения пластинок.</a:t>
            </a:r>
          </a:p>
          <a:p>
            <a:r>
              <a:rPr lang="ru-RU" sz="2400" dirty="0" smtClean="0"/>
              <a:t>- внимание, память, воображение, умение анализировать, сравнивать, творческие способности, речь, мелкую моторику рук.</a:t>
            </a:r>
          </a:p>
          <a:p>
            <a:endParaRPr lang="ru-RU" sz="2400" dirty="0" smtClean="0"/>
          </a:p>
          <a:p>
            <a:r>
              <a:rPr lang="ru-RU" sz="2400" dirty="0" smtClean="0"/>
              <a:t> Ребенок накладывает пластинки друга на друга, совмещает закрашенные части и составляет из них геометрические фигуры или предметные силуэты. Предметные силуэты можно получить и путем приложения геометрических фигур на пластинках друг к другу.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42844" y="428605"/>
            <a:ext cx="8786874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Например, какую геометрическую фигуру надо добавить, чтобы получился квадрат? Какую часть от целого квадрата она составляет? Из каких частей сложен этот квадрат (равных или неравных)? Придумай и сложи свой квадрат из двух, четырех равных частей.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Задания с прозрачными квадратами учат ребят  классифицировать (подбор пластин по признакам геометрических фигур: величина, форма, основные свойства). Например, выложи точно такой же ряд; найди в ряду лишнюю фигуру, объясни свой выбор; продолжи ряд из пластинок, объясни, что их объединяет.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058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643182"/>
            <a:ext cx="2357454" cy="1768091"/>
          </a:xfrm>
          <a:prstGeom prst="rect">
            <a:avLst/>
          </a:prstGeom>
        </p:spPr>
      </p:pic>
      <p:pic>
        <p:nvPicPr>
          <p:cNvPr id="8" name="Рисунок 7" descr="DSC058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2643182"/>
            <a:ext cx="2428892" cy="1821669"/>
          </a:xfrm>
          <a:prstGeom prst="rect">
            <a:avLst/>
          </a:prstGeom>
        </p:spPr>
      </p:pic>
      <p:pic>
        <p:nvPicPr>
          <p:cNvPr id="9" name="Рисунок 8" descr="DSC0584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2643182"/>
            <a:ext cx="2428892" cy="1821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58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2762268" cy="2071702"/>
          </a:xfrm>
          <a:prstGeom prst="rect">
            <a:avLst/>
          </a:prstGeom>
        </p:spPr>
      </p:pic>
      <p:pic>
        <p:nvPicPr>
          <p:cNvPr id="5" name="Рисунок 4" descr="DSC058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214290"/>
            <a:ext cx="2381267" cy="1785950"/>
          </a:xfrm>
          <a:prstGeom prst="rect">
            <a:avLst/>
          </a:prstGeom>
        </p:spPr>
      </p:pic>
      <p:pic>
        <p:nvPicPr>
          <p:cNvPr id="7" name="Рисунок 6" descr="DSC0584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6512" y="142852"/>
            <a:ext cx="2571768" cy="1928826"/>
          </a:xfrm>
          <a:prstGeom prst="rect">
            <a:avLst/>
          </a:prstGeom>
        </p:spPr>
      </p:pic>
      <p:pic>
        <p:nvPicPr>
          <p:cNvPr id="10" name="Рисунок 9" descr="DSC0584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00892" y="5286388"/>
            <a:ext cx="1857388" cy="1393041"/>
          </a:xfrm>
          <a:prstGeom prst="rect">
            <a:avLst/>
          </a:prstGeom>
        </p:spPr>
      </p:pic>
      <p:pic>
        <p:nvPicPr>
          <p:cNvPr id="12" name="Рисунок 11" descr="DSC0585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8" y="5352483"/>
            <a:ext cx="2007356" cy="1505517"/>
          </a:xfrm>
          <a:prstGeom prst="rect">
            <a:avLst/>
          </a:prstGeom>
        </p:spPr>
      </p:pic>
      <p:pic>
        <p:nvPicPr>
          <p:cNvPr id="15" name="Рисунок 14" descr="DSC0586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00298" y="5352459"/>
            <a:ext cx="2007388" cy="1505541"/>
          </a:xfrm>
          <a:prstGeom prst="rect">
            <a:avLst/>
          </a:prstGeom>
        </p:spPr>
      </p:pic>
      <p:pic>
        <p:nvPicPr>
          <p:cNvPr id="16" name="Рисунок 15" descr="DSC05863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929190" y="5214950"/>
            <a:ext cx="1864480" cy="13983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4282" y="2214554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прозрачных квадратов мы с детьми складываем: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разные по величине геометрические фигуры: квадраты, треугольники, трапеции, прямоугольники, ромбы, различные многоугольники;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разные фигуры по схемам из альбома, а также придуманные совместно или детьми (использую индивидуальные схемы на каждого ребенка и большие схемы для показа): птиц, животных, транспорт, посуду, одежду, обувь и др.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72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3429000"/>
            <a:ext cx="4229058" cy="3171794"/>
          </a:xfrm>
          <a:prstGeom prst="rect">
            <a:avLst/>
          </a:prstGeom>
        </p:spPr>
      </p:pic>
      <p:pic>
        <p:nvPicPr>
          <p:cNvPr id="6" name="Рисунок 5" descr="IMG_729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357166"/>
            <a:ext cx="3619493" cy="2714620"/>
          </a:xfrm>
          <a:prstGeom prst="rect">
            <a:avLst/>
          </a:prstGeom>
        </p:spPr>
      </p:pic>
      <p:pic>
        <p:nvPicPr>
          <p:cNvPr id="7" name="Рисунок 6" descr="DSC058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85728"/>
            <a:ext cx="2857520" cy="2143140"/>
          </a:xfrm>
          <a:prstGeom prst="rect">
            <a:avLst/>
          </a:prstGeom>
        </p:spPr>
      </p:pic>
      <p:pic>
        <p:nvPicPr>
          <p:cNvPr id="8" name="Рисунок 7" descr="DSC0585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2571744"/>
            <a:ext cx="2143140" cy="1607355"/>
          </a:xfrm>
          <a:prstGeom prst="rect">
            <a:avLst/>
          </a:prstGeom>
        </p:spPr>
      </p:pic>
      <p:pic>
        <p:nvPicPr>
          <p:cNvPr id="9" name="Рисунок 8" descr="DSC0585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28860" y="1142984"/>
            <a:ext cx="2571768" cy="1928826"/>
          </a:xfrm>
          <a:prstGeom prst="rect">
            <a:avLst/>
          </a:prstGeom>
        </p:spPr>
      </p:pic>
      <p:pic>
        <p:nvPicPr>
          <p:cNvPr id="10" name="Рисунок 9" descr="DSC0586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357686" y="3786190"/>
            <a:ext cx="2476485" cy="1857364"/>
          </a:xfrm>
          <a:prstGeom prst="rect">
            <a:avLst/>
          </a:prstGeom>
        </p:spPr>
      </p:pic>
      <p:pic>
        <p:nvPicPr>
          <p:cNvPr id="11" name="Рисунок 10" descr="DSC05859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357950" y="4714884"/>
            <a:ext cx="2562238" cy="1921678"/>
          </a:xfrm>
          <a:prstGeom prst="rect">
            <a:avLst/>
          </a:prstGeom>
        </p:spPr>
      </p:pic>
      <p:pic>
        <p:nvPicPr>
          <p:cNvPr id="12" name="Рисунок 11" descr="DSC05860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00826" y="3071810"/>
            <a:ext cx="2362237" cy="17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2643174" cy="1982381"/>
          </a:xfrm>
          <a:prstGeom prst="rect">
            <a:avLst/>
          </a:prstGeom>
        </p:spPr>
      </p:pic>
      <p:pic>
        <p:nvPicPr>
          <p:cNvPr id="3" name="Рисунок 2" descr="DSC06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3857628"/>
            <a:ext cx="2714644" cy="2035983"/>
          </a:xfrm>
          <a:prstGeom prst="rect">
            <a:avLst/>
          </a:prstGeom>
        </p:spPr>
      </p:pic>
      <p:pic>
        <p:nvPicPr>
          <p:cNvPr id="10" name="Рисунок 9" descr="DSC060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357430"/>
            <a:ext cx="2667018" cy="2000264"/>
          </a:xfrm>
          <a:prstGeom prst="rect">
            <a:avLst/>
          </a:prstGeom>
        </p:spPr>
      </p:pic>
      <p:pic>
        <p:nvPicPr>
          <p:cNvPr id="12" name="Рисунок 11" descr="DSC060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7950" y="3786190"/>
            <a:ext cx="2500164" cy="1875123"/>
          </a:xfrm>
          <a:prstGeom prst="rect">
            <a:avLst/>
          </a:prstGeom>
        </p:spPr>
      </p:pic>
      <p:pic>
        <p:nvPicPr>
          <p:cNvPr id="13" name="Рисунок 12" descr="DSC0601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86512" y="1285860"/>
            <a:ext cx="2667019" cy="2000264"/>
          </a:xfrm>
          <a:prstGeom prst="rect">
            <a:avLst/>
          </a:prstGeom>
        </p:spPr>
      </p:pic>
      <p:pic>
        <p:nvPicPr>
          <p:cNvPr id="15" name="Рисунок 14" descr="DSC0601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282" y="4572008"/>
            <a:ext cx="2762269" cy="2071702"/>
          </a:xfrm>
          <a:prstGeom prst="rect">
            <a:avLst/>
          </a:prstGeom>
        </p:spPr>
      </p:pic>
      <p:pic>
        <p:nvPicPr>
          <p:cNvPr id="16" name="Рисунок 15" descr="DSC0602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14678" y="857232"/>
            <a:ext cx="2643206" cy="198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2214554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54292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Развивающие игры - помогают стимулировать развитие познавательной сферы и выработку определенных навыков и умений. Очень важно, чтобы игры  оставались интересными, оригинальными, предоставляли ребенку возможность творчества, не утрачивали своей привлекательности от игры к игре.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Одной из таких технологий являются игры Вячеслава Валерьевича Воскобовича.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6504398" y="2496734"/>
            <a:ext cx="2257442" cy="1693082"/>
          </a:xfrm>
          <a:prstGeom prst="rect">
            <a:avLst/>
          </a:prstGeom>
        </p:spPr>
      </p:pic>
      <p:pic>
        <p:nvPicPr>
          <p:cNvPr id="3" name="Рисунок 2" descr="DSC06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571480"/>
            <a:ext cx="2643206" cy="1982405"/>
          </a:xfrm>
          <a:prstGeom prst="rect">
            <a:avLst/>
          </a:prstGeom>
        </p:spPr>
      </p:pic>
      <p:pic>
        <p:nvPicPr>
          <p:cNvPr id="4" name="Рисунок 3" descr="DSC060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273815" y="2512214"/>
            <a:ext cx="2381268" cy="1785951"/>
          </a:xfrm>
          <a:prstGeom prst="rect">
            <a:avLst/>
          </a:prstGeom>
        </p:spPr>
      </p:pic>
      <p:pic>
        <p:nvPicPr>
          <p:cNvPr id="5" name="Рисунок 4" descr="DSC0601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71802" y="3643314"/>
            <a:ext cx="3048021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58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7686" y="1000108"/>
            <a:ext cx="3474561" cy="2605921"/>
          </a:xfrm>
          <a:prstGeom prst="rect">
            <a:avLst/>
          </a:prstGeom>
        </p:spPr>
      </p:pic>
      <p:pic>
        <p:nvPicPr>
          <p:cNvPr id="5" name="Рисунок 4" descr="DSC058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5700589">
            <a:off x="5619137" y="3405665"/>
            <a:ext cx="3736216" cy="2802162"/>
          </a:xfrm>
          <a:prstGeom prst="rect">
            <a:avLst/>
          </a:prstGeom>
        </p:spPr>
      </p:pic>
      <p:pic>
        <p:nvPicPr>
          <p:cNvPr id="7" name="Рисунок 6" descr="DSC058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513838" y="843429"/>
            <a:ext cx="3318597" cy="2488948"/>
          </a:xfrm>
          <a:prstGeom prst="rect">
            <a:avLst/>
          </a:prstGeom>
        </p:spPr>
      </p:pic>
      <p:pic>
        <p:nvPicPr>
          <p:cNvPr id="8" name="Рисунок 7" descr="DSC0583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5652841">
            <a:off x="2755716" y="3674314"/>
            <a:ext cx="3430273" cy="2572705"/>
          </a:xfrm>
          <a:prstGeom prst="rect">
            <a:avLst/>
          </a:prstGeom>
        </p:spPr>
      </p:pic>
      <p:pic>
        <p:nvPicPr>
          <p:cNvPr id="6" name="Рисунок 5" descr="DSC0583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5643484">
            <a:off x="-169502" y="3665178"/>
            <a:ext cx="3437192" cy="25778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282" y="214290"/>
            <a:ext cx="8643998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«Прозрачным квадратом» можно играть индивидуально и вместе с друзьями (игра «Вертикальное домино»).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85720" y="500042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занятий с детьми по играм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педагогам надо  обратить внимание на следующее: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тем, как предлагать ребенку игру – ознакомьтесь с методическими рекомендациями и самой игрой.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Речь.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основном дети работают руками и мало говорят. Во время занятий расспрашивайте ребенка, что он делает, почему выбрал именно эту фигуру, а не другую, просите пересказать сказочное задание или придумать свой сюжет.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Статичность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Занимаясь с игровыми материалами, ребенок чаще всего находится в одной и той же сидячей  позе. Необходимо учитывать возрастные особенности детей и вовремя отвлекать «заигравшихся».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Усидчивость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игры с пособиями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требуется усидчивость, а это не каждому ребенку по душе и по силам.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58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5101837" y="756025"/>
            <a:ext cx="4333875" cy="3250406"/>
          </a:xfrm>
          <a:prstGeom prst="rect">
            <a:avLst/>
          </a:prstGeom>
        </p:spPr>
      </p:pic>
      <p:pic>
        <p:nvPicPr>
          <p:cNvPr id="5" name="Рисунок 4" descr="DSC058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14290"/>
            <a:ext cx="4276749" cy="3207562"/>
          </a:xfrm>
          <a:prstGeom prst="rect">
            <a:avLst/>
          </a:prstGeom>
        </p:spPr>
      </p:pic>
      <p:pic>
        <p:nvPicPr>
          <p:cNvPr id="6" name="Рисунок 5" descr="DSC058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-17891" y="4018363"/>
            <a:ext cx="3000395" cy="2250297"/>
          </a:xfrm>
          <a:prstGeom prst="rect">
            <a:avLst/>
          </a:prstGeom>
        </p:spPr>
      </p:pic>
      <p:pic>
        <p:nvPicPr>
          <p:cNvPr id="7" name="Рисунок 6" descr="DSC058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2690799" y="3524250"/>
            <a:ext cx="3619527" cy="271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5530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57158" y="214290"/>
            <a:ext cx="4214842" cy="3357562"/>
          </a:xfrm>
          <a:prstGeom prst="rect">
            <a:avLst/>
          </a:prstGeom>
        </p:spPr>
      </p:pic>
      <p:pic>
        <p:nvPicPr>
          <p:cNvPr id="7" name="Рисунок 6" descr="DSC05535.JPG"/>
          <p:cNvPicPr/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-142910" y="4143382"/>
            <a:ext cx="2928960" cy="2071700"/>
          </a:xfrm>
          <a:prstGeom prst="rect">
            <a:avLst/>
          </a:prstGeom>
        </p:spPr>
      </p:pic>
      <p:pic>
        <p:nvPicPr>
          <p:cNvPr id="8" name="Рисунок 7" descr="DSC05531.JPG"/>
          <p:cNvPicPr/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4036215" y="1393017"/>
            <a:ext cx="5572164" cy="3786214"/>
          </a:xfrm>
          <a:prstGeom prst="rect">
            <a:avLst/>
          </a:prstGeom>
        </p:spPr>
      </p:pic>
      <p:pic>
        <p:nvPicPr>
          <p:cNvPr id="9" name="Рисунок 8" descr="DSC05533.JPG"/>
          <p:cNvPicPr/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2178826" y="4107662"/>
            <a:ext cx="2928959" cy="2143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59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19" y="285728"/>
            <a:ext cx="4191029" cy="3143272"/>
          </a:xfrm>
          <a:prstGeom prst="rect">
            <a:avLst/>
          </a:prstGeom>
        </p:spPr>
      </p:pic>
      <p:pic>
        <p:nvPicPr>
          <p:cNvPr id="6" name="Рисунок 5" descr="DSC059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5" y="357166"/>
            <a:ext cx="4095777" cy="3071834"/>
          </a:xfrm>
          <a:prstGeom prst="rect">
            <a:avLst/>
          </a:prstGeom>
        </p:spPr>
      </p:pic>
      <p:pic>
        <p:nvPicPr>
          <p:cNvPr id="7" name="Рисунок 6" descr="DSC059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643315"/>
            <a:ext cx="4143402" cy="3000395"/>
          </a:xfrm>
          <a:prstGeom prst="rect">
            <a:avLst/>
          </a:prstGeom>
        </p:spPr>
      </p:pic>
      <p:pic>
        <p:nvPicPr>
          <p:cNvPr id="8" name="Рисунок 7" descr="DSC0591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3625454"/>
            <a:ext cx="4071966" cy="3053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59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1608515" y="606032"/>
            <a:ext cx="4848253" cy="3636190"/>
          </a:xfrm>
          <a:prstGeom prst="rect">
            <a:avLst/>
          </a:prstGeom>
        </p:spPr>
      </p:pic>
      <p:pic>
        <p:nvPicPr>
          <p:cNvPr id="4" name="Рисунок 3" descr="DSC059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4568401" y="2282401"/>
            <a:ext cx="5229256" cy="3921942"/>
          </a:xfrm>
          <a:prstGeom prst="rect">
            <a:avLst/>
          </a:prstGeom>
        </p:spPr>
      </p:pic>
      <p:pic>
        <p:nvPicPr>
          <p:cNvPr id="2" name="Рисунок 1" descr="DSC059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-482207" y="3482555"/>
            <a:ext cx="3857652" cy="2893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57158" y="357166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В.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необыкновенные пособия, которые соответствуют современным требованиям в развитии дошкольника. Их простота, незатейливость, большие возможности в плане решения воспитательных и образовательных задач неоценимы в работе с детьми с нарушением зрения. Игры подобного рода психологически комфортны. Ребенок складывает, раскладывает, упражняется, экспериментирует, творит, не нанося ущерба себе и игрушке. Игры мобильны, многофункциональны, увлекательны для малыша. Играя в них, дети становятся  раскрепощенными,  уверенными в себе, подготовленными к обучению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школе.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500043"/>
            <a:ext cx="5572164" cy="357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4857760"/>
            <a:ext cx="7879016" cy="9233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85728"/>
            <a:ext cx="77867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Технология Воскобовича - это  путь от практики к теории.  С помощью одной игры можно решать большое количество образовательных задач. Незаметно для себя, малыш осваивает цифры и буквы; узнает и запоминает цвет, форму; тренирует мелкую моторику рук; совершенствует речь, мышление, внимание, память, воображение.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714752"/>
            <a:ext cx="2285984" cy="242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3714752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371475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48" y="6215082"/>
            <a:ext cx="7786742" cy="428628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Квадраты Воскобовича                    кораблик БРЫЗГ-БРЫЗГ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1500198" cy="17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57166"/>
            <a:ext cx="1285884" cy="18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57166"/>
            <a:ext cx="1428760" cy="17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285729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4714884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2571744"/>
            <a:ext cx="1428760" cy="17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71670" y="2643182"/>
            <a:ext cx="1500198" cy="17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00562" y="2357430"/>
            <a:ext cx="1857388" cy="21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29454" y="2500306"/>
            <a:ext cx="1571636" cy="174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28992" y="4786322"/>
            <a:ext cx="1357322" cy="174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000760" y="4643446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72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571480"/>
            <a:ext cx="8143931" cy="6000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0"/>
            <a:ext cx="8447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группе оснастили уголок играми </a:t>
            </a:r>
            <a:r>
              <a:rPr lang="ru-RU" sz="2800" dirty="0" err="1" smtClean="0"/>
              <a:t>Воскобовича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72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3438" y="178572"/>
            <a:ext cx="3643306" cy="2732480"/>
          </a:xfrm>
          <a:prstGeom prst="rect">
            <a:avLst/>
          </a:prstGeom>
        </p:spPr>
      </p:pic>
      <p:pic>
        <p:nvPicPr>
          <p:cNvPr id="6" name="Рисунок 5" descr="IMG_729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57166"/>
            <a:ext cx="3143240" cy="2357430"/>
          </a:xfrm>
          <a:prstGeom prst="rect">
            <a:avLst/>
          </a:prstGeom>
        </p:spPr>
      </p:pic>
      <p:pic>
        <p:nvPicPr>
          <p:cNvPr id="7" name="Рисунок 6" descr="IMG_729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3857628"/>
            <a:ext cx="3143271" cy="2357454"/>
          </a:xfrm>
          <a:prstGeom prst="rect">
            <a:avLst/>
          </a:prstGeom>
        </p:spPr>
      </p:pic>
      <p:pic>
        <p:nvPicPr>
          <p:cNvPr id="8" name="Рисунок 7" descr="DSC0516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1" y="3143248"/>
            <a:ext cx="4333872" cy="3250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51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3786190"/>
            <a:ext cx="3619493" cy="2714620"/>
          </a:xfrm>
          <a:prstGeom prst="rect">
            <a:avLst/>
          </a:prstGeom>
        </p:spPr>
      </p:pic>
      <p:pic>
        <p:nvPicPr>
          <p:cNvPr id="5" name="Рисунок 4" descr="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285728"/>
            <a:ext cx="3738588" cy="2803942"/>
          </a:xfrm>
          <a:prstGeom prst="rect">
            <a:avLst/>
          </a:prstGeom>
        </p:spPr>
      </p:pic>
      <p:pic>
        <p:nvPicPr>
          <p:cNvPr id="6" name="Рисунок 5" descr="DSC0516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3857628"/>
            <a:ext cx="3619525" cy="2714644"/>
          </a:xfrm>
          <a:prstGeom prst="rect">
            <a:avLst/>
          </a:prstGeom>
        </p:spPr>
      </p:pic>
      <p:pic>
        <p:nvPicPr>
          <p:cNvPr id="9" name="Рисунок 8" descr="IMG_727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285728"/>
            <a:ext cx="3857652" cy="28932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3286124"/>
            <a:ext cx="8335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Ознакомили родителей и детей с играми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1198</Words>
  <Application>Microsoft Office PowerPoint</Application>
  <PresentationFormat>Экран (4:3)</PresentationFormat>
  <Paragraphs>96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Asus</cp:lastModifiedBy>
  <cp:revision>103</cp:revision>
  <dcterms:created xsi:type="dcterms:W3CDTF">2012-03-22T17:06:57Z</dcterms:created>
  <dcterms:modified xsi:type="dcterms:W3CDTF">2012-05-13T12:33:16Z</dcterms:modified>
</cp:coreProperties>
</file>